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4" r:id="rId2"/>
  </p:sldMasterIdLst>
  <p:notesMasterIdLst>
    <p:notesMasterId r:id="rId52"/>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906000" cy="6858000" type="A4"/>
  <p:notesSz cx="6858000" cy="9144000"/>
  <p:embeddedFontLst>
    <p:embeddedFont>
      <p:font typeface="Helvetica Neue" panose="02000503000000020004" pitchFamily="2" charset="0"/>
      <p:regular r:id="rId53"/>
      <p:bold r:id="rId54"/>
      <p:italic r:id="rId55"/>
      <p:boldItalic r:id="rId5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913">
          <p15:clr>
            <a:srgbClr val="A4A3A4"/>
          </p15:clr>
        </p15:guide>
        <p15:guide id="2" pos="245">
          <p15:clr>
            <a:srgbClr val="A4A3A4"/>
          </p15:clr>
        </p15:guide>
        <p15:guide id="3" orient="horz" pos="769">
          <p15:clr>
            <a:srgbClr val="A4A3A4"/>
          </p15:clr>
        </p15:guide>
        <p15:guide id="4" pos="5995">
          <p15:clr>
            <a:srgbClr val="A4A3A4"/>
          </p15:clr>
        </p15:guide>
        <p15:guide id="5" orient="horz" pos="2665">
          <p15:clr>
            <a:srgbClr val="747775"/>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1" roundtripDataSignature="AMtx7mi+y/FXOm1bJHB6Dvx1ghM9x8A3M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9E8F8BF-E915-471C-9B2D-12E5F8A47479}">
  <a:tblStyle styleId="{89E8F8BF-E915-471C-9B2D-12E5F8A47479}"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87"/>
  </p:normalViewPr>
  <p:slideViewPr>
    <p:cSldViewPr snapToGrid="0">
      <p:cViewPr varScale="1">
        <p:scale>
          <a:sx n="112" d="100"/>
          <a:sy n="112" d="100"/>
        </p:scale>
        <p:origin x="1400" y="200"/>
      </p:cViewPr>
      <p:guideLst>
        <p:guide orient="horz" pos="3913"/>
        <p:guide pos="245"/>
        <p:guide orient="horz" pos="769"/>
        <p:guide pos="5995"/>
        <p:guide orient="horz" pos="2665"/>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font" Target="fonts/font3.fntdata"/><Relationship Id="rId63"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font" Target="fonts/font1.fntdata"/><Relationship Id="rId5" Type="http://schemas.openxmlformats.org/officeDocument/2006/relationships/slide" Target="slides/slide3.xml"/><Relationship Id="rId61" Type="http://customschemas.google.com/relationships/presentationmetadata" Target="metadata"/><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font" Target="fonts/font4.fntdata"/><Relationship Id="rId64"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font" Target="fonts/font2.fntdata"/><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Helvetica Neue"/>
                <a:ea typeface="Helvetica Neue"/>
                <a:cs typeface="Helvetica Neue"/>
                <a:sym typeface="Helvetica Neue"/>
              </a:defRPr>
            </a:lvl1pPr>
            <a:lvl2pPr marL="914400" marR="0" lvl="1"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Helvetica Neue"/>
                <a:ea typeface="Helvetica Neue"/>
                <a:cs typeface="Helvetica Neue"/>
                <a:sym typeface="Helvetica Neue"/>
              </a:defRPr>
            </a:lvl2pPr>
            <a:lvl3pPr marL="1371600" marR="0" lvl="2"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Helvetica Neue"/>
                <a:ea typeface="Helvetica Neue"/>
                <a:cs typeface="Helvetica Neue"/>
                <a:sym typeface="Helvetica Neue"/>
              </a:defRPr>
            </a:lvl3pPr>
            <a:lvl4pPr marL="1828800" marR="0" lvl="3"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Helvetica Neue"/>
                <a:ea typeface="Helvetica Neue"/>
                <a:cs typeface="Helvetica Neue"/>
                <a:sym typeface="Helvetica Neue"/>
              </a:defRPr>
            </a:lvl4pPr>
            <a:lvl5pPr marL="2286000" marR="0" lvl="4"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Helvetica Neue"/>
                <a:ea typeface="Helvetica Neue"/>
                <a:cs typeface="Helvetica Neue"/>
                <a:sym typeface="Helvetica Neue"/>
              </a:defRPr>
            </a:lvl5pPr>
            <a:lvl6pPr marL="2743200" marR="0" lvl="5"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Helvetica Neue"/>
                <a:ea typeface="Helvetica Neue"/>
                <a:cs typeface="Helvetica Neue"/>
                <a:sym typeface="Helvetica Neue"/>
              </a:rPr>
              <a:t>‹#›</a:t>
            </a:fld>
            <a:endParaRPr sz="1200" b="0" i="0" u="none" strike="noStrike" cap="none">
              <a:solidFill>
                <a:schemeClr val="dk1"/>
              </a:solidFill>
              <a:latin typeface="Helvetica Neue"/>
              <a:ea typeface="Helvetica Neue"/>
              <a:cs typeface="Helvetica Neue"/>
              <a:sym typeface="Helvetica Neue"/>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370dcc4bf15_0_160: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2" name="Google Shape;72;g370dcc4bf15_0_16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3" name="Google Shape;73;g370dcc4bf15_0_16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37bbe94e131_0_1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6" name="Google Shape;196;g37bbe94e131_0_10: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37bbe94e131_0_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8" name="Google Shape;208;g37bbe94e131_0_25: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35fa30c4f18_0_9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8" name="Google Shape;218;g35fa30c4f18_0_96: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370dcc4bf15_0_8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9" name="Google Shape;229;g370dcc4bf15_0_87: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370dcc4bf15_0_6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0" name="Google Shape;240;g370dcc4bf15_0_64: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365ab73c13e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4" name="Google Shape;254;g365ab73c13e_0_6: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37af5d26228_0_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4" name="Google Shape;264;g37af5d26228_0_2: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370dcc4bf15_0_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6" name="Google Shape;276;g370dcc4bf15_0_5: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3669771b81a_0_118:notes"/>
          <p:cNvSpPr txBox="1">
            <a:spLocks noGrp="1"/>
          </p:cNvSpPr>
          <p:nvPr>
            <p:ph type="body" idx="1"/>
          </p:nvPr>
        </p:nvSpPr>
        <p:spPr>
          <a:xfrm>
            <a:off x="685802" y="4343401"/>
            <a:ext cx="5486400" cy="41151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8" name="Google Shape;288;g3669771b81a_0_118:notes"/>
          <p:cNvSpPr>
            <a:spLocks noGrp="1" noRot="1" noChangeAspect="1"/>
          </p:cNvSpPr>
          <p:nvPr>
            <p:ph type="sldImg" idx="2"/>
          </p:nvPr>
        </p:nvSpPr>
        <p:spPr>
          <a:xfrm>
            <a:off x="2156615" y="685480"/>
            <a:ext cx="2544900" cy="34293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365ab73c13e_0_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4" name="Google Shape;294;g365ab73c13e_0_2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35d6a68a0a1_0_1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0" name="Google Shape;100;g35d6a68a0a1_0_136: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37cbe48185e_0_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5" name="Google Shape;305;g37cbe48185e_0_3: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g3669771b81a_0_2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7" name="Google Shape;317;g3669771b81a_0_21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3669771b81a_0_2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8" name="Google Shape;328;g3669771b81a_0_228: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3669771b81a_0_2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8" name="Google Shape;338;g3669771b81a_0_219: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g37cbe48185e_0_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8" name="Google Shape;348;g37cbe48185e_0_17: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g37cbe48185e_0_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0" name="Google Shape;360;g37cbe48185e_0_30: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g365ab73c13e_0_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154064" lvl="0" indent="0" algn="l" rtl="0">
              <a:lnSpc>
                <a:spcPct val="110000"/>
              </a:lnSpc>
              <a:spcBef>
                <a:spcPts val="1300"/>
              </a:spcBef>
              <a:spcAft>
                <a:spcPts val="0"/>
              </a:spcAft>
              <a:buSzPts val="1400"/>
              <a:buNone/>
            </a:pPr>
            <a:endParaRPr/>
          </a:p>
        </p:txBody>
      </p:sp>
      <p:sp>
        <p:nvSpPr>
          <p:cNvPr id="370" name="Google Shape;370;g365ab73c13e_0_36: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g370dcc4bf15_0_1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154063" lvl="0" indent="0" algn="l" rtl="0">
              <a:lnSpc>
                <a:spcPct val="110000"/>
              </a:lnSpc>
              <a:spcBef>
                <a:spcPts val="1300"/>
              </a:spcBef>
              <a:spcAft>
                <a:spcPts val="0"/>
              </a:spcAft>
              <a:buSzPts val="1400"/>
              <a:buNone/>
            </a:pPr>
            <a:endParaRPr/>
          </a:p>
        </p:txBody>
      </p:sp>
      <p:sp>
        <p:nvSpPr>
          <p:cNvPr id="381" name="Google Shape;381;g370dcc4bf15_0_117: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g370dcc4bf15_0_10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154063" lvl="0" indent="0" algn="l" rtl="0">
              <a:lnSpc>
                <a:spcPct val="110000"/>
              </a:lnSpc>
              <a:spcBef>
                <a:spcPts val="1300"/>
              </a:spcBef>
              <a:spcAft>
                <a:spcPts val="0"/>
              </a:spcAft>
              <a:buSzPts val="1400"/>
              <a:buNone/>
            </a:pPr>
            <a:endParaRPr/>
          </a:p>
        </p:txBody>
      </p:sp>
      <p:sp>
        <p:nvSpPr>
          <p:cNvPr id="392" name="Google Shape;392;g370dcc4bf15_0_100: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g365ab73c13e_0_4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6" name="Google Shape;406;g365ab73c13e_0_47: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3669771b81a_0_13: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7" name="Google Shape;117;g3669771b81a_0_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 name="Google Shape;118;g3669771b81a_0_1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GB"/>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g37cbe48185e_0_4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16" name="Google Shape;416;g37cbe48185e_0_49: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g370dcc4bf15_0_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28" name="Google Shape;428;g370dcc4bf15_0_29: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g3669771b81a_0_181:notes"/>
          <p:cNvSpPr txBox="1">
            <a:spLocks noGrp="1"/>
          </p:cNvSpPr>
          <p:nvPr>
            <p:ph type="body" idx="1"/>
          </p:nvPr>
        </p:nvSpPr>
        <p:spPr>
          <a:xfrm>
            <a:off x="685802" y="4343401"/>
            <a:ext cx="5486400" cy="41151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0" name="Google Shape;440;g3669771b81a_0_181:notes"/>
          <p:cNvSpPr>
            <a:spLocks noGrp="1" noRot="1" noChangeAspect="1"/>
          </p:cNvSpPr>
          <p:nvPr>
            <p:ph type="sldImg" idx="2"/>
          </p:nvPr>
        </p:nvSpPr>
        <p:spPr>
          <a:xfrm>
            <a:off x="2156615" y="685480"/>
            <a:ext cx="2544900" cy="34293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
        <p:cNvGrpSpPr/>
        <p:nvPr/>
      </p:nvGrpSpPr>
      <p:grpSpPr>
        <a:xfrm>
          <a:off x="0" y="0"/>
          <a:ext cx="0" cy="0"/>
          <a:chOff x="0" y="0"/>
          <a:chExt cx="0" cy="0"/>
        </a:xfrm>
      </p:grpSpPr>
      <p:sp>
        <p:nvSpPr>
          <p:cNvPr id="445" name="Google Shape;445;g3669771b81a_0_2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6" name="Google Shape;446;g3669771b81a_0_238: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Google Shape;456;g37cbe48185e_0_6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7" name="Google Shape;457;g37cbe48185e_0_65: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7"/>
        <p:cNvGrpSpPr/>
        <p:nvPr/>
      </p:nvGrpSpPr>
      <p:grpSpPr>
        <a:xfrm>
          <a:off x="0" y="0"/>
          <a:ext cx="0" cy="0"/>
          <a:chOff x="0" y="0"/>
          <a:chExt cx="0" cy="0"/>
        </a:xfrm>
      </p:grpSpPr>
      <p:sp>
        <p:nvSpPr>
          <p:cNvPr id="468" name="Google Shape;468;g35fa30c4f18_0_7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69" name="Google Shape;469;g35fa30c4f18_0_79: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6"/>
        <p:cNvGrpSpPr/>
        <p:nvPr/>
      </p:nvGrpSpPr>
      <p:grpSpPr>
        <a:xfrm>
          <a:off x="0" y="0"/>
          <a:ext cx="0" cy="0"/>
          <a:chOff x="0" y="0"/>
          <a:chExt cx="0" cy="0"/>
        </a:xfrm>
      </p:grpSpPr>
      <p:sp>
        <p:nvSpPr>
          <p:cNvPr id="477" name="Google Shape;477;g365ab73c13e_0_14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8" name="Google Shape;478;g365ab73c13e_0_148: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1"/>
        <p:cNvGrpSpPr/>
        <p:nvPr/>
      </p:nvGrpSpPr>
      <p:grpSpPr>
        <a:xfrm>
          <a:off x="0" y="0"/>
          <a:ext cx="0" cy="0"/>
          <a:chOff x="0" y="0"/>
          <a:chExt cx="0" cy="0"/>
        </a:xfrm>
      </p:grpSpPr>
      <p:sp>
        <p:nvSpPr>
          <p:cNvPr id="492" name="Google Shape;492;g365ab73c13e_0_31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93" name="Google Shape;493;g365ab73c13e_0_315: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8"/>
        <p:cNvGrpSpPr/>
        <p:nvPr/>
      </p:nvGrpSpPr>
      <p:grpSpPr>
        <a:xfrm>
          <a:off x="0" y="0"/>
          <a:ext cx="0" cy="0"/>
          <a:chOff x="0" y="0"/>
          <a:chExt cx="0" cy="0"/>
        </a:xfrm>
      </p:grpSpPr>
      <p:sp>
        <p:nvSpPr>
          <p:cNvPr id="509" name="Google Shape;509;g365ab73c13e_0_38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0" name="Google Shape;510;g365ab73c13e_0_383: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5"/>
        <p:cNvGrpSpPr/>
        <p:nvPr/>
      </p:nvGrpSpPr>
      <p:grpSpPr>
        <a:xfrm>
          <a:off x="0" y="0"/>
          <a:ext cx="0" cy="0"/>
          <a:chOff x="0" y="0"/>
          <a:chExt cx="0" cy="0"/>
        </a:xfrm>
      </p:grpSpPr>
      <p:sp>
        <p:nvSpPr>
          <p:cNvPr id="526" name="Google Shape;526;g365ab73c13e_0_35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7" name="Google Shape;527;g365ab73c13e_0_354: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365ab73c13e_0_8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3" name="Google Shape;133;g365ab73c13e_0_8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5"/>
        <p:cNvGrpSpPr/>
        <p:nvPr/>
      </p:nvGrpSpPr>
      <p:grpSpPr>
        <a:xfrm>
          <a:off x="0" y="0"/>
          <a:ext cx="0" cy="0"/>
          <a:chOff x="0" y="0"/>
          <a:chExt cx="0" cy="0"/>
        </a:xfrm>
      </p:grpSpPr>
      <p:sp>
        <p:nvSpPr>
          <p:cNvPr id="536" name="Google Shape;536;g37cbe48185e_0_7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7" name="Google Shape;537;g37cbe48185e_0_79: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7"/>
        <p:cNvGrpSpPr/>
        <p:nvPr/>
      </p:nvGrpSpPr>
      <p:grpSpPr>
        <a:xfrm>
          <a:off x="0" y="0"/>
          <a:ext cx="0" cy="0"/>
          <a:chOff x="0" y="0"/>
          <a:chExt cx="0" cy="0"/>
        </a:xfrm>
      </p:grpSpPr>
      <p:sp>
        <p:nvSpPr>
          <p:cNvPr id="548" name="Google Shape;548;g37cbe48185e_0_9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49" name="Google Shape;549;g37cbe48185e_0_96: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7"/>
        <p:cNvGrpSpPr/>
        <p:nvPr/>
      </p:nvGrpSpPr>
      <p:grpSpPr>
        <a:xfrm>
          <a:off x="0" y="0"/>
          <a:ext cx="0" cy="0"/>
          <a:chOff x="0" y="0"/>
          <a:chExt cx="0" cy="0"/>
        </a:xfrm>
      </p:grpSpPr>
      <p:sp>
        <p:nvSpPr>
          <p:cNvPr id="558" name="Google Shape;558;g365ab73c13e_0_1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59" name="Google Shape;559;g365ab73c13e_0_129: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8"/>
        <p:cNvGrpSpPr/>
        <p:nvPr/>
      </p:nvGrpSpPr>
      <p:grpSpPr>
        <a:xfrm>
          <a:off x="0" y="0"/>
          <a:ext cx="0" cy="0"/>
          <a:chOff x="0" y="0"/>
          <a:chExt cx="0" cy="0"/>
        </a:xfrm>
      </p:grpSpPr>
      <p:sp>
        <p:nvSpPr>
          <p:cNvPr id="569" name="Google Shape;569;g370dcc4bf15_0_14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70" name="Google Shape;570;g370dcc4bf15_0_144: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9"/>
        <p:cNvGrpSpPr/>
        <p:nvPr/>
      </p:nvGrpSpPr>
      <p:grpSpPr>
        <a:xfrm>
          <a:off x="0" y="0"/>
          <a:ext cx="0" cy="0"/>
          <a:chOff x="0" y="0"/>
          <a:chExt cx="0" cy="0"/>
        </a:xfrm>
      </p:grpSpPr>
      <p:sp>
        <p:nvSpPr>
          <p:cNvPr id="580" name="Google Shape;580;g370dcc4bf15_0_13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1" name="Google Shape;581;g370dcc4bf15_0_13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3"/>
        <p:cNvGrpSpPr/>
        <p:nvPr/>
      </p:nvGrpSpPr>
      <p:grpSpPr>
        <a:xfrm>
          <a:off x="0" y="0"/>
          <a:ext cx="0" cy="0"/>
          <a:chOff x="0" y="0"/>
          <a:chExt cx="0" cy="0"/>
        </a:xfrm>
      </p:grpSpPr>
      <p:sp>
        <p:nvSpPr>
          <p:cNvPr id="594" name="Google Shape;594;g365ab73c13e_0_34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5" name="Google Shape;595;g365ab73c13e_0_345: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3"/>
        <p:cNvGrpSpPr/>
        <p:nvPr/>
      </p:nvGrpSpPr>
      <p:grpSpPr>
        <a:xfrm>
          <a:off x="0" y="0"/>
          <a:ext cx="0" cy="0"/>
          <a:chOff x="0" y="0"/>
          <a:chExt cx="0" cy="0"/>
        </a:xfrm>
      </p:grpSpPr>
      <p:sp>
        <p:nvSpPr>
          <p:cNvPr id="604" name="Google Shape;604;g37cbe48185e_0_1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05" name="Google Shape;605;g37cbe48185e_0_117: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5"/>
        <p:cNvGrpSpPr/>
        <p:nvPr/>
      </p:nvGrpSpPr>
      <p:grpSpPr>
        <a:xfrm>
          <a:off x="0" y="0"/>
          <a:ext cx="0" cy="0"/>
          <a:chOff x="0" y="0"/>
          <a:chExt cx="0" cy="0"/>
        </a:xfrm>
      </p:grpSpPr>
      <p:sp>
        <p:nvSpPr>
          <p:cNvPr id="616" name="Google Shape;616;g370dcc4bf15_0_5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17" name="Google Shape;617;g370dcc4bf15_0_5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7"/>
        <p:cNvGrpSpPr/>
        <p:nvPr/>
      </p:nvGrpSpPr>
      <p:grpSpPr>
        <a:xfrm>
          <a:off x="0" y="0"/>
          <a:ext cx="0" cy="0"/>
          <a:chOff x="0" y="0"/>
          <a:chExt cx="0" cy="0"/>
        </a:xfrm>
      </p:grpSpPr>
      <p:sp>
        <p:nvSpPr>
          <p:cNvPr id="628" name="Google Shape;628;g365ab73c13e_0_420:notes"/>
          <p:cNvSpPr txBox="1">
            <a:spLocks noGrp="1"/>
          </p:cNvSpPr>
          <p:nvPr>
            <p:ph type="body" idx="1"/>
          </p:nvPr>
        </p:nvSpPr>
        <p:spPr>
          <a:xfrm>
            <a:off x="685802" y="4343401"/>
            <a:ext cx="5486400" cy="41151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29" name="Google Shape;629;g365ab73c13e_0_420:notes"/>
          <p:cNvSpPr>
            <a:spLocks noGrp="1" noRot="1" noChangeAspect="1"/>
          </p:cNvSpPr>
          <p:nvPr>
            <p:ph type="sldImg" idx="2"/>
          </p:nvPr>
        </p:nvSpPr>
        <p:spPr>
          <a:xfrm>
            <a:off x="2156615" y="685480"/>
            <a:ext cx="2544900" cy="34293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3"/>
        <p:cNvGrpSpPr/>
        <p:nvPr/>
      </p:nvGrpSpPr>
      <p:grpSpPr>
        <a:xfrm>
          <a:off x="0" y="0"/>
          <a:ext cx="0" cy="0"/>
          <a:chOff x="0" y="0"/>
          <a:chExt cx="0" cy="0"/>
        </a:xfrm>
      </p:grpSpPr>
      <p:sp>
        <p:nvSpPr>
          <p:cNvPr id="634" name="Google Shape;634;g35fa30c4f18_0_5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35" name="Google Shape;635;g35fa30c4f18_0_5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35fe6bcad37_0_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9" name="Google Shape;149;g35fe6bcad37_0_9: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3669771b81a_0_55:notes"/>
          <p:cNvSpPr txBox="1">
            <a:spLocks noGrp="1"/>
          </p:cNvSpPr>
          <p:nvPr>
            <p:ph type="body" idx="1"/>
          </p:nvPr>
        </p:nvSpPr>
        <p:spPr>
          <a:xfrm>
            <a:off x="685802" y="4343401"/>
            <a:ext cx="5486400" cy="41151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7" name="Google Shape;157;g3669771b81a_0_55:notes"/>
          <p:cNvSpPr>
            <a:spLocks noGrp="1" noRot="1" noChangeAspect="1"/>
          </p:cNvSpPr>
          <p:nvPr>
            <p:ph type="sldImg" idx="2"/>
          </p:nvPr>
        </p:nvSpPr>
        <p:spPr>
          <a:xfrm>
            <a:off x="2156615" y="685480"/>
            <a:ext cx="2544900" cy="34293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35fa30c4f18_0_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3" name="Google Shape;163;g35fa30c4f18_0_17: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37bbe94e131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4" name="Google Shape;174;g37bbe94e131_0_0: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3669771b81a_0_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6" name="Google Shape;186;g3669771b81a_0_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chemeClr val="lt1"/>
        </a:solidFill>
        <a:effectLst/>
      </p:bgPr>
    </p:bg>
    <p:spTree>
      <p:nvGrpSpPr>
        <p:cNvPr id="1" name="Shape 15"/>
        <p:cNvGrpSpPr/>
        <p:nvPr/>
      </p:nvGrpSpPr>
      <p:grpSpPr>
        <a:xfrm>
          <a:off x="0" y="0"/>
          <a:ext cx="0" cy="0"/>
          <a:chOff x="0" y="0"/>
          <a:chExt cx="0" cy="0"/>
        </a:xfrm>
      </p:grpSpPr>
      <p:pic>
        <p:nvPicPr>
          <p:cNvPr id="16" name="Google Shape;16;p26"/>
          <p:cNvPicPr preferRelativeResize="0"/>
          <p:nvPr/>
        </p:nvPicPr>
        <p:blipFill rotWithShape="1">
          <a:blip r:embed="rId2">
            <a:alphaModFix/>
          </a:blip>
          <a:srcRect/>
          <a:stretch/>
        </p:blipFill>
        <p:spPr>
          <a:xfrm>
            <a:off x="1" y="-253998"/>
            <a:ext cx="9905998" cy="7111999"/>
          </a:xfrm>
          <a:prstGeom prst="rect">
            <a:avLst/>
          </a:prstGeom>
          <a:noFill/>
          <a:ln>
            <a:noFill/>
          </a:ln>
        </p:spPr>
      </p:pic>
      <p:sp>
        <p:nvSpPr>
          <p:cNvPr id="17" name="Google Shape;17;p26"/>
          <p:cNvSpPr/>
          <p:nvPr/>
        </p:nvSpPr>
        <p:spPr>
          <a:xfrm>
            <a:off x="4418076" y="950976"/>
            <a:ext cx="1159002" cy="1316736"/>
          </a:xfrm>
          <a:custGeom>
            <a:avLst/>
            <a:gdLst/>
            <a:ahLst/>
            <a:cxnLst/>
            <a:rect l="l" t="t" r="r" b="b"/>
            <a:pathLst>
              <a:path w="1069848" h="987552" extrusionOk="0">
                <a:moveTo>
                  <a:pt x="228600" y="36576"/>
                </a:moveTo>
                <a:lnTo>
                  <a:pt x="0" y="658368"/>
                </a:lnTo>
                <a:lnTo>
                  <a:pt x="109728" y="859536"/>
                </a:lnTo>
                <a:lnTo>
                  <a:pt x="356616" y="877824"/>
                </a:lnTo>
                <a:lnTo>
                  <a:pt x="640080" y="987552"/>
                </a:lnTo>
                <a:lnTo>
                  <a:pt x="1014984" y="969264"/>
                </a:lnTo>
                <a:lnTo>
                  <a:pt x="1042416" y="722376"/>
                </a:lnTo>
                <a:lnTo>
                  <a:pt x="1069848" y="246888"/>
                </a:lnTo>
                <a:lnTo>
                  <a:pt x="850392" y="0"/>
                </a:lnTo>
                <a:lnTo>
                  <a:pt x="228600" y="36576"/>
                </a:lnTo>
                <a:close/>
              </a:path>
            </a:pathLst>
          </a:custGeom>
          <a:solidFill>
            <a:srgbClr val="00C80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288"/>
              <a:buFont typeface="Arial"/>
              <a:buNone/>
            </a:pPr>
            <a:endParaRPr sz="2288" b="0" i="0" u="none" strike="noStrike" cap="none">
              <a:solidFill>
                <a:schemeClr val="lt1"/>
              </a:solidFill>
              <a:latin typeface="Calibri"/>
              <a:ea typeface="Calibri"/>
              <a:cs typeface="Calibri"/>
              <a:sym typeface="Calibri"/>
            </a:endParaRPr>
          </a:p>
        </p:txBody>
      </p:sp>
      <p:pic>
        <p:nvPicPr>
          <p:cNvPr id="18" name="Google Shape;18;p26" descr="A picture containing black, darkness, black and white&#10;&#10;Description automatically generated"/>
          <p:cNvPicPr preferRelativeResize="0"/>
          <p:nvPr/>
        </p:nvPicPr>
        <p:blipFill rotWithShape="1">
          <a:blip r:embed="rId3">
            <a:alphaModFix/>
          </a:blip>
          <a:srcRect/>
          <a:stretch/>
        </p:blipFill>
        <p:spPr>
          <a:xfrm>
            <a:off x="4491769" y="720187"/>
            <a:ext cx="1238250" cy="1524000"/>
          </a:xfrm>
          <a:prstGeom prst="rect">
            <a:avLst/>
          </a:prstGeom>
          <a:noFill/>
          <a:ln>
            <a:noFill/>
          </a:ln>
        </p:spPr>
      </p:pic>
      <p:pic>
        <p:nvPicPr>
          <p:cNvPr id="19" name="Google Shape;19;p26" descr="A picture containing black, darkness&#10;&#10;Description automatically generated"/>
          <p:cNvPicPr preferRelativeResize="0"/>
          <p:nvPr/>
        </p:nvPicPr>
        <p:blipFill rotWithShape="1">
          <a:blip r:embed="rId4">
            <a:alphaModFix/>
          </a:blip>
          <a:srcRect/>
          <a:stretch/>
        </p:blipFill>
        <p:spPr>
          <a:xfrm>
            <a:off x="4172298" y="1440230"/>
            <a:ext cx="565249" cy="632447"/>
          </a:xfrm>
          <a:prstGeom prst="rect">
            <a:avLst/>
          </a:prstGeom>
          <a:noFill/>
          <a:ln>
            <a:noFill/>
          </a:ln>
        </p:spPr>
      </p:pic>
      <p:pic>
        <p:nvPicPr>
          <p:cNvPr id="20" name="Google Shape;20;p26"/>
          <p:cNvPicPr preferRelativeResize="0"/>
          <p:nvPr/>
        </p:nvPicPr>
        <p:blipFill rotWithShape="1">
          <a:blip r:embed="rId5">
            <a:alphaModFix/>
          </a:blip>
          <a:srcRect/>
          <a:stretch/>
        </p:blipFill>
        <p:spPr>
          <a:xfrm>
            <a:off x="1178213" y="1196017"/>
            <a:ext cx="2947323" cy="594155"/>
          </a:xfrm>
          <a:prstGeom prst="rect">
            <a:avLst/>
          </a:prstGeom>
          <a:noFill/>
          <a:ln>
            <a:noFill/>
          </a:ln>
        </p:spPr>
      </p:pic>
      <p:sp>
        <p:nvSpPr>
          <p:cNvPr id="21" name="Google Shape;21;p26"/>
          <p:cNvSpPr/>
          <p:nvPr/>
        </p:nvSpPr>
        <p:spPr>
          <a:xfrm>
            <a:off x="326898" y="4498848"/>
            <a:ext cx="1495806" cy="1914144"/>
          </a:xfrm>
          <a:custGeom>
            <a:avLst/>
            <a:gdLst/>
            <a:ahLst/>
            <a:cxnLst/>
            <a:rect l="l" t="t" r="r" b="b"/>
            <a:pathLst>
              <a:path w="1380744" h="1435608" extrusionOk="0">
                <a:moveTo>
                  <a:pt x="365760" y="219456"/>
                </a:moveTo>
                <a:lnTo>
                  <a:pt x="411480" y="192024"/>
                </a:lnTo>
                <a:lnTo>
                  <a:pt x="722376" y="0"/>
                </a:lnTo>
                <a:lnTo>
                  <a:pt x="1097280" y="82296"/>
                </a:lnTo>
                <a:lnTo>
                  <a:pt x="1335024" y="292608"/>
                </a:lnTo>
                <a:lnTo>
                  <a:pt x="1380744" y="630936"/>
                </a:lnTo>
                <a:lnTo>
                  <a:pt x="1298448" y="950976"/>
                </a:lnTo>
                <a:lnTo>
                  <a:pt x="1115568" y="1207008"/>
                </a:lnTo>
                <a:lnTo>
                  <a:pt x="685800" y="1426464"/>
                </a:lnTo>
                <a:lnTo>
                  <a:pt x="265176" y="1435608"/>
                </a:lnTo>
                <a:lnTo>
                  <a:pt x="0" y="1307592"/>
                </a:lnTo>
                <a:lnTo>
                  <a:pt x="18288" y="804672"/>
                </a:lnTo>
                <a:lnTo>
                  <a:pt x="365760" y="219456"/>
                </a:lnTo>
                <a:close/>
              </a:path>
            </a:pathLst>
          </a:custGeom>
          <a:solidFill>
            <a:srgbClr val="00C80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288"/>
              <a:buFont typeface="Arial"/>
              <a:buNone/>
            </a:pPr>
            <a:endParaRPr sz="2288" b="0" i="0" u="none" strike="noStrike" cap="none">
              <a:solidFill>
                <a:schemeClr val="lt1"/>
              </a:solidFill>
              <a:latin typeface="Calibri"/>
              <a:ea typeface="Calibri"/>
              <a:cs typeface="Calibri"/>
              <a:sym typeface="Calibri"/>
            </a:endParaRPr>
          </a:p>
        </p:txBody>
      </p:sp>
      <p:pic>
        <p:nvPicPr>
          <p:cNvPr id="22" name="Google Shape;22;p26" descr="A black and white image of a bird&#10;&#10;Description automatically generated with low confidence"/>
          <p:cNvPicPr preferRelativeResize="0"/>
          <p:nvPr/>
        </p:nvPicPr>
        <p:blipFill rotWithShape="1">
          <a:blip r:embed="rId6">
            <a:alphaModFix/>
          </a:blip>
          <a:srcRect/>
          <a:stretch/>
        </p:blipFill>
        <p:spPr>
          <a:xfrm>
            <a:off x="265456" y="4718689"/>
            <a:ext cx="1389592" cy="1507067"/>
          </a:xfrm>
          <a:prstGeom prst="rect">
            <a:avLst/>
          </a:prstGeom>
          <a:noFill/>
          <a:ln>
            <a:noFill/>
          </a:ln>
        </p:spPr>
      </p:pic>
      <p:pic>
        <p:nvPicPr>
          <p:cNvPr id="23" name="Google Shape;23;p26" descr="A picture containing black, darkness, black and white&#10;&#10;Description automatically generated"/>
          <p:cNvPicPr preferRelativeResize="0"/>
          <p:nvPr/>
        </p:nvPicPr>
        <p:blipFill rotWithShape="1">
          <a:blip r:embed="rId7">
            <a:alphaModFix/>
          </a:blip>
          <a:srcRect/>
          <a:stretch/>
        </p:blipFill>
        <p:spPr>
          <a:xfrm>
            <a:off x="78930" y="6036007"/>
            <a:ext cx="522817" cy="423333"/>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Divider Dusk Orange">
  <p:cSld name="Divider Dusk Orange">
    <p:bg>
      <p:bgPr>
        <a:solidFill>
          <a:schemeClr val="accent4"/>
        </a:solidFill>
        <a:effectLst/>
      </p:bgPr>
    </p:bg>
    <p:spTree>
      <p:nvGrpSpPr>
        <p:cNvPr id="1" name="Shape 64"/>
        <p:cNvGrpSpPr/>
        <p:nvPr/>
      </p:nvGrpSpPr>
      <p:grpSpPr>
        <a:xfrm>
          <a:off x="0" y="0"/>
          <a:ext cx="0" cy="0"/>
          <a:chOff x="0" y="0"/>
          <a:chExt cx="0" cy="0"/>
        </a:xfrm>
      </p:grpSpPr>
      <p:sp>
        <p:nvSpPr>
          <p:cNvPr id="65" name="Google Shape;65;g3669771b81a_0_199"/>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SzPts val="4999"/>
              <a:buNone/>
              <a:defRPr sz="4999" b="1" i="0">
                <a:solidFill>
                  <a:schemeClr val="lt1"/>
                </a:solidFill>
                <a:latin typeface="Arial"/>
                <a:ea typeface="Arial"/>
                <a:cs typeface="Arial"/>
                <a:sym typeface="Arial"/>
              </a:defRPr>
            </a:lvl1pPr>
            <a:lvl2pPr marL="914400" lvl="1" indent="-342900" algn="l">
              <a:lnSpc>
                <a:spcPct val="110000"/>
              </a:lnSpc>
              <a:spcBef>
                <a:spcPts val="500"/>
              </a:spcBef>
              <a:spcAft>
                <a:spcPts val="0"/>
              </a:spcAft>
              <a:buSzPts val="1800"/>
              <a:buChar char="•"/>
              <a:defRPr/>
            </a:lvl2pPr>
            <a:lvl3pPr marL="1371600" lvl="2" indent="-342900" algn="l">
              <a:lnSpc>
                <a:spcPct val="110000"/>
              </a:lnSpc>
              <a:spcBef>
                <a:spcPts val="500"/>
              </a:spcBef>
              <a:spcAft>
                <a:spcPts val="0"/>
              </a:spcAft>
              <a:buSzPts val="1800"/>
              <a:buChar char="•"/>
              <a:defRPr/>
            </a:lvl3pPr>
            <a:lvl4pPr marL="1828800" lvl="3" indent="-342900" algn="l">
              <a:lnSpc>
                <a:spcPct val="110000"/>
              </a:lnSpc>
              <a:spcBef>
                <a:spcPts val="500"/>
              </a:spcBef>
              <a:spcAft>
                <a:spcPts val="0"/>
              </a:spcAft>
              <a:buSzPts val="1800"/>
              <a:buChar char="•"/>
              <a:defRPr/>
            </a:lvl4pPr>
            <a:lvl5pPr marL="2286000" lvl="4" indent="-342900" algn="l">
              <a:lnSpc>
                <a:spcPct val="11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6" name="Google Shape;66;g3669771b81a_0_199"/>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1">
          <p15:clr>
            <a:srgbClr val="FBAE40"/>
          </p15:clr>
        </p15:guide>
        <p15:guide id="3" pos="282">
          <p15:clr>
            <a:srgbClr val="FBAE40"/>
          </p15:clr>
        </p15:guide>
        <p15:guide id="4" pos="5960">
          <p15:clr>
            <a:srgbClr val="FBAE40"/>
          </p15:clr>
        </p15:guide>
        <p15:guide id="5" orient="horz" pos="346">
          <p15:clr>
            <a:srgbClr val="FBAE40"/>
          </p15:clr>
        </p15:guide>
        <p15:guide id="6" orient="horz" pos="397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vider Polar Teal">
  <p:cSld name="Divider Polar Teal">
    <p:bg>
      <p:bgPr>
        <a:solidFill>
          <a:schemeClr val="accent6"/>
        </a:solidFill>
        <a:effectLst/>
      </p:bgPr>
    </p:bg>
    <p:spTree>
      <p:nvGrpSpPr>
        <p:cNvPr id="1" name="Shape 67"/>
        <p:cNvGrpSpPr/>
        <p:nvPr/>
      </p:nvGrpSpPr>
      <p:grpSpPr>
        <a:xfrm>
          <a:off x="0" y="0"/>
          <a:ext cx="0" cy="0"/>
          <a:chOff x="0" y="0"/>
          <a:chExt cx="0" cy="0"/>
        </a:xfrm>
      </p:grpSpPr>
      <p:sp>
        <p:nvSpPr>
          <p:cNvPr id="68" name="Google Shape;68;g3669771b81a_0_205"/>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SzPts val="4999"/>
              <a:buNone/>
              <a:defRPr sz="4999" b="1" i="0">
                <a:solidFill>
                  <a:schemeClr val="lt1"/>
                </a:solidFill>
                <a:latin typeface="Arial"/>
                <a:ea typeface="Arial"/>
                <a:cs typeface="Arial"/>
                <a:sym typeface="Arial"/>
              </a:defRPr>
            </a:lvl1pPr>
            <a:lvl2pPr marL="914400" lvl="1" indent="-342900" algn="l">
              <a:lnSpc>
                <a:spcPct val="110000"/>
              </a:lnSpc>
              <a:spcBef>
                <a:spcPts val="500"/>
              </a:spcBef>
              <a:spcAft>
                <a:spcPts val="0"/>
              </a:spcAft>
              <a:buSzPts val="1800"/>
              <a:buChar char="•"/>
              <a:defRPr/>
            </a:lvl2pPr>
            <a:lvl3pPr marL="1371600" lvl="2" indent="-342900" algn="l">
              <a:lnSpc>
                <a:spcPct val="110000"/>
              </a:lnSpc>
              <a:spcBef>
                <a:spcPts val="500"/>
              </a:spcBef>
              <a:spcAft>
                <a:spcPts val="0"/>
              </a:spcAft>
              <a:buSzPts val="1800"/>
              <a:buChar char="•"/>
              <a:defRPr/>
            </a:lvl3pPr>
            <a:lvl4pPr marL="1828800" lvl="3" indent="-342900" algn="l">
              <a:lnSpc>
                <a:spcPct val="110000"/>
              </a:lnSpc>
              <a:spcBef>
                <a:spcPts val="500"/>
              </a:spcBef>
              <a:spcAft>
                <a:spcPts val="0"/>
              </a:spcAft>
              <a:buSzPts val="1800"/>
              <a:buChar char="•"/>
              <a:defRPr/>
            </a:lvl4pPr>
            <a:lvl5pPr marL="2286000" lvl="4" indent="-342900" algn="l">
              <a:lnSpc>
                <a:spcPct val="11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9" name="Google Shape;69;g3669771b81a_0_205"/>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1">
          <p15:clr>
            <a:srgbClr val="FBAE40"/>
          </p15:clr>
        </p15:guide>
        <p15:guide id="3" pos="282">
          <p15:clr>
            <a:srgbClr val="FBAE40"/>
          </p15:clr>
        </p15:guide>
        <p15:guide id="4" pos="5960">
          <p15:clr>
            <a:srgbClr val="FBAE40"/>
          </p15:clr>
        </p15:guide>
        <p15:guide id="5" orient="horz" pos="346">
          <p15:clr>
            <a:srgbClr val="FBAE40"/>
          </p15:clr>
        </p15:guide>
        <p15:guide id="6" orient="horz" pos="397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lumn">
  <p:cSld name="Column">
    <p:spTree>
      <p:nvGrpSpPr>
        <p:cNvPr id="1" name="Shape 24"/>
        <p:cNvGrpSpPr/>
        <p:nvPr/>
      </p:nvGrpSpPr>
      <p:grpSpPr>
        <a:xfrm>
          <a:off x="0" y="0"/>
          <a:ext cx="0" cy="0"/>
          <a:chOff x="0" y="0"/>
          <a:chExt cx="0" cy="0"/>
        </a:xfrm>
      </p:grpSpPr>
      <p:sp>
        <p:nvSpPr>
          <p:cNvPr id="25" name="Google Shape;25;p29"/>
          <p:cNvSpPr txBox="1">
            <a:spLocks noGrp="1"/>
          </p:cNvSpPr>
          <p:nvPr>
            <p:ph type="title"/>
          </p:nvPr>
        </p:nvSpPr>
        <p:spPr>
          <a:xfrm>
            <a:off x="681037" y="456073"/>
            <a:ext cx="8543925" cy="91125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29"/>
          <p:cNvSpPr txBox="1">
            <a:spLocks noGrp="1"/>
          </p:cNvSpPr>
          <p:nvPr>
            <p:ph type="dt" idx="10"/>
          </p:nvPr>
        </p:nvSpPr>
        <p:spPr>
          <a:xfrm>
            <a:off x="681038" y="6356351"/>
            <a:ext cx="222885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9"/>
          <p:cNvSpPr txBox="1">
            <a:spLocks noGrp="1"/>
          </p:cNvSpPr>
          <p:nvPr>
            <p:ph type="ftr" idx="11"/>
          </p:nvPr>
        </p:nvSpPr>
        <p:spPr>
          <a:xfrm>
            <a:off x="3281363" y="6356351"/>
            <a:ext cx="3343275"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29"/>
          <p:cNvSpPr txBox="1">
            <a:spLocks noGrp="1"/>
          </p:cNvSpPr>
          <p:nvPr>
            <p:ph type="sldNum" idx="12"/>
          </p:nvPr>
        </p:nvSpPr>
        <p:spPr>
          <a:xfrm>
            <a:off x="6996113" y="6356351"/>
            <a:ext cx="222885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1pPr>
            <a:lvl2pPr marL="0" marR="0" lvl="1"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2pPr>
            <a:lvl3pPr marL="0" marR="0" lvl="2"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3pPr>
            <a:lvl4pPr marL="0" marR="0" lvl="3"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4pPr>
            <a:lvl5pPr marL="0" marR="0" lvl="4"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5pPr>
            <a:lvl6pPr marL="0" marR="0" lvl="5"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6pPr>
            <a:lvl7pPr marL="0" marR="0" lvl="6"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7pPr>
            <a:lvl8pPr marL="0" marR="0" lvl="7"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8pPr>
            <a:lvl9pPr marL="0" marR="0" lvl="8"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r>
              <a:rPr lang="en-GB"/>
              <a:t>Page </a:t>
            </a:r>
            <a:fld id="{00000000-1234-1234-1234-123412341234}" type="slidenum">
              <a:rPr lang="en-GB"/>
              <a:t>‹#›</a:t>
            </a:fld>
            <a:endParaRPr/>
          </a:p>
        </p:txBody>
      </p:sp>
      <p:sp>
        <p:nvSpPr>
          <p:cNvPr id="29" name="Google Shape;29;p29"/>
          <p:cNvSpPr txBox="1">
            <a:spLocks noGrp="1"/>
          </p:cNvSpPr>
          <p:nvPr>
            <p:ph type="body" idx="1"/>
          </p:nvPr>
        </p:nvSpPr>
        <p:spPr>
          <a:xfrm>
            <a:off x="681036" y="1548371"/>
            <a:ext cx="4132101" cy="460936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812"/>
              </a:spcBef>
              <a:spcAft>
                <a:spcPts val="0"/>
              </a:spcAft>
              <a:buClr>
                <a:schemeClr val="dk1"/>
              </a:buClr>
              <a:buSzPts val="1800"/>
              <a:buChar char="•"/>
              <a:defRPr/>
            </a:lvl1pPr>
            <a:lvl2pPr marL="914400" lvl="1" indent="-342900" algn="l">
              <a:lnSpc>
                <a:spcPct val="90000"/>
              </a:lnSpc>
              <a:spcBef>
                <a:spcPts val="406"/>
              </a:spcBef>
              <a:spcAft>
                <a:spcPts val="0"/>
              </a:spcAft>
              <a:buClr>
                <a:schemeClr val="dk1"/>
              </a:buClr>
              <a:buSzPts val="1800"/>
              <a:buChar char="•"/>
              <a:defRPr/>
            </a:lvl2pPr>
            <a:lvl3pPr marL="1371600" lvl="2" indent="-342900" algn="l">
              <a:lnSpc>
                <a:spcPct val="90000"/>
              </a:lnSpc>
              <a:spcBef>
                <a:spcPts val="406"/>
              </a:spcBef>
              <a:spcAft>
                <a:spcPts val="0"/>
              </a:spcAft>
              <a:buClr>
                <a:schemeClr val="dk1"/>
              </a:buClr>
              <a:buSzPts val="1800"/>
              <a:buChar char="•"/>
              <a:defRPr/>
            </a:lvl3pPr>
            <a:lvl4pPr marL="1828800" lvl="3" indent="-342900" algn="l">
              <a:lnSpc>
                <a:spcPct val="90000"/>
              </a:lnSpc>
              <a:spcBef>
                <a:spcPts val="406"/>
              </a:spcBef>
              <a:spcAft>
                <a:spcPts val="0"/>
              </a:spcAft>
              <a:buClr>
                <a:schemeClr val="dk1"/>
              </a:buClr>
              <a:buSzPts val="1800"/>
              <a:buChar char="•"/>
              <a:defRPr/>
            </a:lvl4pPr>
            <a:lvl5pPr marL="2286000" lvl="4" indent="-342900" algn="l">
              <a:lnSpc>
                <a:spcPct val="90000"/>
              </a:lnSpc>
              <a:spcBef>
                <a:spcPts val="406"/>
              </a:spcBef>
              <a:spcAft>
                <a:spcPts val="0"/>
              </a:spcAft>
              <a:buClr>
                <a:schemeClr val="dk1"/>
              </a:buClr>
              <a:buSzPts val="1800"/>
              <a:buChar char="•"/>
              <a:defRPr/>
            </a:lvl5pPr>
            <a:lvl6pPr marL="2743200" lvl="5" indent="-342900" algn="l">
              <a:lnSpc>
                <a:spcPct val="90000"/>
              </a:lnSpc>
              <a:spcBef>
                <a:spcPts val="406"/>
              </a:spcBef>
              <a:spcAft>
                <a:spcPts val="0"/>
              </a:spcAft>
              <a:buClr>
                <a:schemeClr val="dk1"/>
              </a:buClr>
              <a:buSzPts val="1800"/>
              <a:buChar char="•"/>
              <a:defRPr/>
            </a:lvl6pPr>
            <a:lvl7pPr marL="3200400" lvl="6" indent="-342900" algn="l">
              <a:lnSpc>
                <a:spcPct val="90000"/>
              </a:lnSpc>
              <a:spcBef>
                <a:spcPts val="406"/>
              </a:spcBef>
              <a:spcAft>
                <a:spcPts val="0"/>
              </a:spcAft>
              <a:buClr>
                <a:schemeClr val="dk1"/>
              </a:buClr>
              <a:buSzPts val="1800"/>
              <a:buChar char="•"/>
              <a:defRPr/>
            </a:lvl7pPr>
            <a:lvl8pPr marL="3657600" lvl="7" indent="-342900" algn="l">
              <a:lnSpc>
                <a:spcPct val="90000"/>
              </a:lnSpc>
              <a:spcBef>
                <a:spcPts val="406"/>
              </a:spcBef>
              <a:spcAft>
                <a:spcPts val="0"/>
              </a:spcAft>
              <a:buClr>
                <a:schemeClr val="dk1"/>
              </a:buClr>
              <a:buSzPts val="1800"/>
              <a:buChar char="•"/>
              <a:defRPr/>
            </a:lvl8pPr>
            <a:lvl9pPr marL="4114800" lvl="8" indent="-342900" algn="l">
              <a:lnSpc>
                <a:spcPct val="90000"/>
              </a:lnSpc>
              <a:spcBef>
                <a:spcPts val="406"/>
              </a:spcBef>
              <a:spcAft>
                <a:spcPts val="0"/>
              </a:spcAft>
              <a:buClr>
                <a:schemeClr val="dk1"/>
              </a:buClr>
              <a:buSzPts val="1800"/>
              <a:buChar char="•"/>
              <a:defRPr/>
            </a:lvl9pPr>
          </a:lstStyle>
          <a:p>
            <a:endParaRPr/>
          </a:p>
        </p:txBody>
      </p:sp>
      <p:sp>
        <p:nvSpPr>
          <p:cNvPr id="30" name="Google Shape;30;p29"/>
          <p:cNvSpPr txBox="1">
            <a:spLocks noGrp="1"/>
          </p:cNvSpPr>
          <p:nvPr>
            <p:ph type="body" idx="2"/>
          </p:nvPr>
        </p:nvSpPr>
        <p:spPr>
          <a:xfrm>
            <a:off x="5092861" y="1548371"/>
            <a:ext cx="4132101" cy="460936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812"/>
              </a:spcBef>
              <a:spcAft>
                <a:spcPts val="0"/>
              </a:spcAft>
              <a:buClr>
                <a:schemeClr val="dk1"/>
              </a:buClr>
              <a:buSzPts val="1800"/>
              <a:buChar char="•"/>
              <a:defRPr/>
            </a:lvl1pPr>
            <a:lvl2pPr marL="914400" lvl="1" indent="-342900" algn="l">
              <a:lnSpc>
                <a:spcPct val="90000"/>
              </a:lnSpc>
              <a:spcBef>
                <a:spcPts val="406"/>
              </a:spcBef>
              <a:spcAft>
                <a:spcPts val="0"/>
              </a:spcAft>
              <a:buClr>
                <a:schemeClr val="dk1"/>
              </a:buClr>
              <a:buSzPts val="1800"/>
              <a:buChar char="•"/>
              <a:defRPr/>
            </a:lvl2pPr>
            <a:lvl3pPr marL="1371600" lvl="2" indent="-342900" algn="l">
              <a:lnSpc>
                <a:spcPct val="90000"/>
              </a:lnSpc>
              <a:spcBef>
                <a:spcPts val="406"/>
              </a:spcBef>
              <a:spcAft>
                <a:spcPts val="0"/>
              </a:spcAft>
              <a:buClr>
                <a:schemeClr val="dk1"/>
              </a:buClr>
              <a:buSzPts val="1800"/>
              <a:buChar char="•"/>
              <a:defRPr/>
            </a:lvl3pPr>
            <a:lvl4pPr marL="1828800" lvl="3" indent="-342900" algn="l">
              <a:lnSpc>
                <a:spcPct val="90000"/>
              </a:lnSpc>
              <a:spcBef>
                <a:spcPts val="406"/>
              </a:spcBef>
              <a:spcAft>
                <a:spcPts val="0"/>
              </a:spcAft>
              <a:buClr>
                <a:schemeClr val="dk1"/>
              </a:buClr>
              <a:buSzPts val="1800"/>
              <a:buChar char="•"/>
              <a:defRPr/>
            </a:lvl4pPr>
            <a:lvl5pPr marL="2286000" lvl="4" indent="-342900" algn="l">
              <a:lnSpc>
                <a:spcPct val="90000"/>
              </a:lnSpc>
              <a:spcBef>
                <a:spcPts val="406"/>
              </a:spcBef>
              <a:spcAft>
                <a:spcPts val="0"/>
              </a:spcAft>
              <a:buClr>
                <a:schemeClr val="dk1"/>
              </a:buClr>
              <a:buSzPts val="1800"/>
              <a:buChar char="•"/>
              <a:defRPr/>
            </a:lvl5pPr>
            <a:lvl6pPr marL="2743200" lvl="5" indent="-342900" algn="l">
              <a:lnSpc>
                <a:spcPct val="90000"/>
              </a:lnSpc>
              <a:spcBef>
                <a:spcPts val="406"/>
              </a:spcBef>
              <a:spcAft>
                <a:spcPts val="0"/>
              </a:spcAft>
              <a:buClr>
                <a:schemeClr val="dk1"/>
              </a:buClr>
              <a:buSzPts val="1800"/>
              <a:buChar char="•"/>
              <a:defRPr/>
            </a:lvl6pPr>
            <a:lvl7pPr marL="3200400" lvl="6" indent="-342900" algn="l">
              <a:lnSpc>
                <a:spcPct val="90000"/>
              </a:lnSpc>
              <a:spcBef>
                <a:spcPts val="406"/>
              </a:spcBef>
              <a:spcAft>
                <a:spcPts val="0"/>
              </a:spcAft>
              <a:buClr>
                <a:schemeClr val="dk1"/>
              </a:buClr>
              <a:buSzPts val="1800"/>
              <a:buChar char="•"/>
              <a:defRPr/>
            </a:lvl7pPr>
            <a:lvl8pPr marL="3657600" lvl="7" indent="-342900" algn="l">
              <a:lnSpc>
                <a:spcPct val="90000"/>
              </a:lnSpc>
              <a:spcBef>
                <a:spcPts val="406"/>
              </a:spcBef>
              <a:spcAft>
                <a:spcPts val="0"/>
              </a:spcAft>
              <a:buClr>
                <a:schemeClr val="dk1"/>
              </a:buClr>
              <a:buSzPts val="1800"/>
              <a:buChar char="•"/>
              <a:defRPr/>
            </a:lvl8pPr>
            <a:lvl9pPr marL="4114800" lvl="8" indent="-342900" algn="l">
              <a:lnSpc>
                <a:spcPct val="90000"/>
              </a:lnSpc>
              <a:spcBef>
                <a:spcPts val="406"/>
              </a:spcBef>
              <a:spcAft>
                <a:spcPts val="0"/>
              </a:spcAft>
              <a:buClr>
                <a:schemeClr val="dk1"/>
              </a:buClr>
              <a:buSzPts val="1800"/>
              <a:buChar char="•"/>
              <a:defRPr/>
            </a:lvl9pPr>
          </a:lstStyle>
          <a:p>
            <a:endParaRPr/>
          </a:p>
        </p:txBody>
      </p:sp>
      <p:sp>
        <p:nvSpPr>
          <p:cNvPr id="31" name="Google Shape;31;p29"/>
          <p:cNvSpPr txBox="1"/>
          <p:nvPr/>
        </p:nvSpPr>
        <p:spPr>
          <a:xfrm>
            <a:off x="121300" y="83975"/>
            <a:ext cx="7107636"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5.º curso: soluciones basadas en datos con el registrador de datos medioambientales</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USE">
  <p:cSld name="USE">
    <p:spTree>
      <p:nvGrpSpPr>
        <p:cNvPr id="1" name="Shape 32"/>
        <p:cNvGrpSpPr/>
        <p:nvPr/>
      </p:nvGrpSpPr>
      <p:grpSpPr>
        <a:xfrm>
          <a:off x="0" y="0"/>
          <a:ext cx="0" cy="0"/>
          <a:chOff x="0" y="0"/>
          <a:chExt cx="0" cy="0"/>
        </a:xfrm>
      </p:grpSpPr>
      <p:sp>
        <p:nvSpPr>
          <p:cNvPr id="33" name="Google Shape;33;p27"/>
          <p:cNvSpPr txBox="1">
            <a:spLocks noGrp="1"/>
          </p:cNvSpPr>
          <p:nvPr>
            <p:ph type="title"/>
          </p:nvPr>
        </p:nvSpPr>
        <p:spPr>
          <a:xfrm>
            <a:off x="681037" y="456073"/>
            <a:ext cx="8543925" cy="91125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27"/>
          <p:cNvSpPr txBox="1">
            <a:spLocks noGrp="1"/>
          </p:cNvSpPr>
          <p:nvPr>
            <p:ph type="dt" idx="10"/>
          </p:nvPr>
        </p:nvSpPr>
        <p:spPr>
          <a:xfrm>
            <a:off x="681038" y="6356351"/>
            <a:ext cx="222885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27"/>
          <p:cNvSpPr txBox="1">
            <a:spLocks noGrp="1"/>
          </p:cNvSpPr>
          <p:nvPr>
            <p:ph type="ftr" idx="11"/>
          </p:nvPr>
        </p:nvSpPr>
        <p:spPr>
          <a:xfrm>
            <a:off x="3281363" y="6356351"/>
            <a:ext cx="3343275"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27"/>
          <p:cNvSpPr txBox="1">
            <a:spLocks noGrp="1"/>
          </p:cNvSpPr>
          <p:nvPr>
            <p:ph type="sldNum" idx="12"/>
          </p:nvPr>
        </p:nvSpPr>
        <p:spPr>
          <a:xfrm>
            <a:off x="6996113" y="6356351"/>
            <a:ext cx="222885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1pPr>
            <a:lvl2pPr marL="0" marR="0" lvl="1"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2pPr>
            <a:lvl3pPr marL="0" marR="0" lvl="2"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3pPr>
            <a:lvl4pPr marL="0" marR="0" lvl="3"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4pPr>
            <a:lvl5pPr marL="0" marR="0" lvl="4"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5pPr>
            <a:lvl6pPr marL="0" marR="0" lvl="5"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6pPr>
            <a:lvl7pPr marL="0" marR="0" lvl="6"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7pPr>
            <a:lvl8pPr marL="0" marR="0" lvl="7"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8pPr>
            <a:lvl9pPr marL="0" marR="0" lvl="8"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r>
              <a:rPr lang="en-GB"/>
              <a:t>Page </a:t>
            </a:r>
            <a:fld id="{00000000-1234-1234-1234-123412341234}" type="slidenum">
              <a:rPr lang="en-GB"/>
              <a:t>‹#›</a:t>
            </a:fld>
            <a:endParaRPr/>
          </a:p>
        </p:txBody>
      </p:sp>
      <p:sp>
        <p:nvSpPr>
          <p:cNvPr id="37" name="Google Shape;37;p27"/>
          <p:cNvSpPr txBox="1">
            <a:spLocks noGrp="1"/>
          </p:cNvSpPr>
          <p:nvPr>
            <p:ph type="body" idx="1"/>
          </p:nvPr>
        </p:nvSpPr>
        <p:spPr>
          <a:xfrm>
            <a:off x="681036" y="1548371"/>
            <a:ext cx="8543925" cy="460936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812"/>
              </a:spcBef>
              <a:spcAft>
                <a:spcPts val="0"/>
              </a:spcAft>
              <a:buClr>
                <a:schemeClr val="dk1"/>
              </a:buClr>
              <a:buSzPts val="1800"/>
              <a:buChar char="•"/>
              <a:defRPr/>
            </a:lvl1pPr>
            <a:lvl2pPr marL="914400" lvl="1" indent="-342900" algn="l">
              <a:lnSpc>
                <a:spcPct val="90000"/>
              </a:lnSpc>
              <a:spcBef>
                <a:spcPts val="406"/>
              </a:spcBef>
              <a:spcAft>
                <a:spcPts val="0"/>
              </a:spcAft>
              <a:buClr>
                <a:schemeClr val="dk1"/>
              </a:buClr>
              <a:buSzPts val="1800"/>
              <a:buChar char="•"/>
              <a:defRPr/>
            </a:lvl2pPr>
            <a:lvl3pPr marL="1371600" lvl="2" indent="-342900" algn="l">
              <a:lnSpc>
                <a:spcPct val="90000"/>
              </a:lnSpc>
              <a:spcBef>
                <a:spcPts val="406"/>
              </a:spcBef>
              <a:spcAft>
                <a:spcPts val="0"/>
              </a:spcAft>
              <a:buClr>
                <a:schemeClr val="dk1"/>
              </a:buClr>
              <a:buSzPts val="1800"/>
              <a:buChar char="•"/>
              <a:defRPr/>
            </a:lvl3pPr>
            <a:lvl4pPr marL="1828800" lvl="3" indent="-342900" algn="l">
              <a:lnSpc>
                <a:spcPct val="90000"/>
              </a:lnSpc>
              <a:spcBef>
                <a:spcPts val="406"/>
              </a:spcBef>
              <a:spcAft>
                <a:spcPts val="0"/>
              </a:spcAft>
              <a:buClr>
                <a:schemeClr val="dk1"/>
              </a:buClr>
              <a:buSzPts val="1800"/>
              <a:buChar char="•"/>
              <a:defRPr/>
            </a:lvl4pPr>
            <a:lvl5pPr marL="2286000" lvl="4" indent="-342900" algn="l">
              <a:lnSpc>
                <a:spcPct val="90000"/>
              </a:lnSpc>
              <a:spcBef>
                <a:spcPts val="406"/>
              </a:spcBef>
              <a:spcAft>
                <a:spcPts val="0"/>
              </a:spcAft>
              <a:buClr>
                <a:schemeClr val="dk1"/>
              </a:buClr>
              <a:buSzPts val="1800"/>
              <a:buChar char="•"/>
              <a:defRPr/>
            </a:lvl5pPr>
            <a:lvl6pPr marL="2743200" lvl="5" indent="-342900" algn="l">
              <a:lnSpc>
                <a:spcPct val="90000"/>
              </a:lnSpc>
              <a:spcBef>
                <a:spcPts val="406"/>
              </a:spcBef>
              <a:spcAft>
                <a:spcPts val="0"/>
              </a:spcAft>
              <a:buClr>
                <a:schemeClr val="dk1"/>
              </a:buClr>
              <a:buSzPts val="1800"/>
              <a:buChar char="•"/>
              <a:defRPr/>
            </a:lvl6pPr>
            <a:lvl7pPr marL="3200400" lvl="6" indent="-342900" algn="l">
              <a:lnSpc>
                <a:spcPct val="90000"/>
              </a:lnSpc>
              <a:spcBef>
                <a:spcPts val="406"/>
              </a:spcBef>
              <a:spcAft>
                <a:spcPts val="0"/>
              </a:spcAft>
              <a:buClr>
                <a:schemeClr val="dk1"/>
              </a:buClr>
              <a:buSzPts val="1800"/>
              <a:buChar char="•"/>
              <a:defRPr/>
            </a:lvl7pPr>
            <a:lvl8pPr marL="3657600" lvl="7" indent="-342900" algn="l">
              <a:lnSpc>
                <a:spcPct val="90000"/>
              </a:lnSpc>
              <a:spcBef>
                <a:spcPts val="406"/>
              </a:spcBef>
              <a:spcAft>
                <a:spcPts val="0"/>
              </a:spcAft>
              <a:buClr>
                <a:schemeClr val="dk1"/>
              </a:buClr>
              <a:buSzPts val="1800"/>
              <a:buChar char="•"/>
              <a:defRPr/>
            </a:lvl8pPr>
            <a:lvl9pPr marL="4114800" lvl="8" indent="-342900" algn="l">
              <a:lnSpc>
                <a:spcPct val="90000"/>
              </a:lnSpc>
              <a:spcBef>
                <a:spcPts val="406"/>
              </a:spcBef>
              <a:spcAft>
                <a:spcPts val="0"/>
              </a:spcAft>
              <a:buClr>
                <a:schemeClr val="dk1"/>
              </a:buClr>
              <a:buSzPts val="1800"/>
              <a:buChar char="•"/>
              <a:defRPr/>
            </a:lvl9pPr>
          </a:lstStyle>
          <a:p>
            <a:endParaRPr/>
          </a:p>
        </p:txBody>
      </p:sp>
      <p:sp>
        <p:nvSpPr>
          <p:cNvPr id="38" name="Google Shape;38;p27"/>
          <p:cNvSpPr txBox="1"/>
          <p:nvPr/>
        </p:nvSpPr>
        <p:spPr>
          <a:xfrm>
            <a:off x="121300" y="83975"/>
            <a:ext cx="789264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5.º curso: soluciones basadas en datos con el registrador de datos medioambientales</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4_Title Only">
  <p:cSld name="4_Title Only">
    <p:spTree>
      <p:nvGrpSpPr>
        <p:cNvPr id="1" name="Shape 39"/>
        <p:cNvGrpSpPr/>
        <p:nvPr/>
      </p:nvGrpSpPr>
      <p:grpSpPr>
        <a:xfrm>
          <a:off x="0" y="0"/>
          <a:ext cx="0" cy="0"/>
          <a:chOff x="0" y="0"/>
          <a:chExt cx="0" cy="0"/>
        </a:xfrm>
      </p:grpSpPr>
      <p:sp>
        <p:nvSpPr>
          <p:cNvPr id="40" name="Google Shape;40;p28"/>
          <p:cNvSpPr txBox="1">
            <a:spLocks noGrp="1"/>
          </p:cNvSpPr>
          <p:nvPr>
            <p:ph type="title"/>
          </p:nvPr>
        </p:nvSpPr>
        <p:spPr>
          <a:xfrm>
            <a:off x="460997" y="369143"/>
            <a:ext cx="3822841" cy="830246"/>
          </a:xfrm>
          <a:prstGeom prst="rect">
            <a:avLst/>
          </a:prstGeom>
          <a:noFill/>
          <a:ln>
            <a:noFill/>
          </a:ln>
        </p:spPr>
        <p:txBody>
          <a:bodyPr spcFirstLastPara="1" wrap="square" lIns="0" tIns="180000" rIns="0" bIns="180000" anchor="ctr" anchorCtr="0">
            <a:spAutoFit/>
          </a:bodyPr>
          <a:lstStyle>
            <a:lvl1pPr lvl="0" algn="l">
              <a:lnSpc>
                <a:spcPct val="90000"/>
              </a:lnSpc>
              <a:spcBef>
                <a:spcPts val="0"/>
              </a:spcBef>
              <a:spcAft>
                <a:spcPts val="0"/>
              </a:spcAft>
              <a:buClr>
                <a:srgbClr val="000000"/>
              </a:buClr>
              <a:buSzPts val="3033"/>
              <a:buFont typeface="Helvetica Neue"/>
              <a:buNone/>
              <a:defRPr sz="3033" b="0" i="0">
                <a:solidFill>
                  <a:srgbClr val="000000"/>
                </a:solidFill>
                <a:latin typeface="Helvetica Neue"/>
                <a:ea typeface="Helvetica Neue"/>
                <a:cs typeface="Helvetica Neue"/>
                <a:sym typeface="Helvetica Neu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28"/>
          <p:cNvSpPr txBox="1"/>
          <p:nvPr/>
        </p:nvSpPr>
        <p:spPr>
          <a:xfrm>
            <a:off x="9539907" y="6509187"/>
            <a:ext cx="452231" cy="2757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192"/>
              <a:buFont typeface="Arial"/>
              <a:buNone/>
            </a:pPr>
            <a:fld id="{00000000-1234-1234-1234-123412341234}" type="slidenum">
              <a:rPr lang="en-GB" sz="1192" b="0" i="0" u="none" strike="noStrike" cap="none">
                <a:solidFill>
                  <a:srgbClr val="7F7F7F"/>
                </a:solidFill>
                <a:latin typeface="Helvetica Neue"/>
                <a:ea typeface="Helvetica Neue"/>
                <a:cs typeface="Helvetica Neue"/>
                <a:sym typeface="Helvetica Neue"/>
              </a:rPr>
              <a:t>‹#›</a:t>
            </a:fld>
            <a:endParaRPr sz="1192" b="0" i="0" u="none" strike="noStrike" cap="none">
              <a:solidFill>
                <a:srgbClr val="7F7F7F"/>
              </a:solidFill>
              <a:latin typeface="Helvetica Neue"/>
              <a:ea typeface="Helvetica Neue"/>
              <a:cs typeface="Helvetica Neue"/>
              <a:sym typeface="Helvetica Neue"/>
            </a:endParaRPr>
          </a:p>
        </p:txBody>
      </p:sp>
      <p:sp>
        <p:nvSpPr>
          <p:cNvPr id="42" name="Google Shape;42;p28"/>
          <p:cNvSpPr txBox="1"/>
          <p:nvPr/>
        </p:nvSpPr>
        <p:spPr>
          <a:xfrm>
            <a:off x="121300" y="83975"/>
            <a:ext cx="40641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3rd Grade - Biological Evolution with Species Counter</a:t>
            </a:r>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p:cSld name="Title Slide">
    <p:bg>
      <p:bgPr>
        <a:solidFill>
          <a:schemeClr val="lt1"/>
        </a:solidFill>
        <a:effectLst/>
      </p:bgPr>
    </p:bg>
    <p:spTree>
      <p:nvGrpSpPr>
        <p:cNvPr id="1" name="Shape 43"/>
        <p:cNvGrpSpPr/>
        <p:nvPr/>
      </p:nvGrpSpPr>
      <p:grpSpPr>
        <a:xfrm>
          <a:off x="0" y="0"/>
          <a:ext cx="0" cy="0"/>
          <a:chOff x="0" y="0"/>
          <a:chExt cx="0" cy="0"/>
        </a:xfrm>
      </p:grpSpPr>
      <p:pic>
        <p:nvPicPr>
          <p:cNvPr id="44" name="Google Shape;44;p30"/>
          <p:cNvPicPr preferRelativeResize="0"/>
          <p:nvPr/>
        </p:nvPicPr>
        <p:blipFill rotWithShape="1">
          <a:blip r:embed="rId2">
            <a:alphaModFix/>
          </a:blip>
          <a:srcRect/>
          <a:stretch/>
        </p:blipFill>
        <p:spPr>
          <a:xfrm>
            <a:off x="801785" y="1196017"/>
            <a:ext cx="2947323" cy="594155"/>
          </a:xfrm>
          <a:prstGeom prst="rect">
            <a:avLst/>
          </a:prstGeom>
          <a:noFill/>
          <a:ln>
            <a:noFill/>
          </a:ln>
        </p:spPr>
      </p:pic>
      <p:sp>
        <p:nvSpPr>
          <p:cNvPr id="45" name="Google Shape;45;p30"/>
          <p:cNvSpPr txBox="1">
            <a:spLocks noGrp="1"/>
          </p:cNvSpPr>
          <p:nvPr>
            <p:ph type="ctrTitle"/>
          </p:nvPr>
        </p:nvSpPr>
        <p:spPr>
          <a:xfrm>
            <a:off x="887451" y="3126259"/>
            <a:ext cx="5437923" cy="1320490"/>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rgbClr val="000000"/>
              </a:buClr>
              <a:buSzPts val="4767"/>
              <a:buFont typeface="Arial"/>
              <a:buNone/>
              <a:defRPr sz="4767">
                <a:solidFill>
                  <a:srgbClr val="000000"/>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Divider Lantern Blue">
  <p:cSld name="Divider Lantern Blue">
    <p:bg>
      <p:bgPr>
        <a:solidFill>
          <a:schemeClr val="accent2"/>
        </a:solidFill>
        <a:effectLst/>
      </p:bgPr>
    </p:bg>
    <p:spTree>
      <p:nvGrpSpPr>
        <p:cNvPr id="1" name="Shape 52"/>
        <p:cNvGrpSpPr/>
        <p:nvPr/>
      </p:nvGrpSpPr>
      <p:grpSpPr>
        <a:xfrm>
          <a:off x="0" y="0"/>
          <a:ext cx="0" cy="0"/>
          <a:chOff x="0" y="0"/>
          <a:chExt cx="0" cy="0"/>
        </a:xfrm>
      </p:grpSpPr>
      <p:sp>
        <p:nvSpPr>
          <p:cNvPr id="53" name="Google Shape;53;g3669771b81a_0_193"/>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SzPts val="4999"/>
              <a:buNone/>
              <a:defRPr sz="4999" b="1" i="0">
                <a:solidFill>
                  <a:schemeClr val="lt1"/>
                </a:solidFill>
                <a:latin typeface="Arial"/>
                <a:ea typeface="Arial"/>
                <a:cs typeface="Arial"/>
                <a:sym typeface="Arial"/>
              </a:defRPr>
            </a:lvl1pPr>
            <a:lvl2pPr marL="914400" lvl="1" indent="-342900" algn="l">
              <a:lnSpc>
                <a:spcPct val="110000"/>
              </a:lnSpc>
              <a:spcBef>
                <a:spcPts val="500"/>
              </a:spcBef>
              <a:spcAft>
                <a:spcPts val="0"/>
              </a:spcAft>
              <a:buSzPts val="1800"/>
              <a:buChar char="•"/>
              <a:defRPr/>
            </a:lvl2pPr>
            <a:lvl3pPr marL="1371600" lvl="2" indent="-342900" algn="l">
              <a:lnSpc>
                <a:spcPct val="110000"/>
              </a:lnSpc>
              <a:spcBef>
                <a:spcPts val="500"/>
              </a:spcBef>
              <a:spcAft>
                <a:spcPts val="0"/>
              </a:spcAft>
              <a:buSzPts val="1800"/>
              <a:buChar char="•"/>
              <a:defRPr/>
            </a:lvl3pPr>
            <a:lvl4pPr marL="1828800" lvl="3" indent="-342900" algn="l">
              <a:lnSpc>
                <a:spcPct val="110000"/>
              </a:lnSpc>
              <a:spcBef>
                <a:spcPts val="500"/>
              </a:spcBef>
              <a:spcAft>
                <a:spcPts val="0"/>
              </a:spcAft>
              <a:buSzPts val="1800"/>
              <a:buChar char="•"/>
              <a:defRPr/>
            </a:lvl4pPr>
            <a:lvl5pPr marL="2286000" lvl="4" indent="-342900" algn="l">
              <a:lnSpc>
                <a:spcPct val="11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4" name="Google Shape;54;g3669771b81a_0_193"/>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1">
          <p15:clr>
            <a:srgbClr val="FBAE40"/>
          </p15:clr>
        </p15:guide>
        <p15:guide id="3" pos="282">
          <p15:clr>
            <a:srgbClr val="FBAE40"/>
          </p15:clr>
        </p15:guide>
        <p15:guide id="4" pos="5960">
          <p15:clr>
            <a:srgbClr val="FBAE40"/>
          </p15:clr>
        </p15:guide>
        <p15:guide id="5" orient="horz" pos="346">
          <p15:clr>
            <a:srgbClr val="FBAE40"/>
          </p15:clr>
        </p15:guide>
        <p15:guide id="6" orient="horz" pos="3974">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Divider Polar Purple">
  <p:cSld name="Divider Polar Purple">
    <p:bg>
      <p:bgPr>
        <a:solidFill>
          <a:schemeClr val="accent5"/>
        </a:solidFill>
        <a:effectLst/>
      </p:bgPr>
    </p:bg>
    <p:spTree>
      <p:nvGrpSpPr>
        <p:cNvPr id="1" name="Shape 55"/>
        <p:cNvGrpSpPr/>
        <p:nvPr/>
      </p:nvGrpSpPr>
      <p:grpSpPr>
        <a:xfrm>
          <a:off x="0" y="0"/>
          <a:ext cx="0" cy="0"/>
          <a:chOff x="0" y="0"/>
          <a:chExt cx="0" cy="0"/>
        </a:xfrm>
      </p:grpSpPr>
      <p:sp>
        <p:nvSpPr>
          <p:cNvPr id="56" name="Google Shape;56;g3669771b81a_0_202"/>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SzPts val="4999"/>
              <a:buNone/>
              <a:defRPr sz="4999" b="1" i="0">
                <a:solidFill>
                  <a:schemeClr val="lt1"/>
                </a:solidFill>
                <a:latin typeface="Arial"/>
                <a:ea typeface="Arial"/>
                <a:cs typeface="Arial"/>
                <a:sym typeface="Arial"/>
              </a:defRPr>
            </a:lvl1pPr>
            <a:lvl2pPr marL="914400" lvl="1" indent="-342900" algn="l">
              <a:lnSpc>
                <a:spcPct val="110000"/>
              </a:lnSpc>
              <a:spcBef>
                <a:spcPts val="500"/>
              </a:spcBef>
              <a:spcAft>
                <a:spcPts val="0"/>
              </a:spcAft>
              <a:buSzPts val="1800"/>
              <a:buChar char="•"/>
              <a:defRPr/>
            </a:lvl2pPr>
            <a:lvl3pPr marL="1371600" lvl="2" indent="-342900" algn="l">
              <a:lnSpc>
                <a:spcPct val="110000"/>
              </a:lnSpc>
              <a:spcBef>
                <a:spcPts val="500"/>
              </a:spcBef>
              <a:spcAft>
                <a:spcPts val="0"/>
              </a:spcAft>
              <a:buSzPts val="1800"/>
              <a:buChar char="•"/>
              <a:defRPr/>
            </a:lvl3pPr>
            <a:lvl4pPr marL="1828800" lvl="3" indent="-342900" algn="l">
              <a:lnSpc>
                <a:spcPct val="110000"/>
              </a:lnSpc>
              <a:spcBef>
                <a:spcPts val="500"/>
              </a:spcBef>
              <a:spcAft>
                <a:spcPts val="0"/>
              </a:spcAft>
              <a:buSzPts val="1800"/>
              <a:buChar char="•"/>
              <a:defRPr/>
            </a:lvl4pPr>
            <a:lvl5pPr marL="2286000" lvl="4" indent="-342900" algn="l">
              <a:lnSpc>
                <a:spcPct val="11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g3669771b81a_0_202"/>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1">
          <p15:clr>
            <a:srgbClr val="FBAE40"/>
          </p15:clr>
        </p15:guide>
        <p15:guide id="3" pos="282">
          <p15:clr>
            <a:srgbClr val="FBAE40"/>
          </p15:clr>
        </p15:guide>
        <p15:guide id="4" pos="5960">
          <p15:clr>
            <a:srgbClr val="FBAE40"/>
          </p15:clr>
        </p15:guide>
        <p15:guide id="5" orient="horz" pos="346">
          <p15:clr>
            <a:srgbClr val="FBAE40"/>
          </p15:clr>
        </p15:guide>
        <p15:guide id="6" orient="horz" pos="397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Divider Dusk Red">
  <p:cSld name="Divider Dusk Red">
    <p:bg>
      <p:bgPr>
        <a:solidFill>
          <a:schemeClr val="accent3"/>
        </a:solidFill>
        <a:effectLst/>
      </p:bgPr>
    </p:bg>
    <p:spTree>
      <p:nvGrpSpPr>
        <p:cNvPr id="1" name="Shape 58"/>
        <p:cNvGrpSpPr/>
        <p:nvPr/>
      </p:nvGrpSpPr>
      <p:grpSpPr>
        <a:xfrm>
          <a:off x="0" y="0"/>
          <a:ext cx="0" cy="0"/>
          <a:chOff x="0" y="0"/>
          <a:chExt cx="0" cy="0"/>
        </a:xfrm>
      </p:grpSpPr>
      <p:sp>
        <p:nvSpPr>
          <p:cNvPr id="59" name="Google Shape;59;g3669771b81a_0_196"/>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SzPts val="4999"/>
              <a:buNone/>
              <a:defRPr sz="4999" b="1" i="0">
                <a:solidFill>
                  <a:schemeClr val="lt1"/>
                </a:solidFill>
                <a:latin typeface="Arial"/>
                <a:ea typeface="Arial"/>
                <a:cs typeface="Arial"/>
                <a:sym typeface="Arial"/>
              </a:defRPr>
            </a:lvl1pPr>
            <a:lvl2pPr marL="914400" lvl="1" indent="-342900" algn="l">
              <a:lnSpc>
                <a:spcPct val="110000"/>
              </a:lnSpc>
              <a:spcBef>
                <a:spcPts val="500"/>
              </a:spcBef>
              <a:spcAft>
                <a:spcPts val="0"/>
              </a:spcAft>
              <a:buSzPts val="1800"/>
              <a:buChar char="•"/>
              <a:defRPr/>
            </a:lvl2pPr>
            <a:lvl3pPr marL="1371600" lvl="2" indent="-342900" algn="l">
              <a:lnSpc>
                <a:spcPct val="110000"/>
              </a:lnSpc>
              <a:spcBef>
                <a:spcPts val="500"/>
              </a:spcBef>
              <a:spcAft>
                <a:spcPts val="0"/>
              </a:spcAft>
              <a:buSzPts val="1800"/>
              <a:buChar char="•"/>
              <a:defRPr/>
            </a:lvl3pPr>
            <a:lvl4pPr marL="1828800" lvl="3" indent="-342900" algn="l">
              <a:lnSpc>
                <a:spcPct val="110000"/>
              </a:lnSpc>
              <a:spcBef>
                <a:spcPts val="500"/>
              </a:spcBef>
              <a:spcAft>
                <a:spcPts val="0"/>
              </a:spcAft>
              <a:buSzPts val="1800"/>
              <a:buChar char="•"/>
              <a:defRPr/>
            </a:lvl4pPr>
            <a:lvl5pPr marL="2286000" lvl="4" indent="-342900" algn="l">
              <a:lnSpc>
                <a:spcPct val="11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0" name="Google Shape;60;g3669771b81a_0_196"/>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1">
          <p15:clr>
            <a:srgbClr val="FBAE40"/>
          </p15:clr>
        </p15:guide>
        <p15:guide id="3" pos="282">
          <p15:clr>
            <a:srgbClr val="FBAE40"/>
          </p15:clr>
        </p15:guide>
        <p15:guide id="4" pos="5960">
          <p15:clr>
            <a:srgbClr val="FBAE40"/>
          </p15:clr>
        </p15:guide>
        <p15:guide id="5" orient="horz" pos="346">
          <p15:clr>
            <a:srgbClr val="FBAE40"/>
          </p15:clr>
        </p15:guide>
        <p15:guide id="6" orient="horz" pos="397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Divider Lantern Green">
  <p:cSld name="Divider Lantern Green">
    <p:bg>
      <p:bgPr>
        <a:solidFill>
          <a:schemeClr val="accent1"/>
        </a:solidFill>
        <a:effectLst/>
      </p:bgPr>
    </p:bg>
    <p:spTree>
      <p:nvGrpSpPr>
        <p:cNvPr id="1" name="Shape 61"/>
        <p:cNvGrpSpPr/>
        <p:nvPr/>
      </p:nvGrpSpPr>
      <p:grpSpPr>
        <a:xfrm>
          <a:off x="0" y="0"/>
          <a:ext cx="0" cy="0"/>
          <a:chOff x="0" y="0"/>
          <a:chExt cx="0" cy="0"/>
        </a:xfrm>
      </p:grpSpPr>
      <p:sp>
        <p:nvSpPr>
          <p:cNvPr id="62" name="Google Shape;62;g3669771b81a_0_208"/>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SzPts val="4999"/>
              <a:buNone/>
              <a:defRPr sz="4999" b="1" i="0">
                <a:solidFill>
                  <a:schemeClr val="lt1"/>
                </a:solidFill>
                <a:latin typeface="Arial"/>
                <a:ea typeface="Arial"/>
                <a:cs typeface="Arial"/>
                <a:sym typeface="Arial"/>
              </a:defRPr>
            </a:lvl1pPr>
            <a:lvl2pPr marL="914400" lvl="1" indent="-342900" algn="l">
              <a:lnSpc>
                <a:spcPct val="110000"/>
              </a:lnSpc>
              <a:spcBef>
                <a:spcPts val="500"/>
              </a:spcBef>
              <a:spcAft>
                <a:spcPts val="0"/>
              </a:spcAft>
              <a:buSzPts val="1800"/>
              <a:buChar char="•"/>
              <a:defRPr/>
            </a:lvl2pPr>
            <a:lvl3pPr marL="1371600" lvl="2" indent="-342900" algn="l">
              <a:lnSpc>
                <a:spcPct val="110000"/>
              </a:lnSpc>
              <a:spcBef>
                <a:spcPts val="500"/>
              </a:spcBef>
              <a:spcAft>
                <a:spcPts val="0"/>
              </a:spcAft>
              <a:buSzPts val="1800"/>
              <a:buChar char="•"/>
              <a:defRPr/>
            </a:lvl3pPr>
            <a:lvl4pPr marL="1828800" lvl="3" indent="-342900" algn="l">
              <a:lnSpc>
                <a:spcPct val="110000"/>
              </a:lnSpc>
              <a:spcBef>
                <a:spcPts val="500"/>
              </a:spcBef>
              <a:spcAft>
                <a:spcPts val="0"/>
              </a:spcAft>
              <a:buSzPts val="1800"/>
              <a:buChar char="•"/>
              <a:defRPr/>
            </a:lvl4pPr>
            <a:lvl5pPr marL="2286000" lvl="4" indent="-342900" algn="l">
              <a:lnSpc>
                <a:spcPct val="11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3" name="Google Shape;63;g3669771b81a_0_208"/>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1">
          <p15:clr>
            <a:srgbClr val="FBAE40"/>
          </p15:clr>
        </p15:guide>
        <p15:guide id="3" pos="282">
          <p15:clr>
            <a:srgbClr val="FBAE40"/>
          </p15:clr>
        </p15:guide>
        <p15:guide id="4" pos="5960">
          <p15:clr>
            <a:srgbClr val="FBAE40"/>
          </p15:clr>
        </p15:guide>
        <p15:guide id="5" orient="horz" pos="346">
          <p15:clr>
            <a:srgbClr val="FBAE40"/>
          </p15:clr>
        </p15:guide>
        <p15:guide id="6" orient="horz" pos="3974">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8.xml"/><Relationship Id="rId7"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5"/>
          <p:cNvSpPr txBox="1">
            <a:spLocks noGrp="1"/>
          </p:cNvSpPr>
          <p:nvPr>
            <p:ph type="title"/>
          </p:nvPr>
        </p:nvSpPr>
        <p:spPr>
          <a:xfrm>
            <a:off x="681038" y="365125"/>
            <a:ext cx="8543925"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3575"/>
              <a:buFont typeface="Arial"/>
              <a:buNone/>
              <a:defRPr sz="3575"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5"/>
          <p:cNvSpPr txBox="1">
            <a:spLocks noGrp="1"/>
          </p:cNvSpPr>
          <p:nvPr>
            <p:ph type="body" idx="1"/>
          </p:nvPr>
        </p:nvSpPr>
        <p:spPr>
          <a:xfrm>
            <a:off x="681038" y="1825625"/>
            <a:ext cx="8543925" cy="4351339"/>
          </a:xfrm>
          <a:prstGeom prst="rect">
            <a:avLst/>
          </a:prstGeom>
          <a:noFill/>
          <a:ln>
            <a:noFill/>
          </a:ln>
        </p:spPr>
        <p:txBody>
          <a:bodyPr spcFirstLastPara="1" wrap="square" lIns="91425" tIns="45700" rIns="91425" bIns="45700" anchor="t" anchorCtr="0">
            <a:normAutofit/>
          </a:bodyPr>
          <a:lstStyle>
            <a:lvl1pPr marL="457200" marR="0" lvl="0" indent="-373062" algn="l" rtl="0">
              <a:lnSpc>
                <a:spcPct val="90000"/>
              </a:lnSpc>
              <a:spcBef>
                <a:spcPts val="812"/>
              </a:spcBef>
              <a:spcAft>
                <a:spcPts val="0"/>
              </a:spcAft>
              <a:buClr>
                <a:schemeClr val="dk1"/>
              </a:buClr>
              <a:buSzPts val="2275"/>
              <a:buFont typeface="Arial"/>
              <a:buChar char="•"/>
              <a:defRPr sz="2275" b="0" i="0" u="none" strike="noStrike" cap="none">
                <a:solidFill>
                  <a:schemeClr val="dk1"/>
                </a:solidFill>
                <a:latin typeface="Helvetica Neue"/>
                <a:ea typeface="Helvetica Neue"/>
                <a:cs typeface="Helvetica Neue"/>
                <a:sym typeface="Helvetica Neue"/>
              </a:defRPr>
            </a:lvl1pPr>
            <a:lvl2pPr marL="914400" marR="0" lvl="1" indent="-352425" algn="l" rtl="0">
              <a:lnSpc>
                <a:spcPct val="90000"/>
              </a:lnSpc>
              <a:spcBef>
                <a:spcPts val="406"/>
              </a:spcBef>
              <a:spcAft>
                <a:spcPts val="0"/>
              </a:spcAft>
              <a:buClr>
                <a:schemeClr val="dk1"/>
              </a:buClr>
              <a:buSzPts val="1950"/>
              <a:buFont typeface="Arial"/>
              <a:buChar char="•"/>
              <a:defRPr sz="1950" b="0" i="0" u="none" strike="noStrike" cap="none">
                <a:solidFill>
                  <a:schemeClr val="dk1"/>
                </a:solidFill>
                <a:latin typeface="Helvetica Neue"/>
                <a:ea typeface="Helvetica Neue"/>
                <a:cs typeface="Helvetica Neue"/>
                <a:sym typeface="Helvetica Neue"/>
              </a:defRPr>
            </a:lvl2pPr>
            <a:lvl3pPr marL="1371600" marR="0" lvl="2" indent="-331787" algn="l" rtl="0">
              <a:lnSpc>
                <a:spcPct val="90000"/>
              </a:lnSpc>
              <a:spcBef>
                <a:spcPts val="406"/>
              </a:spcBef>
              <a:spcAft>
                <a:spcPts val="0"/>
              </a:spcAft>
              <a:buClr>
                <a:schemeClr val="dk1"/>
              </a:buClr>
              <a:buSzPts val="1625"/>
              <a:buFont typeface="Arial"/>
              <a:buChar char="•"/>
              <a:defRPr sz="1625" b="0" i="0" u="none" strike="noStrike" cap="none">
                <a:solidFill>
                  <a:schemeClr val="dk1"/>
                </a:solidFill>
                <a:latin typeface="Helvetica Neue"/>
                <a:ea typeface="Helvetica Neue"/>
                <a:cs typeface="Helvetica Neue"/>
                <a:sym typeface="Helvetica Neue"/>
              </a:defRPr>
            </a:lvl3pPr>
            <a:lvl4pPr marL="1828800" marR="0" lvl="3"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Helvetica Neue"/>
                <a:ea typeface="Helvetica Neue"/>
                <a:cs typeface="Helvetica Neue"/>
                <a:sym typeface="Helvetica Neue"/>
              </a:defRPr>
            </a:lvl4pPr>
            <a:lvl5pPr marL="2286000" marR="0" lvl="4"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Helvetica Neue"/>
                <a:ea typeface="Helvetica Neue"/>
                <a:cs typeface="Helvetica Neue"/>
                <a:sym typeface="Helvetica Neue"/>
              </a:defRPr>
            </a:lvl5pPr>
            <a:lvl6pPr marL="2743200" marR="0" lvl="5"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Calibri"/>
                <a:ea typeface="Calibri"/>
                <a:cs typeface="Calibri"/>
                <a:sym typeface="Calibri"/>
              </a:defRPr>
            </a:lvl6pPr>
            <a:lvl7pPr marL="3200400" marR="0" lvl="6"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Calibri"/>
                <a:ea typeface="Calibri"/>
                <a:cs typeface="Calibri"/>
                <a:sym typeface="Calibri"/>
              </a:defRPr>
            </a:lvl7pPr>
            <a:lvl8pPr marL="3657600" marR="0" lvl="7"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Calibri"/>
                <a:ea typeface="Calibri"/>
                <a:cs typeface="Calibri"/>
                <a:sym typeface="Calibri"/>
              </a:defRPr>
            </a:lvl8pPr>
            <a:lvl9pPr marL="4114800" marR="0" lvl="8"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Calibri"/>
                <a:ea typeface="Calibri"/>
                <a:cs typeface="Calibri"/>
                <a:sym typeface="Calibri"/>
              </a:defRPr>
            </a:lvl9pPr>
          </a:lstStyle>
          <a:p>
            <a:endParaRPr/>
          </a:p>
        </p:txBody>
      </p:sp>
      <p:sp>
        <p:nvSpPr>
          <p:cNvPr id="12" name="Google Shape;12;p25"/>
          <p:cNvSpPr txBox="1">
            <a:spLocks noGrp="1"/>
          </p:cNvSpPr>
          <p:nvPr>
            <p:ph type="dt" idx="10"/>
          </p:nvPr>
        </p:nvSpPr>
        <p:spPr>
          <a:xfrm>
            <a:off x="681038" y="6356351"/>
            <a:ext cx="222885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975" b="0" i="0" u="none" strike="noStrike" cap="none">
                <a:solidFill>
                  <a:srgbClr val="888888"/>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9pPr>
          </a:lstStyle>
          <a:p>
            <a:endParaRPr/>
          </a:p>
        </p:txBody>
      </p:sp>
      <p:sp>
        <p:nvSpPr>
          <p:cNvPr id="13" name="Google Shape;13;p25"/>
          <p:cNvSpPr txBox="1">
            <a:spLocks noGrp="1"/>
          </p:cNvSpPr>
          <p:nvPr>
            <p:ph type="ftr" idx="11"/>
          </p:nvPr>
        </p:nvSpPr>
        <p:spPr>
          <a:xfrm>
            <a:off x="3281363" y="6356351"/>
            <a:ext cx="3343275"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975" b="0" i="0" u="none" strike="noStrike" cap="none">
                <a:solidFill>
                  <a:srgbClr val="888888"/>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9pPr>
          </a:lstStyle>
          <a:p>
            <a:endParaRPr/>
          </a:p>
        </p:txBody>
      </p:sp>
      <p:sp>
        <p:nvSpPr>
          <p:cNvPr id="14" name="Google Shape;14;p25"/>
          <p:cNvSpPr txBox="1">
            <a:spLocks noGrp="1"/>
          </p:cNvSpPr>
          <p:nvPr>
            <p:ph type="sldNum" idx="12"/>
          </p:nvPr>
        </p:nvSpPr>
        <p:spPr>
          <a:xfrm>
            <a:off x="6996113" y="6356351"/>
            <a:ext cx="222885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1pPr>
            <a:lvl2pPr marL="0" marR="0" lvl="1"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2pPr>
            <a:lvl3pPr marL="0" marR="0" lvl="2"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3pPr>
            <a:lvl4pPr marL="0" marR="0" lvl="3"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4pPr>
            <a:lvl5pPr marL="0" marR="0" lvl="4"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5pPr>
            <a:lvl6pPr marL="0" marR="0" lvl="5"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6pPr>
            <a:lvl7pPr marL="0" marR="0" lvl="6"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7pPr>
            <a:lvl8pPr marL="0" marR="0" lvl="7"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8pPr>
            <a:lvl9pPr marL="0" marR="0" lvl="8"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6"/>
        <p:cNvGrpSpPr/>
        <p:nvPr/>
      </p:nvGrpSpPr>
      <p:grpSpPr>
        <a:xfrm>
          <a:off x="0" y="0"/>
          <a:ext cx="0" cy="0"/>
          <a:chOff x="0" y="0"/>
          <a:chExt cx="0" cy="0"/>
        </a:xfrm>
      </p:grpSpPr>
      <p:pic>
        <p:nvPicPr>
          <p:cNvPr id="47" name="Google Shape;47;g3669771b81a_0_186" descr="A close up of a logo&#10;&#10;Description automatically generated"/>
          <p:cNvPicPr preferRelativeResize="0"/>
          <p:nvPr/>
        </p:nvPicPr>
        <p:blipFill rotWithShape="1">
          <a:blip r:embed="rId8">
            <a:alphaModFix/>
          </a:blip>
          <a:srcRect/>
          <a:stretch/>
        </p:blipFill>
        <p:spPr>
          <a:xfrm>
            <a:off x="7799472" y="461975"/>
            <a:ext cx="1667467" cy="281259"/>
          </a:xfrm>
          <a:prstGeom prst="rect">
            <a:avLst/>
          </a:prstGeom>
          <a:noFill/>
          <a:ln>
            <a:noFill/>
          </a:ln>
        </p:spPr>
      </p:pic>
      <p:sp>
        <p:nvSpPr>
          <p:cNvPr id="48" name="Google Shape;48;g3669771b81a_0_186"/>
          <p:cNvSpPr txBox="1">
            <a:spLocks noGrp="1"/>
          </p:cNvSpPr>
          <p:nvPr>
            <p:ph type="title"/>
          </p:nvPr>
        </p:nvSpPr>
        <p:spPr>
          <a:xfrm>
            <a:off x="681038" y="365126"/>
            <a:ext cx="8544000" cy="132570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399"/>
              <a:buFont typeface="Arial"/>
              <a:buNone/>
              <a:defRPr sz="4399"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49" name="Google Shape;49;g3669771b81a_0_186"/>
          <p:cNvSpPr txBox="1">
            <a:spLocks noGrp="1"/>
          </p:cNvSpPr>
          <p:nvPr>
            <p:ph type="body" idx="1"/>
          </p:nvPr>
        </p:nvSpPr>
        <p:spPr>
          <a:xfrm>
            <a:off x="681038" y="1825625"/>
            <a:ext cx="8544000" cy="4351200"/>
          </a:xfrm>
          <a:prstGeom prst="rect">
            <a:avLst/>
          </a:prstGeom>
          <a:noFill/>
          <a:ln>
            <a:noFill/>
          </a:ln>
        </p:spPr>
        <p:txBody>
          <a:bodyPr spcFirstLastPara="1" wrap="square" lIns="91425" tIns="45700" rIns="91425" bIns="45700" anchor="t" anchorCtr="0">
            <a:normAutofit/>
          </a:bodyPr>
          <a:lstStyle>
            <a:lvl1pPr marL="457200" marR="0" lvl="0" indent="-406336" algn="l" rtl="0">
              <a:lnSpc>
                <a:spcPct val="110000"/>
              </a:lnSpc>
              <a:spcBef>
                <a:spcPts val="1000"/>
              </a:spcBef>
              <a:spcAft>
                <a:spcPts val="0"/>
              </a:spcAft>
              <a:buClr>
                <a:schemeClr val="accent1"/>
              </a:buClr>
              <a:buSzPts val="2799"/>
              <a:buFont typeface="Arial"/>
              <a:buChar char="•"/>
              <a:defRPr sz="2799" b="0" i="0" u="none" strike="noStrike" cap="none">
                <a:solidFill>
                  <a:schemeClr val="dk1"/>
                </a:solidFill>
                <a:latin typeface="Arial"/>
                <a:ea typeface="Arial"/>
                <a:cs typeface="Arial"/>
                <a:sym typeface="Arial"/>
              </a:defRPr>
            </a:lvl1pPr>
            <a:lvl2pPr marL="914400" marR="0" lvl="1" indent="-380936" algn="l" rtl="0">
              <a:lnSpc>
                <a:spcPct val="110000"/>
              </a:lnSpc>
              <a:spcBef>
                <a:spcPts val="500"/>
              </a:spcBef>
              <a:spcAft>
                <a:spcPts val="0"/>
              </a:spcAft>
              <a:buClr>
                <a:schemeClr val="accent1"/>
              </a:buClr>
              <a:buSzPts val="2399"/>
              <a:buFont typeface="Arial"/>
              <a:buChar char="•"/>
              <a:defRPr sz="2399" b="0" i="0" u="none" strike="noStrike" cap="none">
                <a:solidFill>
                  <a:schemeClr val="dk1"/>
                </a:solidFill>
                <a:latin typeface="Arial"/>
                <a:ea typeface="Arial"/>
                <a:cs typeface="Arial"/>
                <a:sym typeface="Arial"/>
              </a:defRPr>
            </a:lvl2pPr>
            <a:lvl3pPr marL="1371600" marR="0" lvl="2" indent="-355536" algn="l" rtl="0">
              <a:lnSpc>
                <a:spcPct val="110000"/>
              </a:lnSpc>
              <a:spcBef>
                <a:spcPts val="500"/>
              </a:spcBef>
              <a:spcAft>
                <a:spcPts val="0"/>
              </a:spcAft>
              <a:buClr>
                <a:schemeClr val="accent1"/>
              </a:buClr>
              <a:buSzPts val="1999"/>
              <a:buFont typeface="Arial"/>
              <a:buChar char="•"/>
              <a:defRPr sz="1999" b="0" i="0" u="none" strike="noStrike" cap="none">
                <a:solidFill>
                  <a:schemeClr val="dk1"/>
                </a:solidFill>
                <a:latin typeface="Arial"/>
                <a:ea typeface="Arial"/>
                <a:cs typeface="Arial"/>
                <a:sym typeface="Arial"/>
              </a:defRPr>
            </a:lvl3pPr>
            <a:lvl4pPr marL="1828800" marR="0" lvl="3" indent="-342836" algn="l" rtl="0">
              <a:lnSpc>
                <a:spcPct val="110000"/>
              </a:lnSpc>
              <a:spcBef>
                <a:spcPts val="500"/>
              </a:spcBef>
              <a:spcAft>
                <a:spcPts val="0"/>
              </a:spcAft>
              <a:buClr>
                <a:schemeClr val="accent1"/>
              </a:buClr>
              <a:buSzPts val="1799"/>
              <a:buFont typeface="Arial"/>
              <a:buChar char="•"/>
              <a:defRPr sz="1799" b="0" i="0" u="none" strike="noStrike" cap="none">
                <a:solidFill>
                  <a:schemeClr val="dk1"/>
                </a:solidFill>
                <a:latin typeface="Arial"/>
                <a:ea typeface="Arial"/>
                <a:cs typeface="Arial"/>
                <a:sym typeface="Arial"/>
              </a:defRPr>
            </a:lvl4pPr>
            <a:lvl5pPr marL="2286000" marR="0" lvl="4" indent="-342836" algn="l" rtl="0">
              <a:lnSpc>
                <a:spcPct val="110000"/>
              </a:lnSpc>
              <a:spcBef>
                <a:spcPts val="500"/>
              </a:spcBef>
              <a:spcAft>
                <a:spcPts val="0"/>
              </a:spcAft>
              <a:buClr>
                <a:schemeClr val="accent1"/>
              </a:buClr>
              <a:buSzPts val="1799"/>
              <a:buFont typeface="Arial"/>
              <a:buChar char="•"/>
              <a:defRPr sz="1799" b="0" i="0" u="none" strike="noStrike" cap="none">
                <a:solidFill>
                  <a:schemeClr val="dk1"/>
                </a:solidFill>
                <a:latin typeface="Arial"/>
                <a:ea typeface="Arial"/>
                <a:cs typeface="Arial"/>
                <a:sym typeface="Arial"/>
              </a:defRPr>
            </a:lvl5pPr>
            <a:lvl6pPr marL="2743200" marR="0" lvl="5" indent="-342836" algn="l" rtl="0">
              <a:lnSpc>
                <a:spcPct val="90000"/>
              </a:lnSpc>
              <a:spcBef>
                <a:spcPts val="500"/>
              </a:spcBef>
              <a:spcAft>
                <a:spcPts val="0"/>
              </a:spcAft>
              <a:buClr>
                <a:schemeClr val="dk1"/>
              </a:buClr>
              <a:buSzPts val="1799"/>
              <a:buFont typeface="Arial"/>
              <a:buChar char="•"/>
              <a:defRPr sz="1799" b="0" i="0" u="none" strike="noStrike" cap="none">
                <a:solidFill>
                  <a:schemeClr val="dk1"/>
                </a:solidFill>
                <a:latin typeface="Calibri"/>
                <a:ea typeface="Calibri"/>
                <a:cs typeface="Calibri"/>
                <a:sym typeface="Calibri"/>
              </a:defRPr>
            </a:lvl6pPr>
            <a:lvl7pPr marL="3200400" marR="0" lvl="6" indent="-342836" algn="l" rtl="0">
              <a:lnSpc>
                <a:spcPct val="90000"/>
              </a:lnSpc>
              <a:spcBef>
                <a:spcPts val="500"/>
              </a:spcBef>
              <a:spcAft>
                <a:spcPts val="0"/>
              </a:spcAft>
              <a:buClr>
                <a:schemeClr val="dk1"/>
              </a:buClr>
              <a:buSzPts val="1799"/>
              <a:buFont typeface="Arial"/>
              <a:buChar char="•"/>
              <a:defRPr sz="1799" b="0" i="0" u="none" strike="noStrike" cap="none">
                <a:solidFill>
                  <a:schemeClr val="dk1"/>
                </a:solidFill>
                <a:latin typeface="Calibri"/>
                <a:ea typeface="Calibri"/>
                <a:cs typeface="Calibri"/>
                <a:sym typeface="Calibri"/>
              </a:defRPr>
            </a:lvl7pPr>
            <a:lvl8pPr marL="3657600" marR="0" lvl="7" indent="-342836" algn="l" rtl="0">
              <a:lnSpc>
                <a:spcPct val="90000"/>
              </a:lnSpc>
              <a:spcBef>
                <a:spcPts val="500"/>
              </a:spcBef>
              <a:spcAft>
                <a:spcPts val="0"/>
              </a:spcAft>
              <a:buClr>
                <a:schemeClr val="dk1"/>
              </a:buClr>
              <a:buSzPts val="1799"/>
              <a:buFont typeface="Arial"/>
              <a:buChar char="•"/>
              <a:defRPr sz="1799" b="0" i="0" u="none" strike="noStrike" cap="none">
                <a:solidFill>
                  <a:schemeClr val="dk1"/>
                </a:solidFill>
                <a:latin typeface="Calibri"/>
                <a:ea typeface="Calibri"/>
                <a:cs typeface="Calibri"/>
                <a:sym typeface="Calibri"/>
              </a:defRPr>
            </a:lvl8pPr>
            <a:lvl9pPr marL="4114800" marR="0" lvl="8" indent="-342836" algn="l" rtl="0">
              <a:lnSpc>
                <a:spcPct val="90000"/>
              </a:lnSpc>
              <a:spcBef>
                <a:spcPts val="500"/>
              </a:spcBef>
              <a:spcAft>
                <a:spcPts val="0"/>
              </a:spcAft>
              <a:buClr>
                <a:schemeClr val="dk1"/>
              </a:buClr>
              <a:buSzPts val="1799"/>
              <a:buFont typeface="Arial"/>
              <a:buChar char="•"/>
              <a:defRPr sz="1799" b="0" i="0" u="none" strike="noStrike" cap="none">
                <a:solidFill>
                  <a:schemeClr val="dk1"/>
                </a:solidFill>
                <a:latin typeface="Calibri"/>
                <a:ea typeface="Calibri"/>
                <a:cs typeface="Calibri"/>
                <a:sym typeface="Calibri"/>
              </a:defRPr>
            </a:lvl9pPr>
          </a:lstStyle>
          <a:p>
            <a:endParaRPr/>
          </a:p>
        </p:txBody>
      </p:sp>
      <p:sp>
        <p:nvSpPr>
          <p:cNvPr id="50" name="Google Shape;50;g3669771b81a_0_186"/>
          <p:cNvSpPr txBox="1">
            <a:spLocks noGrp="1"/>
          </p:cNvSpPr>
          <p:nvPr>
            <p:ph type="ftr" idx="11"/>
          </p:nvPr>
        </p:nvSpPr>
        <p:spPr>
          <a:xfrm>
            <a:off x="3281363" y="6356351"/>
            <a:ext cx="33432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51" name="Google Shape;51;g3669771b81a_0_186"/>
          <p:cNvSpPr txBox="1">
            <a:spLocks noGrp="1"/>
          </p:cNvSpPr>
          <p:nvPr>
            <p:ph type="sldNum" idx="12"/>
          </p:nvPr>
        </p:nvSpPr>
        <p:spPr>
          <a:xfrm>
            <a:off x="6996112" y="6356351"/>
            <a:ext cx="22290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pn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26.jp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30.png"/><Relationship Id="rId4" Type="http://schemas.openxmlformats.org/officeDocument/2006/relationships/image" Target="../media/image29.jpg"/></Relationships>
</file>

<file path=ppt/slides/_rels/slide1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3.xml"/><Relationship Id="rId5" Type="http://schemas.openxmlformats.org/officeDocument/2006/relationships/image" Target="../media/image22.png"/><Relationship Id="rId4" Type="http://schemas.openxmlformats.org/officeDocument/2006/relationships/hyperlink" Target="http://mbit.io/us-environment-pp"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26.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27.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8.xml"/><Relationship Id="rId1" Type="http://schemas.openxmlformats.org/officeDocument/2006/relationships/slideLayout" Target="../slideLayouts/slideLayout3.xml"/><Relationship Id="rId5" Type="http://schemas.openxmlformats.org/officeDocument/2006/relationships/image" Target="../media/image29.jpg"/><Relationship Id="rId4" Type="http://schemas.openxmlformats.org/officeDocument/2006/relationships/image" Target="../media/image30.png"/></Relationships>
</file>

<file path=ppt/slides/_rels/slide29.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31.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32.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3.xml"/><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12.png"/></Relationships>
</file>

<file path=ppt/slides/_rels/slide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4.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7.png"/></Relationships>
</file>

<file path=ppt/slides/_rels/slide35.xml.rels><?xml version="1.0" encoding="UTF-8" standalone="yes"?>
<Relationships xmlns="http://schemas.openxmlformats.org/package/2006/relationships"><Relationship Id="rId3" Type="http://schemas.openxmlformats.org/officeDocument/2006/relationships/hyperlink" Target="http://mbit.io/us-environment-spicy" TargetMode="External"/><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6.xml"/><Relationship Id="rId1" Type="http://schemas.openxmlformats.org/officeDocument/2006/relationships/slideLayout" Target="../slideLayouts/slideLayout3.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22.png"/></Relationships>
</file>

<file path=ppt/slides/_rels/slide3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7.xml"/><Relationship Id="rId1" Type="http://schemas.openxmlformats.org/officeDocument/2006/relationships/slideLayout" Target="../slideLayouts/slideLayout3.xml"/><Relationship Id="rId6" Type="http://schemas.openxmlformats.org/officeDocument/2006/relationships/image" Target="../media/image22.png"/><Relationship Id="rId5" Type="http://schemas.openxmlformats.org/officeDocument/2006/relationships/image" Target="../media/image39.png"/><Relationship Id="rId4" Type="http://schemas.openxmlformats.org/officeDocument/2006/relationships/image" Target="../media/image38.png"/></Relationships>
</file>

<file path=ppt/slides/_rels/slide38.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2.png"/><Relationship Id="rId2" Type="http://schemas.openxmlformats.org/officeDocument/2006/relationships/notesSlide" Target="../notesSlides/notesSlide38.xml"/><Relationship Id="rId1" Type="http://schemas.openxmlformats.org/officeDocument/2006/relationships/slideLayout" Target="../slideLayouts/slideLayout3.xml"/><Relationship Id="rId6" Type="http://schemas.openxmlformats.org/officeDocument/2006/relationships/image" Target="../media/image39.png"/><Relationship Id="rId5" Type="http://schemas.openxmlformats.org/officeDocument/2006/relationships/image" Target="../media/image22.png"/><Relationship Id="rId4" Type="http://schemas.openxmlformats.org/officeDocument/2006/relationships/image" Target="../media/image41.png"/></Relationships>
</file>

<file path=ppt/slides/_rels/slide3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0.xml"/><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23.png"/></Relationships>
</file>

<file path=ppt/slides/_rels/slide4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1.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4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42.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4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3.xml"/><Relationship Id="rId1" Type="http://schemas.openxmlformats.org/officeDocument/2006/relationships/slideLayout" Target="../slideLayouts/slideLayout3.xml"/><Relationship Id="rId4" Type="http://schemas.openxmlformats.org/officeDocument/2006/relationships/image" Target="../media/image26.jpg"/></Relationships>
</file>

<file path=ppt/slides/_rels/slide4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4.xml"/><Relationship Id="rId1" Type="http://schemas.openxmlformats.org/officeDocument/2006/relationships/slideLayout" Target="../slideLayouts/slideLayout3.xml"/><Relationship Id="rId5" Type="http://schemas.openxmlformats.org/officeDocument/2006/relationships/image" Target="../media/image30.png"/><Relationship Id="rId4" Type="http://schemas.openxmlformats.org/officeDocument/2006/relationships/image" Target="../media/image29.jpg"/></Relationships>
</file>

<file path=ppt/slides/_rels/slide4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45.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46.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46.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47.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47.xml"/><Relationship Id="rId1" Type="http://schemas.openxmlformats.org/officeDocument/2006/relationships/slideLayout" Target="../slideLayouts/slideLayout3.xml"/><Relationship Id="rId4" Type="http://schemas.openxmlformats.org/officeDocument/2006/relationships/image" Target="../media/image32.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9.xml"/><Relationship Id="rId1" Type="http://schemas.openxmlformats.org/officeDocument/2006/relationships/slideLayout" Target="../slideLayouts/slideLayout3.xml"/><Relationship Id="rId6" Type="http://schemas.openxmlformats.org/officeDocument/2006/relationships/image" Target="../media/image26.jpg"/><Relationship Id="rId5" Type="http://schemas.openxmlformats.org/officeDocument/2006/relationships/image" Target="../media/image45.png"/><Relationship Id="rId4" Type="http://schemas.openxmlformats.org/officeDocument/2006/relationships/image" Target="../media/image44.pn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hyperlink" Target="http://mbit.io/us-environment"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00A000"/>
        </a:solidFill>
        <a:effectLst/>
      </p:bgPr>
    </p:bg>
    <p:spTree>
      <p:nvGrpSpPr>
        <p:cNvPr id="1" name="Shape 74"/>
        <p:cNvGrpSpPr/>
        <p:nvPr/>
      </p:nvGrpSpPr>
      <p:grpSpPr>
        <a:xfrm>
          <a:off x="0" y="0"/>
          <a:ext cx="0" cy="0"/>
          <a:chOff x="0" y="0"/>
          <a:chExt cx="0" cy="0"/>
        </a:xfrm>
      </p:grpSpPr>
      <p:sp>
        <p:nvSpPr>
          <p:cNvPr id="75" name="Google Shape;75;g370dcc4bf15_0_160"/>
          <p:cNvSpPr/>
          <p:nvPr/>
        </p:nvSpPr>
        <p:spPr>
          <a:xfrm>
            <a:off x="283800" y="3432208"/>
            <a:ext cx="9233400" cy="2127300"/>
          </a:xfrm>
          <a:prstGeom prst="roundRect">
            <a:avLst>
              <a:gd name="adj" fmla="val 16667"/>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288"/>
              <a:buFont typeface="Arial"/>
              <a:buNone/>
            </a:pPr>
            <a:endParaRPr sz="2288" b="0" i="0" u="none" strike="noStrike" cap="none">
              <a:solidFill>
                <a:srgbClr val="FFFFFF"/>
              </a:solidFill>
              <a:latin typeface="Calibri"/>
              <a:ea typeface="Calibri"/>
              <a:cs typeface="Calibri"/>
              <a:sym typeface="Calibri"/>
            </a:endParaRPr>
          </a:p>
        </p:txBody>
      </p:sp>
      <p:sp>
        <p:nvSpPr>
          <p:cNvPr id="76" name="Google Shape;76;g370dcc4bf15_0_160"/>
          <p:cNvSpPr txBox="1"/>
          <p:nvPr/>
        </p:nvSpPr>
        <p:spPr>
          <a:xfrm>
            <a:off x="482075" y="3496750"/>
            <a:ext cx="8735700" cy="654300"/>
          </a:xfrm>
          <a:prstGeom prst="rect">
            <a:avLst/>
          </a:prstGeom>
          <a:noFill/>
          <a:ln>
            <a:noFill/>
          </a:ln>
        </p:spPr>
        <p:txBody>
          <a:bodyPr spcFirstLastPara="1" wrap="square" lIns="99050" tIns="49525" rIns="99050" bIns="49525" anchor="t" anchorCtr="0">
            <a:spAutoFit/>
          </a:bodyPr>
          <a:lstStyle/>
          <a:p>
            <a:pPr marL="0" marR="0" lvl="0" indent="0" algn="l" rtl="0">
              <a:lnSpc>
                <a:spcPct val="90000"/>
              </a:lnSpc>
              <a:spcBef>
                <a:spcPts val="0"/>
              </a:spcBef>
              <a:spcAft>
                <a:spcPts val="0"/>
              </a:spcAft>
              <a:buClr>
                <a:srgbClr val="000000"/>
              </a:buClr>
              <a:buSzPts val="2000"/>
              <a:buFont typeface="Arial"/>
              <a:buNone/>
            </a:pPr>
            <a:r>
              <a:rPr lang="en-GB" sz="2000" b="1" i="0" u="none" strike="noStrike" cap="none">
                <a:solidFill>
                  <a:srgbClr val="00A000"/>
                </a:solidFill>
                <a:latin typeface="Helvetica Neue"/>
                <a:ea typeface="Helvetica Neue"/>
                <a:cs typeface="Helvetica Neue"/>
                <a:sym typeface="Helvetica Neue"/>
              </a:rPr>
              <a:t>Lo que necesitas:</a:t>
            </a:r>
            <a:endParaRPr/>
          </a:p>
          <a:p>
            <a:pPr marL="0" marR="0" lvl="0" indent="0" algn="l" rtl="0">
              <a:lnSpc>
                <a:spcPct val="90000"/>
              </a:lnSpc>
              <a:spcBef>
                <a:spcPts val="0"/>
              </a:spcBef>
              <a:spcAft>
                <a:spcPts val="0"/>
              </a:spcAft>
              <a:buClr>
                <a:srgbClr val="000000"/>
              </a:buClr>
              <a:buSzPts val="2000"/>
              <a:buFont typeface="Arial"/>
              <a:buNone/>
            </a:pPr>
            <a:endParaRPr sz="2000" b="1" i="0" u="none" strike="noStrike" cap="none">
              <a:solidFill>
                <a:srgbClr val="00A000"/>
              </a:solidFill>
              <a:latin typeface="Helvetica Neue"/>
              <a:ea typeface="Helvetica Neue"/>
              <a:cs typeface="Helvetica Neue"/>
              <a:sym typeface="Helvetica Neue"/>
            </a:endParaRPr>
          </a:p>
        </p:txBody>
      </p:sp>
      <p:pic>
        <p:nvPicPr>
          <p:cNvPr id="77" name="Google Shape;77;g370dcc4bf15_0_160" descr="El logotipo de micro:bit en fuente negra sobre fondo verde."/>
          <p:cNvPicPr preferRelativeResize="0"/>
          <p:nvPr/>
        </p:nvPicPr>
        <p:blipFill rotWithShape="1">
          <a:blip r:embed="rId3">
            <a:alphaModFix/>
          </a:blip>
          <a:srcRect/>
          <a:stretch/>
        </p:blipFill>
        <p:spPr>
          <a:xfrm>
            <a:off x="6413041" y="5737408"/>
            <a:ext cx="3104170" cy="948989"/>
          </a:xfrm>
          <a:prstGeom prst="rect">
            <a:avLst/>
          </a:prstGeom>
          <a:noFill/>
          <a:ln>
            <a:noFill/>
          </a:ln>
        </p:spPr>
      </p:pic>
      <p:sp>
        <p:nvSpPr>
          <p:cNvPr id="78" name="Google Shape;78;g370dcc4bf15_0_160"/>
          <p:cNvSpPr txBox="1"/>
          <p:nvPr/>
        </p:nvSpPr>
        <p:spPr>
          <a:xfrm>
            <a:off x="482075" y="6094480"/>
            <a:ext cx="2911800"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17"/>
              <a:buFont typeface="Arial"/>
              <a:buNone/>
            </a:pPr>
            <a:r>
              <a:rPr lang="en-GB" sz="1600" b="0" i="0" u="none" strike="noStrike" cap="none">
                <a:solidFill>
                  <a:schemeClr val="lt1"/>
                </a:solidFill>
                <a:latin typeface="Helvetica Neue"/>
                <a:ea typeface="Helvetica Neue"/>
                <a:cs typeface="Helvetica Neue"/>
                <a:sym typeface="Helvetica Neue"/>
              </a:rPr>
              <a:t>Guía del proyecto</a:t>
            </a:r>
            <a:endParaRPr/>
          </a:p>
        </p:txBody>
      </p:sp>
      <p:sp>
        <p:nvSpPr>
          <p:cNvPr id="79" name="Google Shape;79;g370dcc4bf15_0_160"/>
          <p:cNvSpPr txBox="1"/>
          <p:nvPr/>
        </p:nvSpPr>
        <p:spPr>
          <a:xfrm>
            <a:off x="283812" y="1352450"/>
            <a:ext cx="9447600" cy="1167000"/>
          </a:xfrm>
          <a:prstGeom prst="rect">
            <a:avLst/>
          </a:prstGeom>
          <a:noFill/>
          <a:ln>
            <a:noFill/>
          </a:ln>
        </p:spPr>
        <p:txBody>
          <a:bodyPr spcFirstLastPara="1" wrap="square" lIns="99050" tIns="49525" rIns="99050" bIns="49525" anchor="t" anchorCtr="0">
            <a:spAutoFit/>
          </a:bodyPr>
          <a:lstStyle/>
          <a:p>
            <a:pPr marL="0" marR="0" lvl="0" indent="0" algn="l" rtl="0">
              <a:lnSpc>
                <a:spcPct val="100000"/>
              </a:lnSpc>
              <a:spcBef>
                <a:spcPts val="0"/>
              </a:spcBef>
              <a:spcAft>
                <a:spcPts val="0"/>
              </a:spcAft>
              <a:buClr>
                <a:schemeClr val="lt1"/>
              </a:buClr>
              <a:buSzPts val="3466"/>
              <a:buFont typeface="Arial"/>
              <a:buNone/>
            </a:pPr>
            <a:r>
              <a:rPr lang="en-GB" sz="3466" b="1" i="0" u="none" strike="noStrike" cap="none">
                <a:solidFill>
                  <a:schemeClr val="lt1"/>
                </a:solidFill>
                <a:latin typeface="Arial"/>
                <a:ea typeface="Arial"/>
                <a:cs typeface="Arial"/>
                <a:sym typeface="Arial"/>
              </a:rPr>
              <a:t>Soluciones basadas en datos con el registrador de datos medioambientales</a:t>
            </a:r>
            <a:endParaRPr/>
          </a:p>
        </p:txBody>
      </p:sp>
      <p:grpSp>
        <p:nvGrpSpPr>
          <p:cNvPr id="80" name="Google Shape;80;g370dcc4bf15_0_160"/>
          <p:cNvGrpSpPr/>
          <p:nvPr/>
        </p:nvGrpSpPr>
        <p:grpSpPr>
          <a:xfrm>
            <a:off x="315675" y="308075"/>
            <a:ext cx="8735807" cy="719853"/>
            <a:chOff x="1043748" y="-1624412"/>
            <a:chExt cx="1742700" cy="664500"/>
          </a:xfrm>
        </p:grpSpPr>
        <p:sp>
          <p:nvSpPr>
            <p:cNvPr id="81" name="Google Shape;81;g370dcc4bf15_0_160"/>
            <p:cNvSpPr/>
            <p:nvPr/>
          </p:nvSpPr>
          <p:spPr>
            <a:xfrm>
              <a:off x="1043748" y="-1624412"/>
              <a:ext cx="1742700" cy="664500"/>
            </a:xfrm>
            <a:prstGeom prst="roundRect">
              <a:avLst>
                <a:gd name="adj" fmla="val 50000"/>
              </a:avLst>
            </a:prstGeom>
            <a:noFill/>
            <a:ln w="825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288"/>
                <a:buFont typeface="Arial"/>
                <a:buNone/>
              </a:pPr>
              <a:endParaRPr sz="2288" b="0" i="0" u="none" strike="noStrike" cap="none">
                <a:solidFill>
                  <a:schemeClr val="lt1"/>
                </a:solidFill>
                <a:latin typeface="Calibri"/>
                <a:ea typeface="Calibri"/>
                <a:cs typeface="Calibri"/>
                <a:sym typeface="Calibri"/>
              </a:endParaRPr>
            </a:p>
          </p:txBody>
        </p:sp>
        <p:sp>
          <p:nvSpPr>
            <p:cNvPr id="82" name="Google Shape;82;g370dcc4bf15_0_160"/>
            <p:cNvSpPr txBox="1"/>
            <p:nvPr/>
          </p:nvSpPr>
          <p:spPr>
            <a:xfrm>
              <a:off x="1057013" y="-1451960"/>
              <a:ext cx="1716300" cy="405000"/>
            </a:xfrm>
            <a:prstGeom prst="rect">
              <a:avLst/>
            </a:prstGeom>
            <a:noFill/>
            <a:ln>
              <a:noFill/>
            </a:ln>
          </p:spPr>
          <p:txBody>
            <a:bodyPr spcFirstLastPara="1" wrap="square" lIns="99050" tIns="49525" rIns="99050" bIns="49525" anchor="t" anchorCtr="0">
              <a:spAutoFit/>
            </a:bodyPr>
            <a:lstStyle/>
            <a:p>
              <a:pPr marL="0" marR="0" lvl="0" indent="0" algn="ctr" rtl="0">
                <a:lnSpc>
                  <a:spcPct val="100000"/>
                </a:lnSpc>
                <a:spcBef>
                  <a:spcPts val="0"/>
                </a:spcBef>
                <a:spcAft>
                  <a:spcPts val="0"/>
                </a:spcAft>
                <a:buClr>
                  <a:srgbClr val="000000"/>
                </a:buClr>
                <a:buSzPts val="2600"/>
                <a:buFont typeface="Arial"/>
                <a:buNone/>
              </a:pPr>
              <a:r>
                <a:rPr lang="en-GB" sz="2200" b="0" i="0" u="none" strike="noStrike" cap="none">
                  <a:solidFill>
                    <a:schemeClr val="lt1"/>
                  </a:solidFill>
                  <a:latin typeface="Helvetica Neue"/>
                  <a:ea typeface="Helvetica Neue"/>
                  <a:cs typeface="Helvetica Neue"/>
                  <a:sym typeface="Helvetica Neue"/>
                </a:rPr>
                <a:t>Integración de la Informática con las Ciencias Naturales: 5.º curso</a:t>
              </a:r>
              <a:endParaRPr sz="2200"/>
            </a:p>
          </p:txBody>
        </p:sp>
      </p:grpSp>
      <p:pic>
        <p:nvPicPr>
          <p:cNvPr id="83" name="Google Shape;83;g370dcc4bf15_0_160" descr="Ilustración de un micro:bit necesario para utilizar este recurso" title="Screenshot 2025-06-03 at 15.50.03.png"/>
          <p:cNvPicPr preferRelativeResize="0"/>
          <p:nvPr/>
        </p:nvPicPr>
        <p:blipFill rotWithShape="1">
          <a:blip r:embed="rId4">
            <a:alphaModFix/>
          </a:blip>
          <a:srcRect/>
          <a:stretch/>
        </p:blipFill>
        <p:spPr>
          <a:xfrm>
            <a:off x="482100" y="4108457"/>
            <a:ext cx="1385268" cy="1249141"/>
          </a:xfrm>
          <a:prstGeom prst="rect">
            <a:avLst/>
          </a:prstGeom>
          <a:noFill/>
          <a:ln>
            <a:noFill/>
          </a:ln>
        </p:spPr>
      </p:pic>
      <p:pic>
        <p:nvPicPr>
          <p:cNvPr id="84" name="Google Shape;84;g370dcc4bf15_0_160" descr="Ilustración de un cable USB necesario para descargar código en el micro:bit utilizado en este recurso" title="Screenshot 2025-06-03 at 15.50.11.png"/>
          <p:cNvPicPr preferRelativeResize="0"/>
          <p:nvPr/>
        </p:nvPicPr>
        <p:blipFill rotWithShape="1">
          <a:blip r:embed="rId5">
            <a:alphaModFix/>
          </a:blip>
          <a:srcRect/>
          <a:stretch/>
        </p:blipFill>
        <p:spPr>
          <a:xfrm>
            <a:off x="2010052" y="4079365"/>
            <a:ext cx="820877" cy="1249155"/>
          </a:xfrm>
          <a:prstGeom prst="rect">
            <a:avLst/>
          </a:prstGeom>
          <a:noFill/>
          <a:ln>
            <a:noFill/>
          </a:ln>
        </p:spPr>
      </p:pic>
      <p:grpSp>
        <p:nvGrpSpPr>
          <p:cNvPr id="85" name="Google Shape;85;g370dcc4bf15_0_160"/>
          <p:cNvGrpSpPr/>
          <p:nvPr/>
        </p:nvGrpSpPr>
        <p:grpSpPr>
          <a:xfrm>
            <a:off x="7539634" y="4267383"/>
            <a:ext cx="1678118" cy="1126865"/>
            <a:chOff x="5447675" y="4033825"/>
            <a:chExt cx="1999425" cy="1342625"/>
          </a:xfrm>
        </p:grpSpPr>
        <p:pic>
          <p:nvPicPr>
            <p:cNvPr id="86" name="Google Shape;86;g370dcc4bf15_0_160" descr="Ilustración del espacio exterior necesario para que los alumnos observen y registren las especies con el micro:bit" title="Screenshot 2025-06-03 at 15.53.27.png"/>
            <p:cNvPicPr preferRelativeResize="0"/>
            <p:nvPr/>
          </p:nvPicPr>
          <p:blipFill rotWithShape="1">
            <a:blip r:embed="rId6">
              <a:alphaModFix/>
            </a:blip>
            <a:srcRect/>
            <a:stretch/>
          </p:blipFill>
          <p:spPr>
            <a:xfrm>
              <a:off x="5447675" y="4033825"/>
              <a:ext cx="1999425" cy="1219350"/>
            </a:xfrm>
            <a:prstGeom prst="rect">
              <a:avLst/>
            </a:prstGeom>
            <a:noFill/>
            <a:ln>
              <a:noFill/>
            </a:ln>
          </p:spPr>
        </p:pic>
        <p:sp>
          <p:nvSpPr>
            <p:cNvPr id="87" name="Google Shape;87;g370dcc4bf15_0_160"/>
            <p:cNvSpPr txBox="1"/>
            <p:nvPr/>
          </p:nvSpPr>
          <p:spPr>
            <a:xfrm>
              <a:off x="5802388" y="5041650"/>
              <a:ext cx="1290000" cy="334800"/>
            </a:xfrm>
            <a:prstGeom prst="rect">
              <a:avLst/>
            </a:prstGeom>
            <a:noFill/>
            <a:ln>
              <a:noFill/>
            </a:ln>
          </p:spPr>
          <p:txBody>
            <a:bodyPr spcFirstLastPara="1" wrap="square" lIns="76725" tIns="76725" rIns="76725" bIns="76725" anchor="t" anchorCtr="0">
              <a:spAutoFit/>
            </a:bodyPr>
            <a:lstStyle/>
            <a:p>
              <a:pPr marL="0" marR="0" lvl="0" indent="0" algn="l" rtl="0">
                <a:lnSpc>
                  <a:spcPct val="100000"/>
                </a:lnSpc>
                <a:spcBef>
                  <a:spcPts val="0"/>
                </a:spcBef>
                <a:spcAft>
                  <a:spcPts val="0"/>
                </a:spcAft>
                <a:buClr>
                  <a:srgbClr val="000000"/>
                </a:buClr>
                <a:buSzPts val="818"/>
                <a:buFont typeface="Arial"/>
                <a:buNone/>
              </a:pPr>
              <a:r>
                <a:rPr lang="en-GB" sz="818" b="1" i="0" u="none" strike="noStrike" cap="none">
                  <a:solidFill>
                    <a:schemeClr val="dk1"/>
                  </a:solidFill>
                  <a:latin typeface="Helvetica Neue"/>
                  <a:ea typeface="Helvetica Neue"/>
                  <a:cs typeface="Helvetica Neue"/>
                  <a:sym typeface="Helvetica Neue"/>
                </a:rPr>
                <a:t>Espacio exterior</a:t>
              </a:r>
              <a:endParaRPr/>
            </a:p>
          </p:txBody>
        </p:sp>
      </p:grpSp>
      <p:sp>
        <p:nvSpPr>
          <p:cNvPr id="88" name="Google Shape;88;g370dcc4bf15_0_160" descr="'''"/>
          <p:cNvSpPr/>
          <p:nvPr/>
        </p:nvSpPr>
        <p:spPr>
          <a:xfrm>
            <a:off x="330225" y="5954600"/>
            <a:ext cx="2016000" cy="654300"/>
          </a:xfrm>
          <a:prstGeom prst="roundRect">
            <a:avLst>
              <a:gd name="adj" fmla="val 50000"/>
            </a:avLst>
          </a:prstGeom>
          <a:noFill/>
          <a:ln w="825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87"/>
              <a:buFont typeface="Arial"/>
              <a:buNone/>
            </a:pPr>
            <a:endParaRPr sz="1887" b="0" i="0" u="none" strike="noStrike" cap="none">
              <a:solidFill>
                <a:schemeClr val="lt1"/>
              </a:solidFill>
              <a:latin typeface="Calibri"/>
              <a:ea typeface="Calibri"/>
              <a:cs typeface="Calibri"/>
              <a:sym typeface="Calibri"/>
            </a:endParaRPr>
          </a:p>
        </p:txBody>
      </p:sp>
      <p:grpSp>
        <p:nvGrpSpPr>
          <p:cNvPr id="89" name="Google Shape;89;g370dcc4bf15_0_160"/>
          <p:cNvGrpSpPr/>
          <p:nvPr/>
        </p:nvGrpSpPr>
        <p:grpSpPr>
          <a:xfrm>
            <a:off x="2954687" y="4095288"/>
            <a:ext cx="1105606" cy="1289320"/>
            <a:chOff x="2774754" y="4194251"/>
            <a:chExt cx="1010147" cy="1177999"/>
          </a:xfrm>
        </p:grpSpPr>
        <p:pic>
          <p:nvPicPr>
            <p:cNvPr id="90" name="Google Shape;90;g370dcc4bf15_0_160" descr="Illustration of a battery back that is needed to provide power to a micro:bit used with this resource" title="Screenshot 2025-06-03 at 15.50.33.png"/>
            <p:cNvPicPr preferRelativeResize="0"/>
            <p:nvPr/>
          </p:nvPicPr>
          <p:blipFill rotWithShape="1">
            <a:blip r:embed="rId7">
              <a:alphaModFix/>
            </a:blip>
            <a:srcRect/>
            <a:stretch/>
          </p:blipFill>
          <p:spPr>
            <a:xfrm>
              <a:off x="2774754" y="4194251"/>
              <a:ext cx="1010147" cy="1149704"/>
            </a:xfrm>
            <a:prstGeom prst="rect">
              <a:avLst/>
            </a:prstGeom>
            <a:noFill/>
            <a:ln>
              <a:noFill/>
            </a:ln>
          </p:spPr>
        </p:pic>
        <p:sp>
          <p:nvSpPr>
            <p:cNvPr id="91" name="Google Shape;91;g370dcc4bf15_0_160"/>
            <p:cNvSpPr txBox="1"/>
            <p:nvPr/>
          </p:nvSpPr>
          <p:spPr>
            <a:xfrm>
              <a:off x="2774800" y="5200650"/>
              <a:ext cx="1010100" cy="171600"/>
            </a:xfrm>
            <a:prstGeom prst="rect">
              <a:avLst/>
            </a:prstGeom>
            <a:solidFill>
              <a:srgbClr val="FFFFFF"/>
            </a:solidFill>
            <a:ln>
              <a:noFill/>
            </a:ln>
          </p:spPr>
          <p:txBody>
            <a:bodyPr spcFirstLastPara="1" wrap="square" lIns="78375" tIns="0" rIns="78375" bIns="78375" anchor="t" anchorCtr="0">
              <a:noAutofit/>
            </a:bodyPr>
            <a:lstStyle/>
            <a:p>
              <a:pPr marL="0" marR="0" lvl="0" indent="0" algn="ctr" rtl="0">
                <a:lnSpc>
                  <a:spcPct val="100000"/>
                </a:lnSpc>
                <a:spcBef>
                  <a:spcPts val="0"/>
                </a:spcBef>
                <a:spcAft>
                  <a:spcPts val="0"/>
                </a:spcAft>
                <a:buClr>
                  <a:srgbClr val="000000"/>
                </a:buClr>
                <a:buSzPts val="835"/>
                <a:buFont typeface="Arial"/>
                <a:buNone/>
              </a:pPr>
              <a:r>
                <a:rPr lang="en-GB" sz="820" b="1">
                  <a:latin typeface="Helvetica Neue"/>
                  <a:ea typeface="Helvetica Neue"/>
                  <a:cs typeface="Helvetica Neue"/>
                  <a:sym typeface="Helvetica Neue"/>
                </a:rPr>
                <a:t>Batería</a:t>
              </a:r>
              <a:endParaRPr sz="820" b="1" i="0" u="none" strike="noStrike" cap="none">
                <a:solidFill>
                  <a:srgbClr val="000000"/>
                </a:solidFill>
                <a:latin typeface="Helvetica Neue"/>
                <a:ea typeface="Helvetica Neue"/>
                <a:cs typeface="Helvetica Neue"/>
                <a:sym typeface="Helvetica Neue"/>
              </a:endParaRPr>
            </a:p>
          </p:txBody>
        </p:sp>
      </p:grpSp>
      <p:grpSp>
        <p:nvGrpSpPr>
          <p:cNvPr id="92" name="Google Shape;92;g370dcc4bf15_0_160"/>
          <p:cNvGrpSpPr/>
          <p:nvPr/>
        </p:nvGrpSpPr>
        <p:grpSpPr>
          <a:xfrm>
            <a:off x="4204047" y="4284598"/>
            <a:ext cx="1531432" cy="1258350"/>
            <a:chOff x="3916243" y="4367216"/>
            <a:chExt cx="1399207" cy="1149703"/>
          </a:xfrm>
        </p:grpSpPr>
        <p:pic>
          <p:nvPicPr>
            <p:cNvPr id="93" name="Google Shape;93;g370dcc4bf15_0_160" title="computer with usb.png"/>
            <p:cNvPicPr preferRelativeResize="0"/>
            <p:nvPr/>
          </p:nvPicPr>
          <p:blipFill rotWithShape="1">
            <a:blip r:embed="rId8">
              <a:alphaModFix/>
            </a:blip>
            <a:srcRect/>
            <a:stretch/>
          </p:blipFill>
          <p:spPr>
            <a:xfrm>
              <a:off x="3916243" y="4367216"/>
              <a:ext cx="1399127" cy="1149703"/>
            </a:xfrm>
            <a:prstGeom prst="rect">
              <a:avLst/>
            </a:prstGeom>
            <a:noFill/>
            <a:ln>
              <a:noFill/>
            </a:ln>
          </p:spPr>
        </p:pic>
        <p:sp>
          <p:nvSpPr>
            <p:cNvPr id="94" name="Google Shape;94;g370dcc4bf15_0_160"/>
            <p:cNvSpPr txBox="1"/>
            <p:nvPr/>
          </p:nvSpPr>
          <p:spPr>
            <a:xfrm>
              <a:off x="3916250" y="5200650"/>
              <a:ext cx="1399200" cy="316200"/>
            </a:xfrm>
            <a:prstGeom prst="rect">
              <a:avLst/>
            </a:prstGeom>
            <a:solidFill>
              <a:srgbClr val="FFFFFF"/>
            </a:solidFill>
            <a:ln>
              <a:noFill/>
            </a:ln>
          </p:spPr>
          <p:txBody>
            <a:bodyPr spcFirstLastPara="1" wrap="square" lIns="78375" tIns="0" rIns="78375" bIns="78375" anchor="t" anchorCtr="0">
              <a:noAutofit/>
            </a:bodyPr>
            <a:lstStyle/>
            <a:p>
              <a:pPr marL="0" marR="0" lvl="0" indent="0" algn="l" rtl="0">
                <a:lnSpc>
                  <a:spcPct val="100000"/>
                </a:lnSpc>
                <a:spcBef>
                  <a:spcPts val="0"/>
                </a:spcBef>
                <a:spcAft>
                  <a:spcPts val="0"/>
                </a:spcAft>
                <a:buClr>
                  <a:srgbClr val="000000"/>
                </a:buClr>
                <a:buSzPts val="835"/>
                <a:buFont typeface="Arial"/>
                <a:buNone/>
              </a:pPr>
              <a:r>
                <a:rPr lang="en-GB" sz="820" b="1">
                  <a:latin typeface="Helvetica Neue"/>
                  <a:ea typeface="Helvetica Neue"/>
                  <a:cs typeface="Helvetica Neue"/>
                  <a:sym typeface="Helvetica Neue"/>
                </a:rPr>
                <a:t>Computadora </a:t>
              </a:r>
              <a:endParaRPr sz="820" b="1">
                <a:latin typeface="Helvetica Neue"/>
                <a:ea typeface="Helvetica Neue"/>
                <a:cs typeface="Helvetica Neue"/>
                <a:sym typeface="Helvetica Neue"/>
              </a:endParaRPr>
            </a:p>
            <a:p>
              <a:pPr marL="0" marR="0" lvl="0" indent="0" algn="l" rtl="0">
                <a:lnSpc>
                  <a:spcPct val="100000"/>
                </a:lnSpc>
                <a:spcBef>
                  <a:spcPts val="0"/>
                </a:spcBef>
                <a:spcAft>
                  <a:spcPts val="0"/>
                </a:spcAft>
                <a:buClr>
                  <a:srgbClr val="000000"/>
                </a:buClr>
                <a:buSzPts val="835"/>
                <a:buFont typeface="Arial"/>
                <a:buNone/>
              </a:pPr>
              <a:r>
                <a:rPr lang="en-GB" sz="820">
                  <a:latin typeface="Helvetica Neue"/>
                  <a:ea typeface="Helvetica Neue"/>
                  <a:cs typeface="Helvetica Neue"/>
                  <a:sym typeface="Helvetica Neue"/>
                </a:rPr>
                <a:t>con USB</a:t>
              </a:r>
              <a:endParaRPr sz="820" i="0" u="none" strike="noStrike" cap="none">
                <a:solidFill>
                  <a:srgbClr val="000000"/>
                </a:solidFill>
                <a:latin typeface="Helvetica Neue"/>
                <a:ea typeface="Helvetica Neue"/>
                <a:cs typeface="Helvetica Neue"/>
                <a:sym typeface="Helvetica Neue"/>
              </a:endParaRPr>
            </a:p>
          </p:txBody>
        </p:sp>
      </p:grpSp>
      <p:grpSp>
        <p:nvGrpSpPr>
          <p:cNvPr id="95" name="Google Shape;95;g370dcc4bf15_0_160"/>
          <p:cNvGrpSpPr/>
          <p:nvPr/>
        </p:nvGrpSpPr>
        <p:grpSpPr>
          <a:xfrm>
            <a:off x="5873933" y="4278664"/>
            <a:ext cx="1541932" cy="1270229"/>
            <a:chOff x="5437125" y="4361794"/>
            <a:chExt cx="1408800" cy="1160556"/>
          </a:xfrm>
        </p:grpSpPr>
        <p:pic>
          <p:nvPicPr>
            <p:cNvPr id="96" name="Google Shape;96;g370dcc4bf15_0_160" title="tablet with bluetooth.png"/>
            <p:cNvPicPr preferRelativeResize="0"/>
            <p:nvPr/>
          </p:nvPicPr>
          <p:blipFill rotWithShape="1">
            <a:blip r:embed="rId9">
              <a:alphaModFix/>
            </a:blip>
            <a:srcRect/>
            <a:stretch/>
          </p:blipFill>
          <p:spPr>
            <a:xfrm>
              <a:off x="5446722" y="4361794"/>
              <a:ext cx="1399124" cy="1160556"/>
            </a:xfrm>
            <a:prstGeom prst="rect">
              <a:avLst/>
            </a:prstGeom>
            <a:noFill/>
            <a:ln>
              <a:noFill/>
            </a:ln>
          </p:spPr>
        </p:pic>
        <p:sp>
          <p:nvSpPr>
            <p:cNvPr id="97" name="Google Shape;97;g370dcc4bf15_0_160"/>
            <p:cNvSpPr txBox="1"/>
            <p:nvPr/>
          </p:nvSpPr>
          <p:spPr>
            <a:xfrm>
              <a:off x="5437125" y="5200650"/>
              <a:ext cx="1408800" cy="316200"/>
            </a:xfrm>
            <a:prstGeom prst="rect">
              <a:avLst/>
            </a:prstGeom>
            <a:solidFill>
              <a:srgbClr val="FFFFFF"/>
            </a:solidFill>
            <a:ln>
              <a:noFill/>
            </a:ln>
          </p:spPr>
          <p:txBody>
            <a:bodyPr spcFirstLastPara="1" wrap="square" lIns="78375" tIns="0" rIns="78375" bIns="78375" anchor="t" anchorCtr="0">
              <a:noAutofit/>
            </a:bodyPr>
            <a:lstStyle/>
            <a:p>
              <a:pPr marL="0" marR="0" lvl="0" indent="0" algn="l" rtl="0">
                <a:lnSpc>
                  <a:spcPct val="100000"/>
                </a:lnSpc>
                <a:spcBef>
                  <a:spcPts val="0"/>
                </a:spcBef>
                <a:spcAft>
                  <a:spcPts val="0"/>
                </a:spcAft>
                <a:buClr>
                  <a:srgbClr val="000000"/>
                </a:buClr>
                <a:buSzPts val="835"/>
                <a:buFont typeface="Arial"/>
                <a:buNone/>
              </a:pPr>
              <a:r>
                <a:rPr lang="en-GB" sz="820" b="1">
                  <a:latin typeface="Helvetica Neue"/>
                  <a:ea typeface="Helvetica Neue"/>
                  <a:cs typeface="Helvetica Neue"/>
                  <a:sym typeface="Helvetica Neue"/>
                </a:rPr>
                <a:t>Tablet </a:t>
              </a:r>
              <a:endParaRPr sz="820" b="1">
                <a:latin typeface="Helvetica Neue"/>
                <a:ea typeface="Helvetica Neue"/>
                <a:cs typeface="Helvetica Neue"/>
                <a:sym typeface="Helvetica Neue"/>
              </a:endParaRPr>
            </a:p>
            <a:p>
              <a:pPr marL="0" marR="0" lvl="0" indent="0" algn="l" rtl="0">
                <a:lnSpc>
                  <a:spcPct val="100000"/>
                </a:lnSpc>
                <a:spcBef>
                  <a:spcPts val="0"/>
                </a:spcBef>
                <a:spcAft>
                  <a:spcPts val="0"/>
                </a:spcAft>
                <a:buClr>
                  <a:srgbClr val="000000"/>
                </a:buClr>
                <a:buSzPts val="835"/>
                <a:buFont typeface="Arial"/>
                <a:buNone/>
              </a:pPr>
              <a:r>
                <a:rPr lang="en-GB" sz="820">
                  <a:latin typeface="Helvetica Neue"/>
                  <a:ea typeface="Helvetica Neue"/>
                  <a:cs typeface="Helvetica Neue"/>
                  <a:sym typeface="Helvetica Neue"/>
                </a:rPr>
                <a:t>con Bluetooth</a:t>
              </a:r>
              <a:endParaRPr sz="820" i="0" u="none" strike="noStrike" cap="none">
                <a:solidFill>
                  <a:srgbClr val="000000"/>
                </a:solidFill>
                <a:latin typeface="Helvetica Neue"/>
                <a:ea typeface="Helvetica Neue"/>
                <a:cs typeface="Helvetica Neue"/>
                <a:sym typeface="Helvetica Neue"/>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g37bbe94e131_0_10"/>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400">
                <a:solidFill>
                  <a:srgbClr val="2993D6"/>
                </a:solidFill>
              </a:rPr>
              <a:t>Ligero 🌶️ Pasos de la actividad de los alumnos 2</a:t>
            </a:r>
            <a:endParaRPr/>
          </a:p>
        </p:txBody>
      </p:sp>
      <p:sp>
        <p:nvSpPr>
          <p:cNvPr id="199" name="Google Shape;199;g37bbe94e131_0_10"/>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10</a:t>
            </a:fld>
            <a:endParaRPr/>
          </a:p>
        </p:txBody>
      </p:sp>
      <p:sp>
        <p:nvSpPr>
          <p:cNvPr id="200" name="Google Shape;200;g37bbe94e131_0_10"/>
          <p:cNvSpPr txBox="1">
            <a:spLocks noGrp="1"/>
          </p:cNvSpPr>
          <p:nvPr>
            <p:ph type="body" idx="1"/>
          </p:nvPr>
        </p:nvSpPr>
        <p:spPr>
          <a:xfrm>
            <a:off x="681025" y="1548375"/>
            <a:ext cx="8544000" cy="4808100"/>
          </a:xfrm>
          <a:prstGeom prst="rect">
            <a:avLst/>
          </a:prstGeom>
          <a:noFill/>
          <a:ln>
            <a:noFill/>
          </a:ln>
        </p:spPr>
        <p:txBody>
          <a:bodyPr spcFirstLastPara="1" wrap="square" lIns="91425" tIns="45700" rIns="91425" bIns="45700" anchor="t" anchorCtr="0">
            <a:normAutofit/>
          </a:bodyPr>
          <a:lstStyle/>
          <a:p>
            <a:pPr marL="318151" marR="431466" lvl="0" indent="-309553" algn="l" rtl="0">
              <a:lnSpc>
                <a:spcPct val="110000"/>
              </a:lnSpc>
              <a:spcBef>
                <a:spcPts val="0"/>
              </a:spcBef>
              <a:spcAft>
                <a:spcPts val="0"/>
              </a:spcAft>
              <a:buClr>
                <a:srgbClr val="2993D6"/>
              </a:buClr>
              <a:buSzPts val="1800"/>
              <a:buFont typeface="Helvetica Neue"/>
              <a:buChar char="•"/>
            </a:pPr>
            <a:r>
              <a:rPr lang="en-GB" sz="1800">
                <a:highlight>
                  <a:srgbClr val="FFFFFF"/>
                </a:highlight>
              </a:rPr>
              <a:t>La unidad MICROBIT aparecerá como una unidad USB.</a:t>
            </a:r>
            <a:endParaRPr/>
          </a:p>
          <a:p>
            <a:pPr marL="318151" marR="431466" lvl="0" indent="-309553" algn="l" rtl="0">
              <a:lnSpc>
                <a:spcPct val="110000"/>
              </a:lnSpc>
              <a:spcBef>
                <a:spcPts val="1000"/>
              </a:spcBef>
              <a:spcAft>
                <a:spcPts val="0"/>
              </a:spcAft>
              <a:buClr>
                <a:srgbClr val="2993D6"/>
              </a:buClr>
              <a:buSzPts val="1800"/>
              <a:buFont typeface="Helvetica Neue"/>
              <a:buChar char="•"/>
            </a:pPr>
            <a:r>
              <a:rPr lang="en-GB" sz="1800" b="1">
                <a:solidFill>
                  <a:srgbClr val="2993D6"/>
                </a:solidFill>
                <a:highlight>
                  <a:srgbClr val="FFFFFF"/>
                </a:highlight>
              </a:rPr>
              <a:t>Busca</a:t>
            </a:r>
            <a:r>
              <a:rPr lang="en-GB" sz="1800">
                <a:highlight>
                  <a:srgbClr val="FFFFFF"/>
                </a:highlight>
              </a:rPr>
              <a:t> en la unidad MICROBIT y </a:t>
            </a:r>
            <a:r>
              <a:rPr lang="en-GB" sz="1800" b="1">
                <a:solidFill>
                  <a:srgbClr val="2993D6"/>
                </a:solidFill>
                <a:highlight>
                  <a:srgbClr val="FFFFFF"/>
                </a:highlight>
              </a:rPr>
              <a:t>abre</a:t>
            </a:r>
            <a:r>
              <a:rPr lang="en-GB" sz="1800">
                <a:highlight>
                  <a:srgbClr val="FFFFFF"/>
                </a:highlight>
              </a:rPr>
              <a:t> el archivo MY_DATA para ver una tabla con tus datos en un navegador web.</a:t>
            </a:r>
            <a:endParaRPr/>
          </a:p>
          <a:p>
            <a:pPr marL="0" marR="4031466" lvl="0" indent="0" algn="l" rtl="0">
              <a:lnSpc>
                <a:spcPct val="110000"/>
              </a:lnSpc>
              <a:spcBef>
                <a:spcPts val="1000"/>
              </a:spcBef>
              <a:spcAft>
                <a:spcPts val="0"/>
              </a:spcAft>
              <a:buSzPts val="1800"/>
              <a:buNone/>
            </a:pPr>
            <a:endParaRPr sz="1650">
              <a:highlight>
                <a:srgbClr val="FFFFFF"/>
              </a:highlight>
            </a:endParaRPr>
          </a:p>
          <a:p>
            <a:pPr marL="0" marR="4031466" lvl="0" indent="0" algn="l" rtl="0">
              <a:lnSpc>
                <a:spcPct val="110000"/>
              </a:lnSpc>
              <a:spcBef>
                <a:spcPts val="1000"/>
              </a:spcBef>
              <a:spcAft>
                <a:spcPts val="0"/>
              </a:spcAft>
              <a:buSzPts val="1800"/>
              <a:buNone/>
            </a:pPr>
            <a:endParaRPr sz="1650">
              <a:highlight>
                <a:srgbClr val="FFFFFF"/>
              </a:highlight>
            </a:endParaRPr>
          </a:p>
          <a:p>
            <a:pPr marL="0" marR="4031466" lvl="0" indent="0" algn="l" rtl="0">
              <a:lnSpc>
                <a:spcPct val="110000"/>
              </a:lnSpc>
              <a:spcBef>
                <a:spcPts val="1000"/>
              </a:spcBef>
              <a:spcAft>
                <a:spcPts val="0"/>
              </a:spcAft>
              <a:buSzPts val="1800"/>
              <a:buNone/>
            </a:pPr>
            <a:endParaRPr sz="1650">
              <a:highlight>
                <a:srgbClr val="FFFFFF"/>
              </a:highlight>
            </a:endParaRPr>
          </a:p>
          <a:p>
            <a:pPr marL="0" marR="4031466" lvl="0" indent="0" algn="l" rtl="0">
              <a:lnSpc>
                <a:spcPct val="110000"/>
              </a:lnSpc>
              <a:spcBef>
                <a:spcPts val="1000"/>
              </a:spcBef>
              <a:spcAft>
                <a:spcPts val="0"/>
              </a:spcAft>
              <a:buSzPts val="1800"/>
              <a:buNone/>
            </a:pPr>
            <a:endParaRPr sz="1650">
              <a:highlight>
                <a:srgbClr val="FFFFFF"/>
              </a:highlight>
            </a:endParaRPr>
          </a:p>
          <a:p>
            <a:pPr marL="0" marR="4031466" lvl="0" indent="0" algn="l" rtl="0">
              <a:lnSpc>
                <a:spcPct val="110000"/>
              </a:lnSpc>
              <a:spcBef>
                <a:spcPts val="1000"/>
              </a:spcBef>
              <a:spcAft>
                <a:spcPts val="0"/>
              </a:spcAft>
              <a:buSzPts val="1800"/>
              <a:buNone/>
            </a:pPr>
            <a:endParaRPr sz="1650">
              <a:highlight>
                <a:srgbClr val="FFFFFF"/>
              </a:highlight>
            </a:endParaRPr>
          </a:p>
          <a:p>
            <a:pPr marL="0" lvl="0" indent="0" algn="l" rtl="0">
              <a:lnSpc>
                <a:spcPct val="110000"/>
              </a:lnSpc>
              <a:spcBef>
                <a:spcPts val="1000"/>
              </a:spcBef>
              <a:spcAft>
                <a:spcPts val="1000"/>
              </a:spcAft>
              <a:buSzPts val="1800"/>
              <a:buNone/>
            </a:pPr>
            <a:endParaRPr sz="1650">
              <a:solidFill>
                <a:srgbClr val="323232"/>
              </a:solidFill>
            </a:endParaRPr>
          </a:p>
        </p:txBody>
      </p:sp>
      <p:sp>
        <p:nvSpPr>
          <p:cNvPr id="201" name="Google Shape;201;g37bbe94e131_0_10"/>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1" i="0" u="none" strike="noStrike" cap="none">
                <a:solidFill>
                  <a:srgbClr val="2A92D6"/>
                </a:solidFill>
                <a:latin typeface="Helvetica Neue"/>
                <a:ea typeface="Helvetica Neue"/>
                <a:cs typeface="Helvetica Neue"/>
                <a:sym typeface="Helvetica Neue"/>
              </a:rPr>
              <a:t>Ligero 🌶️ </a:t>
            </a:r>
            <a:r>
              <a:rPr lang="en-GB" sz="1150" b="0" i="0" u="none" strike="noStrike" cap="none">
                <a:solidFill>
                  <a:srgbClr val="888888"/>
                </a:solidFill>
                <a:latin typeface="Helvetica Neue"/>
                <a:ea typeface="Helvetica Neue"/>
                <a:cs typeface="Helvetica Neue"/>
                <a:sym typeface="Helvetica Neue"/>
              </a:rPr>
              <a:t>- Medio - Picante</a:t>
            </a:r>
            <a:endParaRPr/>
          </a:p>
        </p:txBody>
      </p:sp>
      <p:pic>
        <p:nvPicPr>
          <p:cNvPr id="202" name="Google Shape;202;g37bbe94e131_0_10" descr="Ilustración de un educador delante de una pizarra vacía utilizada para señalar las actividades dirigidas por el profesor en esta página" title="black female teacher image.png"/>
          <p:cNvPicPr preferRelativeResize="0"/>
          <p:nvPr/>
        </p:nvPicPr>
        <p:blipFill rotWithShape="1">
          <a:blip r:embed="rId3">
            <a:alphaModFix/>
          </a:blip>
          <a:srcRect/>
          <a:stretch/>
        </p:blipFill>
        <p:spPr>
          <a:xfrm>
            <a:off x="8269200" y="316137"/>
            <a:ext cx="1428350" cy="1191276"/>
          </a:xfrm>
          <a:prstGeom prst="rect">
            <a:avLst/>
          </a:prstGeom>
          <a:noFill/>
          <a:ln>
            <a:noFill/>
          </a:ln>
        </p:spPr>
      </p:pic>
      <p:pic>
        <p:nvPicPr>
          <p:cNvPr id="203" name="Google Shape;203;g37bbe94e131_0_10"/>
          <p:cNvPicPr preferRelativeResize="0"/>
          <p:nvPr/>
        </p:nvPicPr>
        <p:blipFill rotWithShape="1">
          <a:blip r:embed="rId4">
            <a:alphaModFix/>
          </a:blip>
          <a:srcRect l="2217" t="2855" r="1776" b="17170"/>
          <a:stretch/>
        </p:blipFill>
        <p:spPr>
          <a:xfrm>
            <a:off x="570825" y="3413197"/>
            <a:ext cx="4021150" cy="1858915"/>
          </a:xfrm>
          <a:prstGeom prst="rect">
            <a:avLst/>
          </a:prstGeom>
          <a:noFill/>
          <a:ln w="9525" cap="flat" cmpd="sng">
            <a:solidFill>
              <a:schemeClr val="dk1"/>
            </a:solidFill>
            <a:prstDash val="solid"/>
            <a:round/>
            <a:headEnd type="none" w="sm" len="sm"/>
            <a:tailEnd type="none" w="sm" len="sm"/>
          </a:ln>
        </p:spPr>
      </p:pic>
      <p:pic>
        <p:nvPicPr>
          <p:cNvPr id="204" name="Google Shape;204;g37bbe94e131_0_10" descr="Captura de pantalla de una tabla de registro de datos del micro:bit." title="Screenshot 2025-09-04 at 12.31.00.png"/>
          <p:cNvPicPr preferRelativeResize="0"/>
          <p:nvPr/>
        </p:nvPicPr>
        <p:blipFill rotWithShape="1">
          <a:blip r:embed="rId5">
            <a:alphaModFix/>
          </a:blip>
          <a:srcRect l="813"/>
          <a:stretch/>
        </p:blipFill>
        <p:spPr>
          <a:xfrm>
            <a:off x="5181600" y="2982725"/>
            <a:ext cx="4321601" cy="2719850"/>
          </a:xfrm>
          <a:prstGeom prst="rect">
            <a:avLst/>
          </a:prstGeom>
          <a:noFill/>
          <a:ln w="9525" cap="flat" cmpd="sng">
            <a:solidFill>
              <a:srgbClr val="7F7F7F"/>
            </a:solidFill>
            <a:prstDash val="solid"/>
            <a:round/>
            <a:headEnd type="none" w="sm" len="sm"/>
            <a:tailEnd type="none" w="sm" len="sm"/>
          </a:ln>
        </p:spPr>
      </p:pic>
      <p:sp>
        <p:nvSpPr>
          <p:cNvPr id="205" name="Google Shape;205;g37bbe94e131_0_10" descr="Flecha rosa hacia abajo para indicar que los alumnos cambiarán el bloque gris, inutilizable al presionar el botón A, por uno rosa, utilizable al presionar el botón B, haciendo clic en la flecha hacia abajo situada junto a la letra A y seleccionando la letra B."/>
          <p:cNvSpPr txBox="1"/>
          <p:nvPr/>
        </p:nvSpPr>
        <p:spPr>
          <a:xfrm rot="-5400000">
            <a:off x="4651497" y="4045801"/>
            <a:ext cx="483600" cy="593700"/>
          </a:xfrm>
          <a:prstGeom prst="rect">
            <a:avLst/>
          </a:prstGeom>
          <a:noFill/>
          <a:ln>
            <a:noFill/>
          </a:ln>
        </p:spPr>
        <p:txBody>
          <a:bodyPr spcFirstLastPara="1" wrap="square" lIns="101475" tIns="101475" rIns="101475" bIns="101475" anchor="t" anchorCtr="0">
            <a:spAutoFit/>
          </a:bodyPr>
          <a:lstStyle/>
          <a:p>
            <a:pPr marL="0" marR="0" lvl="0" indent="0" algn="ctr" rtl="0">
              <a:lnSpc>
                <a:spcPct val="100000"/>
              </a:lnSpc>
              <a:spcBef>
                <a:spcPts val="0"/>
              </a:spcBef>
              <a:spcAft>
                <a:spcPts val="0"/>
              </a:spcAft>
              <a:buClr>
                <a:srgbClr val="000000"/>
              </a:buClr>
              <a:buSzPts val="2525"/>
              <a:buFont typeface="Arial"/>
              <a:buNone/>
            </a:pPr>
            <a:r>
              <a:rPr lang="en-GB" sz="2525" b="0" i="0" u="none" strike="noStrike" cap="none">
                <a:solidFill>
                  <a:srgbClr val="CD0364"/>
                </a:solidFill>
                <a:latin typeface="Helvetica Neue"/>
                <a:ea typeface="Helvetica Neue"/>
                <a:cs typeface="Helvetica Neue"/>
                <a:sym typeface="Helvetica Neue"/>
              </a:rPr>
              <a:t>↓</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g37bbe94e131_0_25"/>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400">
                <a:solidFill>
                  <a:srgbClr val="2993D6"/>
                </a:solidFill>
              </a:rPr>
              <a:t>Ligero 🌶️ Pasos de la actividad de los alumnos 3</a:t>
            </a:r>
            <a:endParaRPr/>
          </a:p>
        </p:txBody>
      </p:sp>
      <p:sp>
        <p:nvSpPr>
          <p:cNvPr id="211" name="Google Shape;211;g37bbe94e131_0_25"/>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11</a:t>
            </a:fld>
            <a:endParaRPr/>
          </a:p>
        </p:txBody>
      </p:sp>
      <p:sp>
        <p:nvSpPr>
          <p:cNvPr id="212" name="Google Shape;212;g37bbe94e131_0_25"/>
          <p:cNvSpPr txBox="1">
            <a:spLocks noGrp="1"/>
          </p:cNvSpPr>
          <p:nvPr>
            <p:ph type="body" idx="1"/>
          </p:nvPr>
        </p:nvSpPr>
        <p:spPr>
          <a:xfrm>
            <a:off x="681025" y="1514976"/>
            <a:ext cx="8544000" cy="4808100"/>
          </a:xfrm>
          <a:prstGeom prst="rect">
            <a:avLst/>
          </a:prstGeom>
          <a:noFill/>
          <a:ln>
            <a:noFill/>
          </a:ln>
        </p:spPr>
        <p:txBody>
          <a:bodyPr spcFirstLastPara="1" wrap="square" lIns="91425" tIns="45700" rIns="91425" bIns="45700" anchor="t" anchorCtr="0">
            <a:normAutofit lnSpcReduction="20000"/>
          </a:bodyPr>
          <a:lstStyle/>
          <a:p>
            <a:pPr marL="318151" marR="431466" lvl="0" indent="-309553" algn="l" rtl="0">
              <a:lnSpc>
                <a:spcPct val="110000"/>
              </a:lnSpc>
              <a:spcBef>
                <a:spcPts val="0"/>
              </a:spcBef>
              <a:spcAft>
                <a:spcPts val="0"/>
              </a:spcAft>
              <a:buClr>
                <a:srgbClr val="2993D6"/>
              </a:buClr>
              <a:buSzPts val="1800"/>
              <a:buChar char="•"/>
            </a:pPr>
            <a:r>
              <a:rPr lang="en-GB" sz="1800" b="1">
                <a:solidFill>
                  <a:srgbClr val="2993D6"/>
                </a:solidFill>
              </a:rPr>
              <a:t>Haz clic en el botón Vista previa visual</a:t>
            </a:r>
            <a:r>
              <a:rPr lang="en-GB" sz="1800"/>
              <a:t> para ver un gráfico con tus datos.</a:t>
            </a:r>
            <a:endParaRPr/>
          </a:p>
          <a:p>
            <a:pPr marL="0" marR="4751467" lvl="0" indent="0" algn="l" rtl="0">
              <a:lnSpc>
                <a:spcPct val="110000"/>
              </a:lnSpc>
              <a:spcBef>
                <a:spcPts val="1000"/>
              </a:spcBef>
              <a:spcAft>
                <a:spcPts val="0"/>
              </a:spcAft>
              <a:buSzPts val="1800"/>
              <a:buNone/>
            </a:pPr>
            <a:endParaRPr sz="1800"/>
          </a:p>
          <a:p>
            <a:pPr marL="0" marR="0" lvl="0" indent="0" algn="l" rtl="0">
              <a:lnSpc>
                <a:spcPct val="110000"/>
              </a:lnSpc>
              <a:spcBef>
                <a:spcPts val="1000"/>
              </a:spcBef>
              <a:spcAft>
                <a:spcPts val="0"/>
              </a:spcAft>
              <a:buSzPts val="1800"/>
              <a:buNone/>
            </a:pPr>
            <a:endParaRPr sz="1800"/>
          </a:p>
          <a:p>
            <a:pPr marL="0" marR="0" lvl="0" indent="0" algn="l" rtl="0">
              <a:lnSpc>
                <a:spcPct val="110000"/>
              </a:lnSpc>
              <a:spcBef>
                <a:spcPts val="1000"/>
              </a:spcBef>
              <a:spcAft>
                <a:spcPts val="0"/>
              </a:spcAft>
              <a:buSzPts val="1800"/>
              <a:buNone/>
            </a:pPr>
            <a:endParaRPr sz="1800"/>
          </a:p>
          <a:p>
            <a:pPr marL="0" marR="0" lvl="0" indent="0" algn="l" rtl="0">
              <a:lnSpc>
                <a:spcPct val="110000"/>
              </a:lnSpc>
              <a:spcBef>
                <a:spcPts val="1000"/>
              </a:spcBef>
              <a:spcAft>
                <a:spcPts val="0"/>
              </a:spcAft>
              <a:buSzPts val="1800"/>
              <a:buNone/>
            </a:pPr>
            <a:endParaRPr sz="1800"/>
          </a:p>
          <a:p>
            <a:pPr marL="0" marR="0" lvl="0" indent="0" algn="l" rtl="0">
              <a:lnSpc>
                <a:spcPct val="110000"/>
              </a:lnSpc>
              <a:spcBef>
                <a:spcPts val="1000"/>
              </a:spcBef>
              <a:spcAft>
                <a:spcPts val="0"/>
              </a:spcAft>
              <a:buSzPts val="1800"/>
              <a:buNone/>
            </a:pPr>
            <a:endParaRPr sz="1800"/>
          </a:p>
          <a:p>
            <a:pPr marL="0" marR="0" lvl="0" indent="0" algn="l" rtl="0">
              <a:lnSpc>
                <a:spcPct val="110000"/>
              </a:lnSpc>
              <a:spcBef>
                <a:spcPts val="1000"/>
              </a:spcBef>
              <a:spcAft>
                <a:spcPts val="0"/>
              </a:spcAft>
              <a:buSzPts val="1800"/>
              <a:buNone/>
            </a:pPr>
            <a:endParaRPr sz="1800"/>
          </a:p>
          <a:p>
            <a:pPr marL="0" marR="0" lvl="0" indent="0" algn="l" rtl="0">
              <a:lnSpc>
                <a:spcPct val="110000"/>
              </a:lnSpc>
              <a:spcBef>
                <a:spcPts val="1000"/>
              </a:spcBef>
              <a:spcAft>
                <a:spcPts val="0"/>
              </a:spcAft>
              <a:buSzPts val="1800"/>
              <a:buNone/>
            </a:pPr>
            <a:endParaRPr sz="1800"/>
          </a:p>
          <a:p>
            <a:pPr marL="0" marR="0" lvl="0" indent="0" algn="l" rtl="0">
              <a:lnSpc>
                <a:spcPct val="110000"/>
              </a:lnSpc>
              <a:spcBef>
                <a:spcPts val="1000"/>
              </a:spcBef>
              <a:spcAft>
                <a:spcPts val="0"/>
              </a:spcAft>
              <a:buSzPts val="1800"/>
              <a:buNone/>
            </a:pPr>
            <a:endParaRPr sz="1800"/>
          </a:p>
          <a:p>
            <a:pPr marL="0" marR="0" lvl="0" indent="0" algn="l" rtl="0">
              <a:lnSpc>
                <a:spcPct val="110000"/>
              </a:lnSpc>
              <a:spcBef>
                <a:spcPts val="1000"/>
              </a:spcBef>
              <a:spcAft>
                <a:spcPts val="0"/>
              </a:spcAft>
              <a:buSzPts val="1800"/>
              <a:buNone/>
            </a:pPr>
            <a:endParaRPr sz="1800"/>
          </a:p>
          <a:p>
            <a:pPr marL="318151" marR="0" lvl="0" indent="-309553" algn="l" rtl="0">
              <a:lnSpc>
                <a:spcPct val="110000"/>
              </a:lnSpc>
              <a:spcBef>
                <a:spcPts val="1000"/>
              </a:spcBef>
              <a:spcAft>
                <a:spcPts val="1000"/>
              </a:spcAft>
              <a:buClr>
                <a:srgbClr val="2993D6"/>
              </a:buClr>
              <a:buSzPts val="1800"/>
              <a:buChar char="•"/>
            </a:pPr>
            <a:r>
              <a:rPr lang="en-GB" sz="1800"/>
              <a:t>También puedes hacer clic en el botón </a:t>
            </a:r>
            <a:r>
              <a:rPr lang="en-GB" sz="1800" b="1">
                <a:solidFill>
                  <a:srgbClr val="2993D6"/>
                </a:solidFill>
              </a:rPr>
              <a:t>Copiar</a:t>
            </a:r>
            <a:r>
              <a:rPr lang="en-GB" sz="1800"/>
              <a:t> y luego </a:t>
            </a:r>
            <a:r>
              <a:rPr lang="en-GB" sz="1800" b="1">
                <a:solidFill>
                  <a:srgbClr val="2993D6"/>
                </a:solidFill>
              </a:rPr>
              <a:t>pegar</a:t>
            </a:r>
            <a:r>
              <a:rPr lang="en-GB" sz="1800"/>
              <a:t> tus datos en una hoja de cálculo.</a:t>
            </a:r>
            <a:endParaRPr/>
          </a:p>
        </p:txBody>
      </p:sp>
      <p:sp>
        <p:nvSpPr>
          <p:cNvPr id="213" name="Google Shape;213;g37bbe94e131_0_25"/>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1" i="0" u="none" strike="noStrike" cap="none">
                <a:solidFill>
                  <a:srgbClr val="2A92D6"/>
                </a:solidFill>
                <a:latin typeface="Helvetica Neue"/>
                <a:ea typeface="Helvetica Neue"/>
                <a:cs typeface="Helvetica Neue"/>
                <a:sym typeface="Helvetica Neue"/>
              </a:rPr>
              <a:t>Ligero 🌶️ </a:t>
            </a:r>
            <a:r>
              <a:rPr lang="en-GB" sz="1150" b="0" i="0" u="none" strike="noStrike" cap="none">
                <a:solidFill>
                  <a:srgbClr val="888888"/>
                </a:solidFill>
                <a:latin typeface="Helvetica Neue"/>
                <a:ea typeface="Helvetica Neue"/>
                <a:cs typeface="Helvetica Neue"/>
                <a:sym typeface="Helvetica Neue"/>
              </a:rPr>
              <a:t>- Medio - Picante</a:t>
            </a:r>
            <a:endParaRPr/>
          </a:p>
        </p:txBody>
      </p:sp>
      <p:pic>
        <p:nvPicPr>
          <p:cNvPr id="214" name="Google Shape;214;g37bbe94e131_0_25" descr="Ilustración de un educador delante de una pizarra vacía utilizada para señalar las actividades dirigidas por el profesor en esta página" title="black female teacher image.png"/>
          <p:cNvPicPr preferRelativeResize="0"/>
          <p:nvPr/>
        </p:nvPicPr>
        <p:blipFill rotWithShape="1">
          <a:blip r:embed="rId3">
            <a:alphaModFix/>
          </a:blip>
          <a:srcRect/>
          <a:stretch/>
        </p:blipFill>
        <p:spPr>
          <a:xfrm>
            <a:off x="8269200" y="316137"/>
            <a:ext cx="1428350" cy="1191276"/>
          </a:xfrm>
          <a:prstGeom prst="rect">
            <a:avLst/>
          </a:prstGeom>
          <a:noFill/>
          <a:ln>
            <a:noFill/>
          </a:ln>
        </p:spPr>
      </p:pic>
      <p:pic>
        <p:nvPicPr>
          <p:cNvPr id="215" name="Google Shape;215;g37bbe94e131_0_25" descr="Gráfico lineal con algunos datos de ejemplo." title="Screenshot 2025-09-04 at 12.35.50.png"/>
          <p:cNvPicPr preferRelativeResize="0"/>
          <p:nvPr/>
        </p:nvPicPr>
        <p:blipFill rotWithShape="1">
          <a:blip r:embed="rId4">
            <a:alphaModFix/>
          </a:blip>
          <a:srcRect/>
          <a:stretch/>
        </p:blipFill>
        <p:spPr>
          <a:xfrm>
            <a:off x="659163" y="2135938"/>
            <a:ext cx="8587663" cy="3144013"/>
          </a:xfrm>
          <a:prstGeom prst="rect">
            <a:avLst/>
          </a:prstGeom>
          <a:noFill/>
          <a:ln w="9525" cap="flat" cmpd="sng">
            <a:solidFill>
              <a:schemeClr val="dk1"/>
            </a:solidFill>
            <a:prstDash val="solid"/>
            <a:round/>
            <a:headEnd type="none" w="sm" len="sm"/>
            <a:tailEnd type="none" w="sm" len="sm"/>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g35fa30c4f18_0_96"/>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2993D6"/>
                </a:solidFill>
              </a:rPr>
              <a:t>Ligero 🌶️ Analiza tus datos 1</a:t>
            </a:r>
            <a:endParaRPr/>
          </a:p>
        </p:txBody>
      </p:sp>
      <p:sp>
        <p:nvSpPr>
          <p:cNvPr id="221" name="Google Shape;221;g35fa30c4f18_0_96"/>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12</a:t>
            </a:fld>
            <a:endParaRPr/>
          </a:p>
        </p:txBody>
      </p:sp>
      <p:sp>
        <p:nvSpPr>
          <p:cNvPr id="222" name="Google Shape;222;g35fa30c4f18_0_96"/>
          <p:cNvSpPr txBox="1">
            <a:spLocks noGrp="1"/>
          </p:cNvSpPr>
          <p:nvPr>
            <p:ph type="body" idx="1"/>
          </p:nvPr>
        </p:nvSpPr>
        <p:spPr>
          <a:xfrm>
            <a:off x="681025" y="1243575"/>
            <a:ext cx="8836200" cy="911400"/>
          </a:xfrm>
          <a:prstGeom prst="rect">
            <a:avLst/>
          </a:prstGeom>
          <a:noFill/>
          <a:ln>
            <a:noFill/>
          </a:ln>
        </p:spPr>
        <p:txBody>
          <a:bodyPr spcFirstLastPara="1" wrap="square" lIns="91425" tIns="45700" rIns="91425" bIns="45700" anchor="t" anchorCtr="0">
            <a:normAutofit/>
          </a:bodyPr>
          <a:lstStyle/>
          <a:p>
            <a:pPr marL="0" marR="0" lvl="0" indent="0" algn="l" rtl="0">
              <a:lnSpc>
                <a:spcPct val="110000"/>
              </a:lnSpc>
              <a:spcBef>
                <a:spcPts val="1300"/>
              </a:spcBef>
              <a:spcAft>
                <a:spcPts val="0"/>
              </a:spcAft>
              <a:buSzPts val="1800"/>
              <a:buNone/>
            </a:pPr>
            <a:r>
              <a:rPr lang="en-GB" sz="1800"/>
              <a:t>Tus datos aparecen en una tabla en el navegador web. </a:t>
            </a:r>
            <a:endParaRPr/>
          </a:p>
        </p:txBody>
      </p:sp>
      <p:sp>
        <p:nvSpPr>
          <p:cNvPr id="223" name="Google Shape;223;g35fa30c4f18_0_96"/>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1" i="0" u="none" strike="noStrike" cap="none">
                <a:solidFill>
                  <a:srgbClr val="2A92D6"/>
                </a:solidFill>
                <a:latin typeface="Helvetica Neue"/>
                <a:ea typeface="Helvetica Neue"/>
                <a:cs typeface="Helvetica Neue"/>
                <a:sym typeface="Helvetica Neue"/>
              </a:rPr>
              <a:t>Ligero 🌶️ </a:t>
            </a:r>
            <a:r>
              <a:rPr lang="en-GB" sz="1150" b="0" i="0" u="none" strike="noStrike" cap="none">
                <a:solidFill>
                  <a:srgbClr val="888888"/>
                </a:solidFill>
                <a:latin typeface="Helvetica Neue"/>
                <a:ea typeface="Helvetica Neue"/>
                <a:cs typeface="Helvetica Neue"/>
                <a:sym typeface="Helvetica Neue"/>
              </a:rPr>
              <a:t>- Medio - Picante</a:t>
            </a:r>
            <a:endParaRPr/>
          </a:p>
        </p:txBody>
      </p:sp>
      <p:sp>
        <p:nvSpPr>
          <p:cNvPr id="224" name="Google Shape;224;g35fa30c4f18_0_96"/>
          <p:cNvSpPr/>
          <p:nvPr/>
        </p:nvSpPr>
        <p:spPr>
          <a:xfrm>
            <a:off x="681025" y="1912800"/>
            <a:ext cx="8544000" cy="4299000"/>
          </a:xfrm>
          <a:prstGeom prst="roundRect">
            <a:avLst>
              <a:gd name="adj" fmla="val 16667"/>
            </a:avLst>
          </a:prstGeom>
          <a:noFill/>
          <a:ln w="19050" cap="flat" cmpd="sng">
            <a:solidFill>
              <a:srgbClr val="2A92D6"/>
            </a:solidFill>
            <a:prstDash val="solid"/>
            <a:round/>
            <a:headEnd type="none" w="sm" len="sm"/>
            <a:tailEnd type="none" w="sm" len="sm"/>
          </a:ln>
        </p:spPr>
        <p:txBody>
          <a:bodyPr spcFirstLastPara="1" wrap="square" lIns="91425" tIns="91425" rIns="91425" bIns="91425" anchor="ctr" anchorCtr="0">
            <a:noAutofit/>
          </a:bodyPr>
          <a:lstStyle/>
          <a:p>
            <a:pPr marL="0" marR="4443715" lvl="0" indent="0" algn="l" rtl="0">
              <a:lnSpc>
                <a:spcPct val="110000"/>
              </a:lnSpc>
              <a:spcBef>
                <a:spcPts val="0"/>
              </a:spcBef>
              <a:spcAft>
                <a:spcPts val="1000"/>
              </a:spcAft>
              <a:buClr>
                <a:srgbClr val="000000"/>
              </a:buClr>
              <a:buSzPts val="1600"/>
              <a:buFont typeface="Arial"/>
              <a:buNone/>
            </a:pPr>
            <a:r>
              <a:rPr lang="en-GB" sz="1800" b="0" i="0" u="none" strike="noStrike" cap="none">
                <a:solidFill>
                  <a:schemeClr val="dk1"/>
                </a:solidFill>
                <a:latin typeface="Helvetica Neue"/>
                <a:ea typeface="Helvetica Neue"/>
                <a:cs typeface="Helvetica Neue"/>
                <a:sym typeface="Helvetica Neue"/>
              </a:rPr>
              <a:t>Las marcas de tiempo del registro representan el tiempo transcurrido desde que se encendió tu micro:bit. Si registras más de un conjunto de datos sin borrar el registro, es posible que no puedas ver la vista previa visual de los datos que deseas estudiar, por lo que es recomendable eliminar el registro almacenado anteriormente antes de comenzar un nuevo experimento.</a:t>
            </a:r>
            <a:endParaRPr sz="1600"/>
          </a:p>
        </p:txBody>
      </p:sp>
      <p:pic>
        <p:nvPicPr>
          <p:cNvPr id="225" name="Google Shape;225;g35fa30c4f18_0_96" descr="Decorativo" title="Surprised_green@4x-100.jpg"/>
          <p:cNvPicPr preferRelativeResize="0"/>
          <p:nvPr/>
        </p:nvPicPr>
        <p:blipFill rotWithShape="1">
          <a:blip r:embed="rId3">
            <a:alphaModFix/>
          </a:blip>
          <a:srcRect/>
          <a:stretch/>
        </p:blipFill>
        <p:spPr>
          <a:xfrm rot="-689782">
            <a:off x="7401023" y="671450"/>
            <a:ext cx="1143132" cy="911401"/>
          </a:xfrm>
          <a:prstGeom prst="rect">
            <a:avLst/>
          </a:prstGeom>
          <a:noFill/>
          <a:ln>
            <a:noFill/>
          </a:ln>
        </p:spPr>
      </p:pic>
      <p:pic>
        <p:nvPicPr>
          <p:cNvPr id="226" name="Google Shape;226;g35fa30c4f18_0_96" descr="Captura de pantalla de una tabla de registro de datos del micro:bit." title="Screenshot 2025-09-04 at 12.31.00.png"/>
          <p:cNvPicPr preferRelativeResize="0"/>
          <p:nvPr/>
        </p:nvPicPr>
        <p:blipFill rotWithShape="1">
          <a:blip r:embed="rId4">
            <a:alphaModFix/>
          </a:blip>
          <a:srcRect l="813"/>
          <a:stretch/>
        </p:blipFill>
        <p:spPr>
          <a:xfrm>
            <a:off x="4620075" y="2609675"/>
            <a:ext cx="4321601" cy="2719850"/>
          </a:xfrm>
          <a:prstGeom prst="rect">
            <a:avLst/>
          </a:prstGeom>
          <a:noFill/>
          <a:ln w="9525" cap="flat" cmpd="sng">
            <a:solidFill>
              <a:srgbClr val="7F7F7F"/>
            </a:solidFill>
            <a:prstDash val="solid"/>
            <a:round/>
            <a:headEnd type="none" w="sm" len="sm"/>
            <a:tailEnd type="none" w="sm" len="sm"/>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pic>
        <p:nvPicPr>
          <p:cNvPr id="231" name="Google Shape;231;g370dcc4bf15_0_87" descr="Gráfico lineal con algunos datos de ejemplo." title="Screenshot 2025-09-04 at 15.30.45.png"/>
          <p:cNvPicPr preferRelativeResize="0"/>
          <p:nvPr/>
        </p:nvPicPr>
        <p:blipFill rotWithShape="1">
          <a:blip r:embed="rId3">
            <a:alphaModFix/>
          </a:blip>
          <a:srcRect l="189" r="188"/>
          <a:stretch/>
        </p:blipFill>
        <p:spPr>
          <a:xfrm>
            <a:off x="3990550" y="2345425"/>
            <a:ext cx="5101301" cy="3355849"/>
          </a:xfrm>
          <a:prstGeom prst="rect">
            <a:avLst/>
          </a:prstGeom>
          <a:noFill/>
          <a:ln w="9525" cap="flat" cmpd="sng">
            <a:solidFill>
              <a:schemeClr val="dk1"/>
            </a:solidFill>
            <a:prstDash val="solid"/>
            <a:round/>
            <a:headEnd type="none" w="sm" len="sm"/>
            <a:tailEnd type="none" w="sm" len="sm"/>
          </a:ln>
        </p:spPr>
      </p:pic>
      <p:sp>
        <p:nvSpPr>
          <p:cNvPr id="232" name="Google Shape;232;g370dcc4bf15_0_87"/>
          <p:cNvSpPr/>
          <p:nvPr/>
        </p:nvSpPr>
        <p:spPr>
          <a:xfrm>
            <a:off x="681025" y="1367475"/>
            <a:ext cx="8645700" cy="4844400"/>
          </a:xfrm>
          <a:prstGeom prst="roundRect">
            <a:avLst>
              <a:gd name="adj" fmla="val 11592"/>
            </a:avLst>
          </a:prstGeom>
          <a:noFill/>
          <a:ln w="19050" cap="flat" cmpd="sng">
            <a:solidFill>
              <a:srgbClr val="2A92D6"/>
            </a:solidFill>
            <a:prstDash val="solid"/>
            <a:round/>
            <a:headEnd type="none" w="sm" len="sm"/>
            <a:tailEnd type="none" w="sm" len="sm"/>
          </a:ln>
        </p:spPr>
        <p:txBody>
          <a:bodyPr spcFirstLastPara="1" wrap="square" lIns="91425" tIns="91425" rIns="91425" bIns="91425" anchor="ctr" anchorCtr="0">
            <a:noAutofit/>
          </a:bodyPr>
          <a:lstStyle/>
          <a:p>
            <a:pPr marL="0" marR="163034" lvl="0" indent="0" algn="l" rtl="0">
              <a:lnSpc>
                <a:spcPct val="110000"/>
              </a:lnSpc>
              <a:spcBef>
                <a:spcPts val="1300"/>
              </a:spcBef>
              <a:spcAft>
                <a:spcPts val="0"/>
              </a:spcAft>
              <a:buClr>
                <a:srgbClr val="000000"/>
              </a:buClr>
              <a:buSzPts val="1600"/>
              <a:buFont typeface="Arial"/>
              <a:buNone/>
            </a:pPr>
            <a:r>
              <a:rPr lang="en-GB" sz="1700" b="0" i="0" u="none" strike="noStrike" cap="none">
                <a:solidFill>
                  <a:schemeClr val="dk1"/>
                </a:solidFill>
                <a:latin typeface="Helvetica Neue"/>
                <a:ea typeface="Helvetica Neue"/>
                <a:cs typeface="Helvetica Neue"/>
                <a:sym typeface="Helvetica Neue"/>
              </a:rPr>
              <a:t>Haz clic en el botón </a:t>
            </a:r>
            <a:r>
              <a:rPr lang="en-GB" sz="1700" b="1" i="0" u="none" strike="noStrike" cap="none">
                <a:solidFill>
                  <a:srgbClr val="2993D6"/>
                </a:solidFill>
                <a:latin typeface="Helvetica Neue"/>
                <a:ea typeface="Helvetica Neue"/>
                <a:cs typeface="Helvetica Neue"/>
                <a:sym typeface="Helvetica Neue"/>
              </a:rPr>
              <a:t>Vista previa visual</a:t>
            </a:r>
            <a:r>
              <a:rPr lang="en-GB" sz="1700" b="0" i="0" u="none" strike="noStrike" cap="none">
                <a:solidFill>
                  <a:schemeClr val="dk1"/>
                </a:solidFill>
                <a:latin typeface="Helvetica Neue"/>
                <a:ea typeface="Helvetica Neue"/>
                <a:cs typeface="Helvetica Neue"/>
                <a:sym typeface="Helvetica Neue"/>
              </a:rPr>
              <a:t> situado encima de la tabla de datos para ver un gráfico con tus datos:</a:t>
            </a:r>
            <a:endParaRPr sz="1500"/>
          </a:p>
          <a:p>
            <a:pPr marL="0" marR="5293035" lvl="0" indent="0" algn="l" rtl="0">
              <a:lnSpc>
                <a:spcPct val="110000"/>
              </a:lnSpc>
              <a:spcBef>
                <a:spcPts val="1300"/>
              </a:spcBef>
              <a:spcAft>
                <a:spcPts val="0"/>
              </a:spcAft>
              <a:buClr>
                <a:srgbClr val="000000"/>
              </a:buClr>
              <a:buSzPts val="1600"/>
              <a:buFont typeface="Arial"/>
              <a:buNone/>
            </a:pPr>
            <a:r>
              <a:rPr lang="en-GB" sz="1700" b="0" i="0" u="none" strike="noStrike" cap="none">
                <a:solidFill>
                  <a:schemeClr val="dk1"/>
                </a:solidFill>
                <a:latin typeface="Helvetica Neue"/>
                <a:ea typeface="Helvetica Neue"/>
                <a:cs typeface="Helvetica Neue"/>
                <a:sym typeface="Helvetica Neue"/>
              </a:rPr>
              <a:t>Los datos de luz y temperatura se registran y se muestran en diferentes rangos numéricos. Haz clic en las etiquetas para ver un solo tipo de datos con más detalle en un gráfico a escala adecuada.</a:t>
            </a:r>
            <a:endParaRPr sz="1500"/>
          </a:p>
          <a:p>
            <a:pPr marL="0" marR="5293035" lvl="0" indent="0" algn="l" rtl="0">
              <a:lnSpc>
                <a:spcPct val="110000"/>
              </a:lnSpc>
              <a:spcBef>
                <a:spcPts val="1300"/>
              </a:spcBef>
              <a:spcAft>
                <a:spcPts val="0"/>
              </a:spcAft>
              <a:buClr>
                <a:srgbClr val="000000"/>
              </a:buClr>
              <a:buSzPts val="1600"/>
              <a:buFont typeface="Arial"/>
              <a:buNone/>
            </a:pPr>
            <a:r>
              <a:rPr lang="en-GB" sz="1700" b="0" i="0" u="none" strike="noStrike" cap="none">
                <a:solidFill>
                  <a:schemeClr val="dk1"/>
                </a:solidFill>
                <a:latin typeface="Helvetica Neue"/>
                <a:ea typeface="Helvetica Neue"/>
                <a:cs typeface="Helvetica Neue"/>
                <a:sym typeface="Helvetica Neue"/>
              </a:rPr>
              <a:t>También puedes hacer clic en el botón </a:t>
            </a:r>
            <a:r>
              <a:rPr lang="en-GB" sz="1700" b="1" i="0" u="none" strike="noStrike" cap="none">
                <a:solidFill>
                  <a:srgbClr val="2993D6"/>
                </a:solidFill>
                <a:latin typeface="Helvetica Neue"/>
                <a:ea typeface="Helvetica Neue"/>
                <a:cs typeface="Helvetica Neue"/>
                <a:sym typeface="Helvetica Neue"/>
              </a:rPr>
              <a:t>Copiar</a:t>
            </a:r>
            <a:r>
              <a:rPr lang="en-GB" sz="1700" b="0" i="0" u="none" strike="noStrike" cap="none">
                <a:solidFill>
                  <a:schemeClr val="dk1"/>
                </a:solidFill>
                <a:latin typeface="Helvetica Neue"/>
                <a:ea typeface="Helvetica Neue"/>
                <a:cs typeface="Helvetica Neue"/>
                <a:sym typeface="Helvetica Neue"/>
              </a:rPr>
              <a:t> y luego pegar tus datos en una hoja de cálculo.</a:t>
            </a:r>
            <a:endParaRPr sz="1500"/>
          </a:p>
        </p:txBody>
      </p:sp>
      <p:sp>
        <p:nvSpPr>
          <p:cNvPr id="233" name="Google Shape;233;g370dcc4bf15_0_87"/>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2993D6"/>
                </a:solidFill>
              </a:rPr>
              <a:t>Ligero 🌶️ Analiza tus datos 2</a:t>
            </a:r>
            <a:endParaRPr/>
          </a:p>
        </p:txBody>
      </p:sp>
      <p:sp>
        <p:nvSpPr>
          <p:cNvPr id="234" name="Google Shape;234;g370dcc4bf15_0_87"/>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13</a:t>
            </a:fld>
            <a:endParaRPr/>
          </a:p>
        </p:txBody>
      </p:sp>
      <p:sp>
        <p:nvSpPr>
          <p:cNvPr id="235" name="Google Shape;235;g370dcc4bf15_0_87"/>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1" i="0" u="none" strike="noStrike" cap="none">
                <a:solidFill>
                  <a:srgbClr val="2A92D6"/>
                </a:solidFill>
                <a:latin typeface="Helvetica Neue"/>
                <a:ea typeface="Helvetica Neue"/>
                <a:cs typeface="Helvetica Neue"/>
                <a:sym typeface="Helvetica Neue"/>
              </a:rPr>
              <a:t>Ligero 🌶️ </a:t>
            </a:r>
            <a:r>
              <a:rPr lang="en-GB" sz="1150" b="0" i="0" u="none" strike="noStrike" cap="none">
                <a:solidFill>
                  <a:srgbClr val="888888"/>
                </a:solidFill>
                <a:latin typeface="Helvetica Neue"/>
                <a:ea typeface="Helvetica Neue"/>
                <a:cs typeface="Helvetica Neue"/>
                <a:sym typeface="Helvetica Neue"/>
              </a:rPr>
              <a:t>- Medio - Picante</a:t>
            </a:r>
            <a:endParaRPr/>
          </a:p>
        </p:txBody>
      </p:sp>
      <p:sp>
        <p:nvSpPr>
          <p:cNvPr id="236" name="Google Shape;236;g370dcc4bf15_0_87"/>
          <p:cNvSpPr/>
          <p:nvPr/>
        </p:nvSpPr>
        <p:spPr>
          <a:xfrm>
            <a:off x="8182107" y="3904750"/>
            <a:ext cx="873900" cy="504000"/>
          </a:xfrm>
          <a:prstGeom prst="ellipse">
            <a:avLst/>
          </a:prstGeom>
          <a:noFill/>
          <a:ln w="38100" cap="flat" cmpd="sng">
            <a:solidFill>
              <a:srgbClr val="2A92D6"/>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CD0364"/>
              </a:solidFill>
              <a:latin typeface="Helvetica Neue"/>
              <a:ea typeface="Helvetica Neue"/>
              <a:cs typeface="Helvetica Neue"/>
              <a:sym typeface="Helvetica Neue"/>
            </a:endParaRPr>
          </a:p>
        </p:txBody>
      </p:sp>
      <p:pic>
        <p:nvPicPr>
          <p:cNvPr id="237" name="Google Shape;237;g370dcc4bf15_0_87" descr="Decorativo" title="Surprised_green@4x-100.jpg"/>
          <p:cNvPicPr preferRelativeResize="0"/>
          <p:nvPr/>
        </p:nvPicPr>
        <p:blipFill rotWithShape="1">
          <a:blip r:embed="rId4">
            <a:alphaModFix/>
          </a:blip>
          <a:srcRect/>
          <a:stretch/>
        </p:blipFill>
        <p:spPr>
          <a:xfrm rot="-395440">
            <a:off x="7436875" y="408800"/>
            <a:ext cx="955575" cy="7618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pic>
        <p:nvPicPr>
          <p:cNvPr id="242" name="Google Shape;242;g370dcc4bf15_0_64" title="buttons.png"/>
          <p:cNvPicPr preferRelativeResize="0"/>
          <p:nvPr/>
        </p:nvPicPr>
        <p:blipFill rotWithShape="1">
          <a:blip r:embed="rId3">
            <a:alphaModFix/>
          </a:blip>
          <a:srcRect r="2352" b="50285"/>
          <a:stretch/>
        </p:blipFill>
        <p:spPr>
          <a:xfrm>
            <a:off x="5254400" y="2627774"/>
            <a:ext cx="2094326" cy="1181100"/>
          </a:xfrm>
          <a:prstGeom prst="rect">
            <a:avLst/>
          </a:prstGeom>
          <a:noFill/>
          <a:ln>
            <a:noFill/>
          </a:ln>
        </p:spPr>
      </p:pic>
      <p:pic>
        <p:nvPicPr>
          <p:cNvPr id="243" name="Google Shape;243;g370dcc4bf15_0_64" title="buttons.png"/>
          <p:cNvPicPr preferRelativeResize="0"/>
          <p:nvPr/>
        </p:nvPicPr>
        <p:blipFill rotWithShape="1">
          <a:blip r:embed="rId3">
            <a:alphaModFix/>
          </a:blip>
          <a:srcRect l="2070" t="48784" r="-2068" b="1501"/>
          <a:stretch/>
        </p:blipFill>
        <p:spPr>
          <a:xfrm>
            <a:off x="7244100" y="2676699"/>
            <a:ext cx="2144900" cy="1181100"/>
          </a:xfrm>
          <a:prstGeom prst="rect">
            <a:avLst/>
          </a:prstGeom>
          <a:noFill/>
          <a:ln>
            <a:noFill/>
          </a:ln>
        </p:spPr>
      </p:pic>
      <p:sp>
        <p:nvSpPr>
          <p:cNvPr id="244" name="Google Shape;244;g370dcc4bf15_0_64"/>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2993D6"/>
                </a:solidFill>
              </a:rPr>
              <a:t>Ligero 🌶️ Detalles del código 1</a:t>
            </a:r>
            <a:endParaRPr/>
          </a:p>
        </p:txBody>
      </p:sp>
      <p:sp>
        <p:nvSpPr>
          <p:cNvPr id="245" name="Google Shape;245;g370dcc4bf15_0_64"/>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14</a:t>
            </a:fld>
            <a:endParaRPr/>
          </a:p>
        </p:txBody>
      </p:sp>
      <p:sp>
        <p:nvSpPr>
          <p:cNvPr id="246" name="Google Shape;246;g370dcc4bf15_0_64"/>
          <p:cNvSpPr txBox="1">
            <a:spLocks noGrp="1"/>
          </p:cNvSpPr>
          <p:nvPr>
            <p:ph type="body" idx="1"/>
          </p:nvPr>
        </p:nvSpPr>
        <p:spPr>
          <a:xfrm>
            <a:off x="681025" y="1243575"/>
            <a:ext cx="8836200" cy="911400"/>
          </a:xfrm>
          <a:prstGeom prst="rect">
            <a:avLst/>
          </a:prstGeom>
          <a:noFill/>
          <a:ln>
            <a:noFill/>
          </a:ln>
        </p:spPr>
        <p:txBody>
          <a:bodyPr spcFirstLastPara="1" wrap="square" lIns="91425" tIns="45700" rIns="91425" bIns="45700" anchor="t" anchorCtr="0">
            <a:noAutofit/>
          </a:bodyPr>
          <a:lstStyle/>
          <a:p>
            <a:pPr marL="0" marR="0" lvl="0" indent="0" algn="l" rtl="0">
              <a:lnSpc>
                <a:spcPct val="110000"/>
              </a:lnSpc>
              <a:spcBef>
                <a:spcPts val="1300"/>
              </a:spcBef>
              <a:spcAft>
                <a:spcPts val="0"/>
              </a:spcAft>
              <a:buSzPts val="1800"/>
              <a:buNone/>
            </a:pPr>
            <a:r>
              <a:rPr lang="en-GB" sz="1600"/>
              <a:t>Este proyecto utiliza una variable booleana, que solo puede almacenar uno de dos valores: verdadero o falso. La variable booleana se llama «registro» y controla cuándo registra datos el micro:bit. </a:t>
            </a:r>
            <a:endParaRPr sz="2475"/>
          </a:p>
        </p:txBody>
      </p:sp>
      <p:sp>
        <p:nvSpPr>
          <p:cNvPr id="247" name="Google Shape;247;g370dcc4bf15_0_64"/>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1" i="0" u="none" strike="noStrike" cap="none">
                <a:solidFill>
                  <a:srgbClr val="2A92D6"/>
                </a:solidFill>
                <a:latin typeface="Helvetica Neue"/>
                <a:ea typeface="Helvetica Neue"/>
                <a:cs typeface="Helvetica Neue"/>
                <a:sym typeface="Helvetica Neue"/>
              </a:rPr>
              <a:t>Ligero 🌶️ </a:t>
            </a:r>
            <a:r>
              <a:rPr lang="en-GB" sz="1150" b="0" i="0" u="none" strike="noStrike" cap="none">
                <a:solidFill>
                  <a:srgbClr val="888888"/>
                </a:solidFill>
                <a:latin typeface="Helvetica Neue"/>
                <a:ea typeface="Helvetica Neue"/>
                <a:cs typeface="Helvetica Neue"/>
                <a:sym typeface="Helvetica Neue"/>
              </a:rPr>
              <a:t>- Medio - Picante</a:t>
            </a:r>
            <a:endParaRPr/>
          </a:p>
        </p:txBody>
      </p:sp>
      <p:sp>
        <p:nvSpPr>
          <p:cNvPr id="248" name="Google Shape;248;g370dcc4bf15_0_64"/>
          <p:cNvSpPr/>
          <p:nvPr/>
        </p:nvSpPr>
        <p:spPr>
          <a:xfrm>
            <a:off x="743525" y="2106799"/>
            <a:ext cx="4314300" cy="4113600"/>
          </a:xfrm>
          <a:prstGeom prst="roundRect">
            <a:avLst>
              <a:gd name="adj" fmla="val 16667"/>
            </a:avLst>
          </a:prstGeom>
          <a:noFill/>
          <a:ln w="19050" cap="flat" cmpd="sng">
            <a:solidFill>
              <a:srgbClr val="2A92D6"/>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0"/>
              </a:spcBef>
              <a:spcAft>
                <a:spcPts val="1000"/>
              </a:spcAft>
              <a:buClr>
                <a:srgbClr val="000000"/>
              </a:buClr>
              <a:buSzPts val="1600"/>
              <a:buFont typeface="Arial"/>
              <a:buNone/>
            </a:pPr>
            <a:r>
              <a:rPr lang="en-GB" sz="1500" b="0" i="0" u="none" strike="noStrike" cap="none">
                <a:solidFill>
                  <a:schemeClr val="dk1"/>
                </a:solidFill>
                <a:latin typeface="Helvetica Neue"/>
                <a:ea typeface="Helvetica Neue"/>
                <a:cs typeface="Helvetica Neue"/>
                <a:sym typeface="Helvetica Neue"/>
              </a:rPr>
              <a:t>Cuando se inicia el programa, la variable «registro» se establece en falso. Se muestra un ícono X para indicar que no se están registrando datos. Las categorías de recopilación de datos están organizadas en columnas y denominadas «temperatura» y «luz» para este proyecto.</a:t>
            </a:r>
            <a:endParaRPr sz="1500"/>
          </a:p>
        </p:txBody>
      </p:sp>
      <p:pic>
        <p:nvPicPr>
          <p:cNvPr id="249" name="Google Shape;249;g370dcc4bf15_0_64" descr="decorativo" title="Inspired_green@4x-100 (1).jpg"/>
          <p:cNvPicPr preferRelativeResize="0"/>
          <p:nvPr/>
        </p:nvPicPr>
        <p:blipFill rotWithShape="1">
          <a:blip r:embed="rId4">
            <a:alphaModFix/>
          </a:blip>
          <a:srcRect/>
          <a:stretch/>
        </p:blipFill>
        <p:spPr>
          <a:xfrm rot="572955">
            <a:off x="8017770" y="235957"/>
            <a:ext cx="672310" cy="914488"/>
          </a:xfrm>
          <a:prstGeom prst="rect">
            <a:avLst/>
          </a:prstGeom>
          <a:noFill/>
          <a:ln>
            <a:noFill/>
          </a:ln>
        </p:spPr>
      </p:pic>
      <p:pic>
        <p:nvPicPr>
          <p:cNvPr id="250" name="Google Shape;250;g370dcc4bf15_0_64" descr="Código basado en bloques para un micro:bit para establecer el registro en falso y mostrar un «no» o el ícono de una cruz en la pantalla led cuando se inicia el programa." title="logging-false.png"/>
          <p:cNvPicPr preferRelativeResize="0"/>
          <p:nvPr/>
        </p:nvPicPr>
        <p:blipFill rotWithShape="1">
          <a:blip r:embed="rId5">
            <a:alphaModFix/>
          </a:blip>
          <a:srcRect b="5900"/>
          <a:stretch/>
        </p:blipFill>
        <p:spPr>
          <a:xfrm>
            <a:off x="1903563" y="2221774"/>
            <a:ext cx="1994225" cy="1726250"/>
          </a:xfrm>
          <a:prstGeom prst="rect">
            <a:avLst/>
          </a:prstGeom>
          <a:noFill/>
          <a:ln w="19050" cap="flat" cmpd="sng">
            <a:solidFill>
              <a:schemeClr val="lt1"/>
            </a:solidFill>
            <a:prstDash val="solid"/>
            <a:round/>
            <a:headEnd type="none" w="sm" len="sm"/>
            <a:tailEnd type="none" w="sm" len="sm"/>
          </a:ln>
        </p:spPr>
      </p:pic>
      <p:sp>
        <p:nvSpPr>
          <p:cNvPr id="251" name="Google Shape;251;g370dcc4bf15_0_64" descr="Código basado en bloques para un micro:bit que establece el registro en verdadero y muestra un ícono de «sí» o una marca de verificación cuando presionas el botón A. Cuando presionas el botón B, el registro se establece en falso y se muestra un ícono de «no» o una cruz."/>
          <p:cNvSpPr/>
          <p:nvPr/>
        </p:nvSpPr>
        <p:spPr>
          <a:xfrm>
            <a:off x="5296250" y="2106874"/>
            <a:ext cx="4030500" cy="4113600"/>
          </a:xfrm>
          <a:prstGeom prst="roundRect">
            <a:avLst>
              <a:gd name="adj" fmla="val 16667"/>
            </a:avLst>
          </a:prstGeom>
          <a:noFill/>
          <a:ln w="19050" cap="flat" cmpd="sng">
            <a:solidFill>
              <a:srgbClr val="2A92D6"/>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500" b="0" i="0" u="none" strike="noStrike" cap="none">
                <a:solidFill>
                  <a:schemeClr val="dk1"/>
                </a:solidFill>
                <a:latin typeface="Helvetica Neue"/>
                <a:ea typeface="Helvetica Neue"/>
                <a:cs typeface="Helvetica Neue"/>
                <a:sym typeface="Helvetica Neue"/>
              </a:rPr>
              <a:t>Al presionar el botón A, la variable «registro» se establece en verdadero y se muestra una marca de verificación para indicar que se está registrando datos. Al presionar el botón B, el «registro» se establece en falso y se muestra una X para indicar que el registro de datos ha finalizado.</a:t>
            </a:r>
            <a:r>
              <a:rPr lang="en-GB" sz="1300" b="0" i="0" u="none" strike="noStrike" cap="none">
                <a:solidFill>
                  <a:schemeClr val="dk1"/>
                </a:solidFill>
                <a:latin typeface="Helvetica Neue"/>
                <a:ea typeface="Helvetica Neue"/>
                <a:cs typeface="Helvetica Neue"/>
                <a:sym typeface="Helvetica Neue"/>
              </a:rPr>
              <a:t> </a:t>
            </a:r>
            <a:endParaRPr sz="15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g365ab73c13e_0_6"/>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2993D6"/>
                </a:solidFill>
              </a:rPr>
              <a:t>Ligero 🌶️ Detalles del código 2</a:t>
            </a:r>
            <a:endParaRPr/>
          </a:p>
        </p:txBody>
      </p:sp>
      <p:sp>
        <p:nvSpPr>
          <p:cNvPr id="257" name="Google Shape;257;g365ab73c13e_0_6"/>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15</a:t>
            </a:fld>
            <a:endParaRPr/>
          </a:p>
        </p:txBody>
      </p:sp>
      <p:sp>
        <p:nvSpPr>
          <p:cNvPr id="258" name="Google Shape;258;g365ab73c13e_0_6"/>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1" i="0" u="none" strike="noStrike" cap="none">
                <a:solidFill>
                  <a:srgbClr val="2A92D6"/>
                </a:solidFill>
                <a:latin typeface="Helvetica Neue"/>
                <a:ea typeface="Helvetica Neue"/>
                <a:cs typeface="Helvetica Neue"/>
                <a:sym typeface="Helvetica Neue"/>
              </a:rPr>
              <a:t>Ligero 🌶️ </a:t>
            </a:r>
            <a:r>
              <a:rPr lang="en-GB" sz="1150" b="0" i="0" u="none" strike="noStrike" cap="none">
                <a:solidFill>
                  <a:srgbClr val="888888"/>
                </a:solidFill>
                <a:latin typeface="Helvetica Neue"/>
                <a:ea typeface="Helvetica Neue"/>
                <a:cs typeface="Helvetica Neue"/>
                <a:sym typeface="Helvetica Neue"/>
              </a:rPr>
              <a:t>- Medio - Picante</a:t>
            </a:r>
            <a:endParaRPr/>
          </a:p>
        </p:txBody>
      </p:sp>
      <p:sp>
        <p:nvSpPr>
          <p:cNvPr id="259" name="Google Shape;259;g365ab73c13e_0_6" descr="Código basado en bloques para un micro:bit."/>
          <p:cNvSpPr/>
          <p:nvPr/>
        </p:nvSpPr>
        <p:spPr>
          <a:xfrm>
            <a:off x="694500" y="1656525"/>
            <a:ext cx="8822700" cy="4297200"/>
          </a:xfrm>
          <a:prstGeom prst="roundRect">
            <a:avLst>
              <a:gd name="adj" fmla="val 16667"/>
            </a:avLst>
          </a:prstGeom>
          <a:noFill/>
          <a:ln w="19050" cap="flat" cmpd="sng">
            <a:solidFill>
              <a:srgbClr val="2993D6"/>
            </a:solidFill>
            <a:prstDash val="solid"/>
            <a:round/>
            <a:headEnd type="none" w="sm" len="sm"/>
            <a:tailEnd type="none" w="sm" len="sm"/>
          </a:ln>
        </p:spPr>
        <p:txBody>
          <a:bodyPr spcFirstLastPara="1" wrap="square" lIns="91425" tIns="0" rIns="91425" bIns="91425" anchor="ctr" anchorCtr="0">
            <a:noAutofit/>
          </a:bodyPr>
          <a:lstStyle/>
          <a:p>
            <a:pPr marL="0" marR="4629599" lvl="0" indent="0" algn="l" rtl="0">
              <a:lnSpc>
                <a:spcPct val="90000"/>
              </a:lnSpc>
              <a:spcBef>
                <a:spcPts val="0"/>
              </a:spcBef>
              <a:spcAft>
                <a:spcPts val="0"/>
              </a:spcAft>
              <a:buClr>
                <a:schemeClr val="dk1"/>
              </a:buClr>
              <a:buSzPts val="1800"/>
              <a:buFont typeface="Arial"/>
              <a:buNone/>
            </a:pPr>
            <a:endParaRPr sz="1600" b="0" i="0" u="none" strike="noStrike" cap="none">
              <a:solidFill>
                <a:schemeClr val="dk1"/>
              </a:solidFill>
              <a:latin typeface="Helvetica Neue"/>
              <a:ea typeface="Helvetica Neue"/>
              <a:cs typeface="Helvetica Neue"/>
              <a:sym typeface="Helvetica Neue"/>
            </a:endParaRPr>
          </a:p>
          <a:p>
            <a:pPr marL="0" marR="4710041" lvl="0" indent="0" algn="l" rtl="0">
              <a:lnSpc>
                <a:spcPct val="110000"/>
              </a:lnSpc>
              <a:spcBef>
                <a:spcPts val="1000"/>
              </a:spcBef>
              <a:spcAft>
                <a:spcPts val="0"/>
              </a:spcAft>
              <a:buClr>
                <a:schemeClr val="dk1"/>
              </a:buClr>
              <a:buSzPts val="1800"/>
              <a:buFont typeface="Arial"/>
              <a:buNone/>
            </a:pPr>
            <a:r>
              <a:rPr lang="en-GB" sz="1600" b="0" i="0" u="none" strike="noStrike" cap="none">
                <a:solidFill>
                  <a:schemeClr val="dk1"/>
                </a:solidFill>
                <a:latin typeface="Helvetica Neue"/>
                <a:ea typeface="Helvetica Neue"/>
                <a:cs typeface="Helvetica Neue"/>
                <a:sym typeface="Helvetica Neue"/>
              </a:rPr>
              <a:t>Este programa utiliza un bucle infinito, el bloque «cada 60 000 ms», que comprueba si el micro:bit está registrando datos cada minuto. </a:t>
            </a:r>
            <a:endParaRPr/>
          </a:p>
          <a:p>
            <a:pPr marL="0" marR="4629599" lvl="0" indent="0" algn="l" rtl="0">
              <a:lnSpc>
                <a:spcPct val="110000"/>
              </a:lnSpc>
              <a:spcBef>
                <a:spcPts val="1000"/>
              </a:spcBef>
              <a:spcAft>
                <a:spcPts val="0"/>
              </a:spcAft>
              <a:buClr>
                <a:srgbClr val="000000"/>
              </a:buClr>
              <a:buSzPts val="1600"/>
              <a:buFont typeface="Arial"/>
              <a:buNone/>
            </a:pPr>
            <a:r>
              <a:rPr lang="en-GB" sz="1600" b="0" i="0" u="none" strike="noStrike" cap="none">
                <a:solidFill>
                  <a:schemeClr val="dk1"/>
                </a:solidFill>
                <a:latin typeface="Helvetica Neue"/>
                <a:ea typeface="Helvetica Neue"/>
                <a:cs typeface="Helvetica Neue"/>
                <a:sym typeface="Helvetica Neue"/>
              </a:rPr>
              <a:t>Si el micro:bit está registrando datos, muestra un corazón en su pantalla led, registra los datos de temperatura y nivel de luz en la columna correspondiente y, a continuación, borra la pantalla para indicar que el registro de datos se ha completado cada minuto. </a:t>
            </a:r>
            <a:endParaRPr/>
          </a:p>
          <a:p>
            <a:pPr marL="457200" marR="0" lvl="0" indent="0" algn="l" rtl="0">
              <a:lnSpc>
                <a:spcPct val="160000"/>
              </a:lnSpc>
              <a:spcBef>
                <a:spcPts val="1000"/>
              </a:spcBef>
              <a:spcAft>
                <a:spcPts val="0"/>
              </a:spcAft>
              <a:buClr>
                <a:srgbClr val="000000"/>
              </a:buClr>
              <a:buSzPts val="1200"/>
              <a:buFont typeface="Arial"/>
              <a:buNone/>
            </a:pPr>
            <a:endParaRPr sz="1200" b="0" i="0" u="none" strike="noStrike" cap="none">
              <a:solidFill>
                <a:srgbClr val="000000"/>
              </a:solidFill>
              <a:latin typeface="Helvetica Neue"/>
              <a:ea typeface="Helvetica Neue"/>
              <a:cs typeface="Helvetica Neue"/>
              <a:sym typeface="Helvetica Neue"/>
            </a:endParaRPr>
          </a:p>
        </p:txBody>
      </p:sp>
      <p:pic>
        <p:nvPicPr>
          <p:cNvPr id="260" name="Google Shape;260;g365ab73c13e_0_6" descr="decorativo" title="Inspired_green@4x-100 (1).jpg"/>
          <p:cNvPicPr preferRelativeResize="0"/>
          <p:nvPr/>
        </p:nvPicPr>
        <p:blipFill rotWithShape="1">
          <a:blip r:embed="rId3">
            <a:alphaModFix/>
          </a:blip>
          <a:srcRect/>
          <a:stretch/>
        </p:blipFill>
        <p:spPr>
          <a:xfrm rot="572948">
            <a:off x="7932800" y="240552"/>
            <a:ext cx="873876" cy="1188650"/>
          </a:xfrm>
          <a:prstGeom prst="rect">
            <a:avLst/>
          </a:prstGeom>
          <a:noFill/>
          <a:ln>
            <a:noFill/>
          </a:ln>
        </p:spPr>
      </p:pic>
      <p:pic>
        <p:nvPicPr>
          <p:cNvPr id="261" name="Google Shape;261;g365ab73c13e_0_6" descr="Un bloque cada 60 000 ms, que contiene un bloque «si registro entonces»." title="microbit-screenshot (88).png"/>
          <p:cNvPicPr preferRelativeResize="0"/>
          <p:nvPr/>
        </p:nvPicPr>
        <p:blipFill rotWithShape="1">
          <a:blip r:embed="rId4">
            <a:alphaModFix/>
          </a:blip>
          <a:srcRect t="39814" r="31977" b="18516"/>
          <a:stretch/>
        </p:blipFill>
        <p:spPr>
          <a:xfrm>
            <a:off x="4617075" y="2312875"/>
            <a:ext cx="4793626" cy="2857499"/>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g37af5d26228_0_2"/>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2993D6"/>
                </a:solidFill>
              </a:rPr>
              <a:t>Ligero 🌶️ Detalles del código 3</a:t>
            </a:r>
            <a:endParaRPr/>
          </a:p>
        </p:txBody>
      </p:sp>
      <p:sp>
        <p:nvSpPr>
          <p:cNvPr id="267" name="Google Shape;267;g37af5d26228_0_2"/>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16</a:t>
            </a:fld>
            <a:endParaRPr/>
          </a:p>
        </p:txBody>
      </p:sp>
      <p:sp>
        <p:nvSpPr>
          <p:cNvPr id="268" name="Google Shape;268;g37af5d26228_0_2"/>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1" i="0" u="none" strike="noStrike" cap="none">
                <a:solidFill>
                  <a:srgbClr val="2A92D6"/>
                </a:solidFill>
                <a:latin typeface="Helvetica Neue"/>
                <a:ea typeface="Helvetica Neue"/>
                <a:cs typeface="Helvetica Neue"/>
                <a:sym typeface="Helvetica Neue"/>
              </a:rPr>
              <a:t>Ligero 🌶️ </a:t>
            </a:r>
            <a:r>
              <a:rPr lang="en-GB" sz="1150" b="0" i="0" u="none" strike="noStrike" cap="none">
                <a:solidFill>
                  <a:srgbClr val="888888"/>
                </a:solidFill>
                <a:latin typeface="Helvetica Neue"/>
                <a:ea typeface="Helvetica Neue"/>
                <a:cs typeface="Helvetica Neue"/>
                <a:sym typeface="Helvetica Neue"/>
              </a:rPr>
              <a:t>- Medio - Picante</a:t>
            </a:r>
            <a:endParaRPr/>
          </a:p>
        </p:txBody>
      </p:sp>
      <p:sp>
        <p:nvSpPr>
          <p:cNvPr id="269" name="Google Shape;269;g37af5d26228_0_2" descr="Código basado en bloques para un micro:bit."/>
          <p:cNvSpPr/>
          <p:nvPr/>
        </p:nvSpPr>
        <p:spPr>
          <a:xfrm>
            <a:off x="694500" y="1308100"/>
            <a:ext cx="8822700" cy="4903800"/>
          </a:xfrm>
          <a:prstGeom prst="roundRect">
            <a:avLst>
              <a:gd name="adj" fmla="val 16667"/>
            </a:avLst>
          </a:prstGeom>
          <a:noFill/>
          <a:ln w="19050" cap="flat" cmpd="sng">
            <a:solidFill>
              <a:srgbClr val="2993D6"/>
            </a:solidFill>
            <a:prstDash val="solid"/>
            <a:round/>
            <a:headEnd type="none" w="sm" len="sm"/>
            <a:tailEnd type="none" w="sm" len="sm"/>
          </a:ln>
        </p:spPr>
        <p:txBody>
          <a:bodyPr spcFirstLastPara="1" wrap="square" lIns="91425" tIns="0" rIns="91425" bIns="91425" anchor="ctr" anchorCtr="0">
            <a:noAutofit/>
          </a:bodyPr>
          <a:lstStyle/>
          <a:p>
            <a:pPr marL="0" marR="3653399" lvl="0" indent="0" algn="l" rtl="0">
              <a:lnSpc>
                <a:spcPct val="90000"/>
              </a:lnSpc>
              <a:spcBef>
                <a:spcPts val="0"/>
              </a:spcBef>
              <a:spcAft>
                <a:spcPts val="0"/>
              </a:spcAft>
              <a:buClr>
                <a:srgbClr val="000000"/>
              </a:buClr>
              <a:buSzPts val="1600"/>
              <a:buFont typeface="Arial"/>
              <a:buNone/>
            </a:pPr>
            <a:r>
              <a:rPr lang="en-GB" sz="1800" b="0" i="0" u="none" strike="noStrike" cap="none">
                <a:solidFill>
                  <a:schemeClr val="dk1"/>
                </a:solidFill>
                <a:latin typeface="Helvetica Neue"/>
                <a:ea typeface="Helvetica Neue"/>
                <a:cs typeface="Helvetica Neue"/>
                <a:sym typeface="Helvetica Neue"/>
              </a:rPr>
              <a:t>El sensor de temperatura del micro:bit mide en grados Celsius.</a:t>
            </a:r>
            <a:endParaRPr sz="1600"/>
          </a:p>
          <a:p>
            <a:pPr marL="0" marR="3653399" lvl="0" indent="0" algn="l" rtl="0">
              <a:lnSpc>
                <a:spcPct val="90000"/>
              </a:lnSpc>
              <a:spcBef>
                <a:spcPts val="1000"/>
              </a:spcBef>
              <a:spcAft>
                <a:spcPts val="0"/>
              </a:spcAft>
              <a:buClr>
                <a:srgbClr val="000000"/>
              </a:buClr>
              <a:buSzPts val="1600"/>
              <a:buFont typeface="Arial"/>
              <a:buNone/>
            </a:pPr>
            <a:r>
              <a:rPr lang="en-GB" sz="1800" b="0" i="0" u="none" strike="noStrike" cap="none">
                <a:solidFill>
                  <a:schemeClr val="dk1"/>
                </a:solidFill>
                <a:latin typeface="Helvetica Neue"/>
                <a:ea typeface="Helvetica Neue"/>
                <a:cs typeface="Helvetica Neue"/>
                <a:sym typeface="Helvetica Neue"/>
              </a:rPr>
              <a:t>La función «convertirCaF» convierte la temperatura de grados Celsius a grados Fahrenheit multiplicándola por 1,8 y sumándole 32. El uso de una función para convertir la temperatura permite reutilizar el código de conversión cada vez que se registran datos.</a:t>
            </a:r>
            <a:endParaRPr sz="1600"/>
          </a:p>
          <a:p>
            <a:pPr marL="0" marR="3653399" lvl="0" indent="0" algn="l" rtl="0">
              <a:lnSpc>
                <a:spcPct val="90000"/>
              </a:lnSpc>
              <a:spcBef>
                <a:spcPts val="1000"/>
              </a:spcBef>
              <a:spcAft>
                <a:spcPts val="1000"/>
              </a:spcAft>
              <a:buClr>
                <a:srgbClr val="000000"/>
              </a:buClr>
              <a:buSzPts val="1600"/>
              <a:buFont typeface="Arial"/>
              <a:buNone/>
            </a:pPr>
            <a:r>
              <a:rPr lang="en-GB" sz="1800" b="0" i="0" u="none" strike="noStrike" cap="none">
                <a:solidFill>
                  <a:schemeClr val="dk1"/>
                </a:solidFill>
                <a:latin typeface="Helvetica Neue"/>
                <a:ea typeface="Helvetica Neue"/>
                <a:cs typeface="Helvetica Neue"/>
                <a:sym typeface="Helvetica Neue"/>
              </a:rPr>
              <a:t>La función se utiliza con el bloque «llamar convertirCaF “temperatura (℃)”» que se encuentra dentro del bloque de código de bucle infinito.</a:t>
            </a:r>
            <a:endParaRPr sz="1600"/>
          </a:p>
        </p:txBody>
      </p:sp>
      <p:pic>
        <p:nvPicPr>
          <p:cNvPr id="270" name="Google Shape;270;g37af5d26228_0_2" descr="decorativo" title="Inspired_green@4x-100 (1).jpg"/>
          <p:cNvPicPr preferRelativeResize="0"/>
          <p:nvPr/>
        </p:nvPicPr>
        <p:blipFill rotWithShape="1">
          <a:blip r:embed="rId3">
            <a:alphaModFix/>
          </a:blip>
          <a:srcRect/>
          <a:stretch/>
        </p:blipFill>
        <p:spPr>
          <a:xfrm rot="572948">
            <a:off x="8188983" y="261945"/>
            <a:ext cx="642230" cy="873563"/>
          </a:xfrm>
          <a:prstGeom prst="rect">
            <a:avLst/>
          </a:prstGeom>
          <a:noFill/>
          <a:ln>
            <a:noFill/>
          </a:ln>
        </p:spPr>
      </p:pic>
      <p:pic>
        <p:nvPicPr>
          <p:cNvPr id="271" name="Google Shape;271;g37af5d26228_0_2" descr="Un bloque cada 60 000 ms, que contiene un bloque «si registro entonces»." title="microbit-screenshot (88).png"/>
          <p:cNvPicPr preferRelativeResize="0"/>
          <p:nvPr/>
        </p:nvPicPr>
        <p:blipFill rotWithShape="1">
          <a:blip r:embed="rId4">
            <a:alphaModFix/>
          </a:blip>
          <a:srcRect t="83201" r="61713" b="-2408"/>
          <a:stretch/>
        </p:blipFill>
        <p:spPr>
          <a:xfrm>
            <a:off x="5662496" y="1794950"/>
            <a:ext cx="3164006" cy="1544575"/>
          </a:xfrm>
          <a:prstGeom prst="rect">
            <a:avLst/>
          </a:prstGeom>
          <a:noFill/>
          <a:ln>
            <a:noFill/>
          </a:ln>
        </p:spPr>
      </p:pic>
      <p:pic>
        <p:nvPicPr>
          <p:cNvPr id="272" name="Google Shape;272;g37af5d26228_0_2" descr="Un bloque cada 60 000 ms, que contiene un bloque «si registro entonces»." title="microbit-screenshot (88).png"/>
          <p:cNvPicPr preferRelativeResize="0"/>
          <p:nvPr/>
        </p:nvPicPr>
        <p:blipFill rotWithShape="1">
          <a:blip r:embed="rId4">
            <a:alphaModFix/>
          </a:blip>
          <a:srcRect t="39814" r="31977" b="18516"/>
          <a:stretch/>
        </p:blipFill>
        <p:spPr>
          <a:xfrm>
            <a:off x="5723834" y="3767000"/>
            <a:ext cx="3501292" cy="2087124"/>
          </a:xfrm>
          <a:prstGeom prst="rect">
            <a:avLst/>
          </a:prstGeom>
          <a:noFill/>
          <a:ln>
            <a:noFill/>
          </a:ln>
        </p:spPr>
      </p:pic>
      <p:cxnSp>
        <p:nvCxnSpPr>
          <p:cNvPr id="273" name="Google Shape;273;g37af5d26228_0_2"/>
          <p:cNvCxnSpPr/>
          <p:nvPr/>
        </p:nvCxnSpPr>
        <p:spPr>
          <a:xfrm>
            <a:off x="8120975" y="2998100"/>
            <a:ext cx="349800" cy="1434300"/>
          </a:xfrm>
          <a:prstGeom prst="straightConnector1">
            <a:avLst/>
          </a:prstGeom>
          <a:noFill/>
          <a:ln w="28575" cap="flat" cmpd="sng">
            <a:solidFill>
              <a:srgbClr val="CD0364"/>
            </a:solidFill>
            <a:prstDash val="solid"/>
            <a:round/>
            <a:headEnd type="triangle" w="med" len="med"/>
            <a:tailEnd type="triangle" w="med" len="med"/>
          </a:ln>
        </p:spPr>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g370dcc4bf15_0_5"/>
          <p:cNvSpPr/>
          <p:nvPr/>
        </p:nvSpPr>
        <p:spPr>
          <a:xfrm>
            <a:off x="3981750" y="1447875"/>
            <a:ext cx="5345100" cy="4845000"/>
          </a:xfrm>
          <a:prstGeom prst="roundRect">
            <a:avLst>
              <a:gd name="adj" fmla="val 16667"/>
            </a:avLst>
          </a:prstGeom>
          <a:noFill/>
          <a:ln w="19050" cap="flat" cmpd="sng">
            <a:solidFill>
              <a:srgbClr val="2A92D6"/>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500" b="0" i="0" u="none" strike="noStrike" cap="none">
                <a:solidFill>
                  <a:schemeClr val="dk1"/>
                </a:solidFill>
                <a:latin typeface="Helvetica Neue"/>
                <a:ea typeface="Helvetica Neue"/>
                <a:cs typeface="Helvetica Neue"/>
                <a:sym typeface="Helvetica Neue"/>
              </a:rPr>
              <a:t>Al presionar los botones A + B a la vez se eliminarán todos los datos del registro. El led muestra un ícono de calavera para indicar que los datos se han borrado, el bloque «borrar registro» borra todos los datos y a las categorías de recopilación de datos se les asigna «temperatura» y «luz», de modo que el micro:bit está listo para recopilar datos la próxima vez que se presione el botón A.</a:t>
            </a:r>
            <a:endParaRPr sz="1500"/>
          </a:p>
        </p:txBody>
      </p:sp>
      <p:sp>
        <p:nvSpPr>
          <p:cNvPr id="279" name="Google Shape;279;g370dcc4bf15_0_5"/>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2993D6"/>
                </a:solidFill>
              </a:rPr>
              <a:t>Ligero 🌶️ Detalles del código 4</a:t>
            </a:r>
            <a:endParaRPr/>
          </a:p>
        </p:txBody>
      </p:sp>
      <p:sp>
        <p:nvSpPr>
          <p:cNvPr id="280" name="Google Shape;280;g370dcc4bf15_0_5"/>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17</a:t>
            </a:fld>
            <a:endParaRPr/>
          </a:p>
        </p:txBody>
      </p:sp>
      <p:sp>
        <p:nvSpPr>
          <p:cNvPr id="281" name="Google Shape;281;g370dcc4bf15_0_5"/>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1" i="0" u="none" strike="noStrike" cap="none">
                <a:solidFill>
                  <a:srgbClr val="2A92D6"/>
                </a:solidFill>
                <a:latin typeface="Helvetica Neue"/>
                <a:ea typeface="Helvetica Neue"/>
                <a:cs typeface="Helvetica Neue"/>
                <a:sym typeface="Helvetica Neue"/>
              </a:rPr>
              <a:t>Ligero 🌶️ </a:t>
            </a:r>
            <a:r>
              <a:rPr lang="en-GB" sz="1150" b="0" i="0" u="none" strike="noStrike" cap="none">
                <a:solidFill>
                  <a:srgbClr val="888888"/>
                </a:solidFill>
                <a:latin typeface="Helvetica Neue"/>
                <a:ea typeface="Helvetica Neue"/>
                <a:cs typeface="Helvetica Neue"/>
                <a:sym typeface="Helvetica Neue"/>
              </a:rPr>
              <a:t>- Medio - Picante</a:t>
            </a:r>
            <a:endParaRPr/>
          </a:p>
        </p:txBody>
      </p:sp>
      <p:sp>
        <p:nvSpPr>
          <p:cNvPr id="282" name="Google Shape;282;g370dcc4bf15_0_5"/>
          <p:cNvSpPr/>
          <p:nvPr/>
        </p:nvSpPr>
        <p:spPr>
          <a:xfrm>
            <a:off x="743525" y="1447900"/>
            <a:ext cx="2944800" cy="4845000"/>
          </a:xfrm>
          <a:prstGeom prst="roundRect">
            <a:avLst>
              <a:gd name="adj" fmla="val 16667"/>
            </a:avLst>
          </a:prstGeom>
          <a:noFill/>
          <a:ln w="19050" cap="flat" cmpd="sng">
            <a:solidFill>
              <a:srgbClr val="2A92D6"/>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0"/>
              </a:spcBef>
              <a:spcAft>
                <a:spcPts val="1000"/>
              </a:spcAft>
              <a:buClr>
                <a:srgbClr val="000000"/>
              </a:buClr>
              <a:buSzPts val="1600"/>
              <a:buFont typeface="Arial"/>
              <a:buNone/>
            </a:pPr>
            <a:r>
              <a:rPr lang="en-GB" sz="1500" b="0" i="0" u="none" strike="noStrike" cap="none">
                <a:solidFill>
                  <a:schemeClr val="dk1"/>
                </a:solidFill>
                <a:latin typeface="Helvetica Neue"/>
                <a:ea typeface="Helvetica Neue"/>
                <a:cs typeface="Helvetica Neue"/>
                <a:sym typeface="Helvetica Neue"/>
              </a:rPr>
              <a:t>Aunque es poco probable, es posible que el registro esté lleno. Cuando esto ocurre, la variable «registro» se establece en falso y la pantalla led completa se ilumina para indicar que el registro está lleno.</a:t>
            </a:r>
            <a:endParaRPr sz="1500"/>
          </a:p>
        </p:txBody>
      </p:sp>
      <p:pic>
        <p:nvPicPr>
          <p:cNvPr id="283" name="Google Shape;283;g370dcc4bf15_0_5" descr="decorativo" title="Inspired_green@4x-100 (1).jpg"/>
          <p:cNvPicPr preferRelativeResize="0"/>
          <p:nvPr/>
        </p:nvPicPr>
        <p:blipFill rotWithShape="1">
          <a:blip r:embed="rId3">
            <a:alphaModFix/>
          </a:blip>
          <a:srcRect/>
          <a:stretch/>
        </p:blipFill>
        <p:spPr>
          <a:xfrm rot="572952">
            <a:off x="7949552" y="230266"/>
            <a:ext cx="733995" cy="998392"/>
          </a:xfrm>
          <a:prstGeom prst="rect">
            <a:avLst/>
          </a:prstGeom>
          <a:noFill/>
          <a:ln>
            <a:noFill/>
          </a:ln>
        </p:spPr>
      </p:pic>
      <p:pic>
        <p:nvPicPr>
          <p:cNvPr id="284" name="Google Shape;284;g370dcc4bf15_0_5" descr="Código basado en bloques para un micro:bit que establece el registro en falso e ilumina todos los led de la pantalla si el registro está lleno." title="microbit-screenshot (86).png"/>
          <p:cNvPicPr preferRelativeResize="0"/>
          <p:nvPr/>
        </p:nvPicPr>
        <p:blipFill rotWithShape="1">
          <a:blip r:embed="rId4">
            <a:alphaModFix/>
          </a:blip>
          <a:srcRect l="68164" t="48573" b="6633"/>
          <a:stretch/>
        </p:blipFill>
        <p:spPr>
          <a:xfrm>
            <a:off x="1222313" y="1606975"/>
            <a:ext cx="2136325" cy="2333575"/>
          </a:xfrm>
          <a:prstGeom prst="rect">
            <a:avLst/>
          </a:prstGeom>
          <a:noFill/>
          <a:ln>
            <a:noFill/>
          </a:ln>
        </p:spPr>
      </p:pic>
      <p:pic>
        <p:nvPicPr>
          <p:cNvPr id="285" name="Google Shape;285;g370dcc4bf15_0_5" descr="Un bloque «al presionar los botones A+B», que contiene un bloque de mostrar ícono de calavera, un bloque de eliminar registro y un bloque de establecer columnas «temperatura» y «luz»." title="microbit-screenshot (86).png"/>
          <p:cNvPicPr preferRelativeResize="0"/>
          <p:nvPr/>
        </p:nvPicPr>
        <p:blipFill rotWithShape="1">
          <a:blip r:embed="rId4">
            <a:alphaModFix/>
          </a:blip>
          <a:srcRect l="68165" t="-2005" r="2259" b="60382"/>
          <a:stretch/>
        </p:blipFill>
        <p:spPr>
          <a:xfrm>
            <a:off x="5539800" y="1556000"/>
            <a:ext cx="2229002" cy="2435526"/>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g3669771b81a_0_118"/>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p>
            <a:pPr marL="0" lvl="0" indent="0" algn="ctr" rtl="0">
              <a:lnSpc>
                <a:spcPct val="110000"/>
              </a:lnSpc>
              <a:spcBef>
                <a:spcPts val="0"/>
              </a:spcBef>
              <a:spcAft>
                <a:spcPts val="0"/>
              </a:spcAft>
              <a:buSzPts val="4999"/>
              <a:buNone/>
            </a:pPr>
            <a:r>
              <a:rPr lang="en-GB"/>
              <a:t>Medio</a:t>
            </a:r>
            <a:endParaRPr/>
          </a:p>
        </p:txBody>
      </p:sp>
      <p:sp>
        <p:nvSpPr>
          <p:cNvPr id="291" name="Google Shape;291;g3669771b81a_0_118"/>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18</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g365ab73c13e_0_21"/>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6C4BC1"/>
                </a:solidFill>
              </a:rPr>
              <a:t>Medio 🌶️🌶️ Introducción 1</a:t>
            </a:r>
            <a:endParaRPr/>
          </a:p>
        </p:txBody>
      </p:sp>
      <p:sp>
        <p:nvSpPr>
          <p:cNvPr id="297" name="Google Shape;297;g365ab73c13e_0_21"/>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19</a:t>
            </a:fld>
            <a:endParaRPr/>
          </a:p>
        </p:txBody>
      </p:sp>
      <p:sp>
        <p:nvSpPr>
          <p:cNvPr id="298" name="Google Shape;298;g365ab73c13e_0_21"/>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Medio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Picante</a:t>
            </a:r>
            <a:endParaRPr/>
          </a:p>
        </p:txBody>
      </p:sp>
      <p:pic>
        <p:nvPicPr>
          <p:cNvPr id="299" name="Google Shape;299;g365ab73c13e_0_21" descr="decorativo"/>
          <p:cNvPicPr preferRelativeResize="0"/>
          <p:nvPr/>
        </p:nvPicPr>
        <p:blipFill rotWithShape="1">
          <a:blip r:embed="rId3">
            <a:alphaModFix/>
          </a:blip>
          <a:srcRect/>
          <a:stretch/>
        </p:blipFill>
        <p:spPr>
          <a:xfrm>
            <a:off x="8470250" y="332948"/>
            <a:ext cx="833550" cy="643000"/>
          </a:xfrm>
          <a:prstGeom prst="rect">
            <a:avLst/>
          </a:prstGeom>
          <a:noFill/>
          <a:ln>
            <a:noFill/>
          </a:ln>
        </p:spPr>
      </p:pic>
      <p:sp>
        <p:nvSpPr>
          <p:cNvPr id="300" name="Google Shape;300;g365ab73c13e_0_21"/>
          <p:cNvSpPr txBox="1">
            <a:spLocks noGrp="1"/>
          </p:cNvSpPr>
          <p:nvPr>
            <p:ph type="body" idx="1"/>
          </p:nvPr>
        </p:nvSpPr>
        <p:spPr>
          <a:xfrm>
            <a:off x="736675" y="1423100"/>
            <a:ext cx="8432700" cy="4788900"/>
          </a:xfrm>
          <a:prstGeom prst="rect">
            <a:avLst/>
          </a:prstGeom>
          <a:noFill/>
          <a:ln>
            <a:noFill/>
          </a:ln>
        </p:spPr>
        <p:txBody>
          <a:bodyPr spcFirstLastPara="1" wrap="square" lIns="91425" tIns="45700" rIns="91425" bIns="45700" anchor="t" anchorCtr="0">
            <a:noAutofit/>
          </a:bodyPr>
          <a:lstStyle/>
          <a:p>
            <a:pPr marL="457200" lvl="0" indent="-342900" algn="l" rtl="0">
              <a:lnSpc>
                <a:spcPct val="110000"/>
              </a:lnSpc>
              <a:spcBef>
                <a:spcPts val="0"/>
              </a:spcBef>
              <a:spcAft>
                <a:spcPts val="0"/>
              </a:spcAft>
              <a:buClr>
                <a:srgbClr val="6C4BC1"/>
              </a:buClr>
              <a:buSzPts val="1800"/>
              <a:buChar char="•"/>
            </a:pPr>
            <a:r>
              <a:rPr lang="en-GB" sz="1600"/>
              <a:t>Los alumnos descargarán el código en su micro:bit, conectarán una batería, lo llevarán al área que quieran probar y comenzarán a registrar datos. </a:t>
            </a:r>
            <a:endParaRPr/>
          </a:p>
          <a:p>
            <a:pPr marL="457200" lvl="0" indent="-342900" algn="l" rtl="0">
              <a:lnSpc>
                <a:spcPct val="110000"/>
              </a:lnSpc>
              <a:spcBef>
                <a:spcPts val="1000"/>
              </a:spcBef>
              <a:spcAft>
                <a:spcPts val="0"/>
              </a:spcAft>
              <a:buClr>
                <a:srgbClr val="6C4BC1"/>
              </a:buClr>
              <a:buSzPts val="1800"/>
              <a:buChar char="•"/>
            </a:pPr>
            <a:r>
              <a:rPr lang="en-GB" sz="1600"/>
              <a:t>Recuerda identificar las áreas en las que los alumnos recopilarán datos. Selecciona áreas con diferentes niveles de luz y temperatura para fomentar debates interesantes. </a:t>
            </a:r>
            <a:endParaRPr/>
          </a:p>
          <a:p>
            <a:pPr marL="457200" lvl="0" indent="-342900" algn="l" rtl="0">
              <a:lnSpc>
                <a:spcPct val="110000"/>
              </a:lnSpc>
              <a:spcBef>
                <a:spcPts val="1000"/>
              </a:spcBef>
              <a:spcAft>
                <a:spcPts val="0"/>
              </a:spcAft>
              <a:buClr>
                <a:srgbClr val="6C4BC1"/>
              </a:buClr>
              <a:buSzPts val="1800"/>
              <a:buChar char="•"/>
            </a:pPr>
            <a:r>
              <a:rPr lang="en-GB" sz="1600"/>
              <a:t>Los alumnos volverán más tarde a la zona para detener el registro de datos y recoger sus micro:bits. </a:t>
            </a:r>
            <a:endParaRPr/>
          </a:p>
          <a:p>
            <a:pPr marL="457200" marR="3575884" lvl="0" indent="-342900" algn="l" rtl="0">
              <a:lnSpc>
                <a:spcPct val="110000"/>
              </a:lnSpc>
              <a:spcBef>
                <a:spcPts val="1000"/>
              </a:spcBef>
              <a:spcAft>
                <a:spcPts val="1000"/>
              </a:spcAft>
              <a:buClr>
                <a:srgbClr val="6C4BC1"/>
              </a:buClr>
              <a:buSzPts val="1800"/>
              <a:buChar char="•"/>
            </a:pPr>
            <a:r>
              <a:rPr lang="en-GB" sz="1600"/>
              <a:t>Los alumnos conectarán sus micro:bits a una computadora o tableta para descargar los datos recopilados. A continuación, pueden ver los datos y los gráficos generados a partir de sus registros de datos en una página web. También pueden trazar sus propios gráficos a partir de los datos recopilados. </a:t>
            </a:r>
            <a:endParaRPr/>
          </a:p>
        </p:txBody>
      </p:sp>
      <p:pic>
        <p:nvPicPr>
          <p:cNvPr id="301" name="Google Shape;301;g365ab73c13e_0_21" descr="Una ilustración de árboles, nubes y sol." title="Screenshot 2025-06-03 at 15.53.27.png"/>
          <p:cNvPicPr preferRelativeResize="0"/>
          <p:nvPr/>
        </p:nvPicPr>
        <p:blipFill rotWithShape="1">
          <a:blip r:embed="rId4">
            <a:alphaModFix/>
          </a:blip>
          <a:srcRect/>
          <a:stretch/>
        </p:blipFill>
        <p:spPr>
          <a:xfrm>
            <a:off x="6881900" y="3654925"/>
            <a:ext cx="2508275" cy="1529675"/>
          </a:xfrm>
          <a:prstGeom prst="rect">
            <a:avLst/>
          </a:prstGeom>
          <a:noFill/>
          <a:ln>
            <a:noFill/>
          </a:ln>
        </p:spPr>
      </p:pic>
      <p:pic>
        <p:nvPicPr>
          <p:cNvPr id="302" name="Google Shape;302;g365ab73c13e_0_21" descr="Ilustración de una placa del micro:bit y una mano junto a ella."/>
          <p:cNvPicPr preferRelativeResize="0"/>
          <p:nvPr/>
        </p:nvPicPr>
        <p:blipFill rotWithShape="1">
          <a:blip r:embed="rId5">
            <a:alphaModFix/>
          </a:blip>
          <a:srcRect/>
          <a:stretch/>
        </p:blipFill>
        <p:spPr>
          <a:xfrm>
            <a:off x="5645347" y="4794251"/>
            <a:ext cx="2031804" cy="17054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g35d6a68a0a1_0_136"/>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A000"/>
              </a:buClr>
              <a:buSzPts val="2600"/>
              <a:buFont typeface="Arial"/>
              <a:buNone/>
            </a:pPr>
            <a:r>
              <a:rPr lang="en-GB" sz="2600">
                <a:solidFill>
                  <a:srgbClr val="00A000"/>
                </a:solidFill>
              </a:rPr>
              <a:t>Recopilación de datos comunitarios con el registrador de datos medioambientales</a:t>
            </a:r>
            <a:endParaRPr/>
          </a:p>
        </p:txBody>
      </p:sp>
      <p:sp>
        <p:nvSpPr>
          <p:cNvPr id="103" name="Google Shape;103;g35d6a68a0a1_0_136"/>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2</a:t>
            </a:fld>
            <a:endParaRPr/>
          </a:p>
        </p:txBody>
      </p:sp>
      <p:sp>
        <p:nvSpPr>
          <p:cNvPr id="104" name="Google Shape;104;g35d6a68a0a1_0_136"/>
          <p:cNvSpPr txBox="1">
            <a:spLocks noGrp="1"/>
          </p:cNvSpPr>
          <p:nvPr>
            <p:ph type="body" idx="1"/>
          </p:nvPr>
        </p:nvSpPr>
        <p:spPr>
          <a:xfrm>
            <a:off x="681036" y="1548371"/>
            <a:ext cx="4132200" cy="4609500"/>
          </a:xfrm>
          <a:prstGeom prst="rect">
            <a:avLst/>
          </a:prstGeom>
          <a:noFill/>
          <a:ln>
            <a:noFill/>
          </a:ln>
        </p:spPr>
        <p:txBody>
          <a:bodyPr spcFirstLastPara="1" wrap="square" lIns="91425" tIns="45700" rIns="91425" bIns="45700" anchor="t" anchorCtr="0">
            <a:normAutofit fontScale="92500" lnSpcReduction="10000"/>
          </a:bodyPr>
          <a:lstStyle/>
          <a:p>
            <a:pPr marL="0" lvl="0" indent="0" algn="l" rtl="0">
              <a:lnSpc>
                <a:spcPct val="90000"/>
              </a:lnSpc>
              <a:spcBef>
                <a:spcPts val="0"/>
              </a:spcBef>
              <a:spcAft>
                <a:spcPts val="0"/>
              </a:spcAft>
              <a:buClr>
                <a:srgbClr val="00A000"/>
              </a:buClr>
              <a:buSzPct val="93023"/>
              <a:buNone/>
            </a:pPr>
            <a:r>
              <a:rPr lang="en-GB" sz="2150" b="1">
                <a:solidFill>
                  <a:srgbClr val="00A000"/>
                </a:solidFill>
              </a:rPr>
              <a:t>Resumen y contexto</a:t>
            </a:r>
            <a:endParaRPr sz="2150"/>
          </a:p>
          <a:p>
            <a:pPr marL="0" lvl="0" indent="0" algn="l" rtl="0">
              <a:lnSpc>
                <a:spcPct val="100000"/>
              </a:lnSpc>
              <a:spcBef>
                <a:spcPts val="1300"/>
              </a:spcBef>
              <a:spcAft>
                <a:spcPts val="0"/>
              </a:spcAft>
              <a:buClr>
                <a:schemeClr val="dk1"/>
              </a:buClr>
              <a:buSzPct val="61111"/>
              <a:buNone/>
            </a:pPr>
            <a:r>
              <a:rPr lang="en-GB" sz="1800"/>
              <a:t>Los alumnos pueden utilizar el BBC micro:bit para recopilar datos medioambientales (temperatura y luz) a lo largo del tiempo y combinar sus datos con los datos y medidas de protección medioambiental de la comunidad. </a:t>
            </a:r>
            <a:endParaRPr/>
          </a:p>
          <a:p>
            <a:pPr marL="0" lvl="0" indent="0" algn="l" rtl="0">
              <a:lnSpc>
                <a:spcPct val="100000"/>
              </a:lnSpc>
              <a:spcBef>
                <a:spcPts val="0"/>
              </a:spcBef>
              <a:spcAft>
                <a:spcPts val="0"/>
              </a:spcAft>
              <a:buClr>
                <a:schemeClr val="dk1"/>
              </a:buClr>
              <a:buSzPct val="61111"/>
              <a:buNone/>
            </a:pPr>
            <a:endParaRPr sz="1800"/>
          </a:p>
          <a:p>
            <a:pPr marL="0" lvl="0" indent="0" algn="l" rtl="0">
              <a:lnSpc>
                <a:spcPct val="100000"/>
              </a:lnSpc>
              <a:spcBef>
                <a:spcPts val="0"/>
              </a:spcBef>
              <a:spcAft>
                <a:spcPts val="0"/>
              </a:spcAft>
              <a:buClr>
                <a:schemeClr val="dk1"/>
              </a:buClr>
              <a:buSzPct val="61111"/>
              <a:buNone/>
            </a:pPr>
            <a:r>
              <a:rPr lang="en-GB" sz="1800"/>
              <a:t>Los alumnos también pueden utilizar el micro:bit para diseñar y desarrollar soluciones que protejan los recursos de su comunidad (por ejemplo, el agua o las energías renovables). </a:t>
            </a:r>
            <a:endParaRPr/>
          </a:p>
          <a:p>
            <a:pPr marL="0" lvl="0" indent="0" algn="l" rtl="0">
              <a:lnSpc>
                <a:spcPct val="100000"/>
              </a:lnSpc>
              <a:spcBef>
                <a:spcPts val="0"/>
              </a:spcBef>
              <a:spcAft>
                <a:spcPts val="0"/>
              </a:spcAft>
              <a:buClr>
                <a:schemeClr val="dk1"/>
              </a:buClr>
              <a:buSzPct val="61111"/>
              <a:buNone/>
            </a:pPr>
            <a:endParaRPr sz="1800"/>
          </a:p>
          <a:p>
            <a:pPr marL="0" lvl="0" indent="0" algn="l" rtl="0">
              <a:lnSpc>
                <a:spcPct val="100000"/>
              </a:lnSpc>
              <a:spcBef>
                <a:spcPts val="0"/>
              </a:spcBef>
              <a:spcAft>
                <a:spcPts val="0"/>
              </a:spcAft>
              <a:buClr>
                <a:schemeClr val="dk1"/>
              </a:buClr>
              <a:buSzPct val="61111"/>
              <a:buFont typeface="Arial"/>
              <a:buNone/>
            </a:pPr>
            <a:r>
              <a:rPr lang="en-GB" sz="1800"/>
              <a:t>Considera la posibilidad de trabajar con expertos locales para crear conexiones entre la recopilación de datos y el diseño de soluciones utilizando ideas científicas.</a:t>
            </a:r>
            <a:endParaRPr/>
          </a:p>
        </p:txBody>
      </p:sp>
      <p:grpSp>
        <p:nvGrpSpPr>
          <p:cNvPr id="105" name="Google Shape;105;g35d6a68a0a1_0_136"/>
          <p:cNvGrpSpPr/>
          <p:nvPr/>
        </p:nvGrpSpPr>
        <p:grpSpPr>
          <a:xfrm rot="4042808">
            <a:off x="8733555" y="955093"/>
            <a:ext cx="650811" cy="659761"/>
            <a:chOff x="7572716" y="3272053"/>
            <a:chExt cx="489368" cy="496098"/>
          </a:xfrm>
        </p:grpSpPr>
        <p:sp>
          <p:nvSpPr>
            <p:cNvPr id="106" name="Google Shape;106;g35d6a68a0a1_0_136" descr="decorativo"/>
            <p:cNvSpPr/>
            <p:nvPr/>
          </p:nvSpPr>
          <p:spPr>
            <a:xfrm>
              <a:off x="7572716" y="3522735"/>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sp>
          <p:nvSpPr>
            <p:cNvPr id="107" name="Google Shape;107;g35d6a68a0a1_0_136" descr="decorativo"/>
            <p:cNvSpPr/>
            <p:nvPr/>
          </p:nvSpPr>
          <p:spPr>
            <a:xfrm>
              <a:off x="7869358" y="3566964"/>
              <a:ext cx="141636" cy="136113"/>
            </a:xfrm>
            <a:custGeom>
              <a:avLst/>
              <a:gdLst/>
              <a:ahLst/>
              <a:cxnLst/>
              <a:rect l="l" t="t" r="r" b="b"/>
              <a:pathLst>
                <a:path w="141636" h="136113" extrusionOk="0">
                  <a:moveTo>
                    <a:pt x="133528" y="126660"/>
                  </a:moveTo>
                  <a:cubicBezTo>
                    <a:pt x="127692" y="132925"/>
                    <a:pt x="119764" y="136113"/>
                    <a:pt x="111836" y="136113"/>
                  </a:cubicBezTo>
                  <a:cubicBezTo>
                    <a:pt x="104568" y="136113"/>
                    <a:pt x="97190" y="133475"/>
                    <a:pt x="91465" y="128089"/>
                  </a:cubicBezTo>
                  <a:lnTo>
                    <a:pt x="9430" y="51362"/>
                  </a:lnTo>
                  <a:cubicBezTo>
                    <a:pt x="-2572" y="40150"/>
                    <a:pt x="-3233" y="21353"/>
                    <a:pt x="8109" y="9371"/>
                  </a:cubicBezTo>
                  <a:cubicBezTo>
                    <a:pt x="19341" y="-2610"/>
                    <a:pt x="38170" y="-3160"/>
                    <a:pt x="50172" y="8052"/>
                  </a:cubicBezTo>
                  <a:lnTo>
                    <a:pt x="132206" y="84779"/>
                  </a:lnTo>
                  <a:cubicBezTo>
                    <a:pt x="144209" y="95991"/>
                    <a:pt x="144869" y="114788"/>
                    <a:pt x="133528" y="126770"/>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sp>
          <p:nvSpPr>
            <p:cNvPr id="108" name="Google Shape;108;g35d6a68a0a1_0_136" descr="decorativo"/>
            <p:cNvSpPr/>
            <p:nvPr/>
          </p:nvSpPr>
          <p:spPr>
            <a:xfrm>
              <a:off x="7895017" y="3425342"/>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sp>
          <p:nvSpPr>
            <p:cNvPr id="109" name="Google Shape;109;g35d6a68a0a1_0_136" descr="decorativo"/>
            <p:cNvSpPr/>
            <p:nvPr/>
          </p:nvSpPr>
          <p:spPr>
            <a:xfrm>
              <a:off x="7813147" y="3272053"/>
              <a:ext cx="85145" cy="168636"/>
            </a:xfrm>
            <a:custGeom>
              <a:avLst/>
              <a:gdLst/>
              <a:ahLst/>
              <a:cxnLst/>
              <a:rect l="l" t="t" r="r" b="b"/>
              <a:pathLst>
                <a:path w="85145" h="168636" extrusionOk="0">
                  <a:moveTo>
                    <a:pt x="785" y="132142"/>
                  </a:moveTo>
                  <a:lnTo>
                    <a:pt x="26331" y="22988"/>
                  </a:lnTo>
                  <a:cubicBezTo>
                    <a:pt x="30075" y="7049"/>
                    <a:pt x="46151" y="-2954"/>
                    <a:pt x="62118" y="783"/>
                  </a:cubicBezTo>
                  <a:cubicBezTo>
                    <a:pt x="78084" y="4521"/>
                    <a:pt x="88104" y="20460"/>
                    <a:pt x="84360" y="36508"/>
                  </a:cubicBezTo>
                  <a:lnTo>
                    <a:pt x="58814" y="145662"/>
                  </a:lnTo>
                  <a:cubicBezTo>
                    <a:pt x="55621" y="159403"/>
                    <a:pt x="43398" y="168636"/>
                    <a:pt x="29854" y="168636"/>
                  </a:cubicBezTo>
                  <a:cubicBezTo>
                    <a:pt x="27652" y="168636"/>
                    <a:pt x="25340" y="168417"/>
                    <a:pt x="23028" y="167867"/>
                  </a:cubicBezTo>
                  <a:cubicBezTo>
                    <a:pt x="7061" y="164130"/>
                    <a:pt x="-2959" y="148191"/>
                    <a:pt x="785" y="132142"/>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sp>
          <p:nvSpPr>
            <p:cNvPr id="110" name="Google Shape;110;g35d6a68a0a1_0_136" descr="decorativo"/>
            <p:cNvSpPr/>
            <p:nvPr/>
          </p:nvSpPr>
          <p:spPr>
            <a:xfrm>
              <a:off x="7736508" y="3599549"/>
              <a:ext cx="85145" cy="168602"/>
            </a:xfrm>
            <a:custGeom>
              <a:avLst/>
              <a:gdLst/>
              <a:ahLst/>
              <a:cxnLst/>
              <a:rect l="l" t="t" r="r" b="b"/>
              <a:pathLst>
                <a:path w="85145" h="168602" extrusionOk="0">
                  <a:moveTo>
                    <a:pt x="62118" y="749"/>
                  </a:moveTo>
                  <a:cubicBezTo>
                    <a:pt x="78084" y="4486"/>
                    <a:pt x="88104" y="20425"/>
                    <a:pt x="84360" y="36474"/>
                  </a:cubicBezTo>
                  <a:lnTo>
                    <a:pt x="58814" y="145628"/>
                  </a:lnTo>
                  <a:cubicBezTo>
                    <a:pt x="55621" y="159369"/>
                    <a:pt x="43398" y="168602"/>
                    <a:pt x="29854" y="168602"/>
                  </a:cubicBezTo>
                  <a:cubicBezTo>
                    <a:pt x="27652" y="168602"/>
                    <a:pt x="25340" y="168382"/>
                    <a:pt x="23028" y="167833"/>
                  </a:cubicBezTo>
                  <a:cubicBezTo>
                    <a:pt x="7061" y="164095"/>
                    <a:pt x="-2959" y="148156"/>
                    <a:pt x="785" y="132108"/>
                  </a:cubicBezTo>
                  <a:lnTo>
                    <a:pt x="26331" y="22954"/>
                  </a:lnTo>
                  <a:cubicBezTo>
                    <a:pt x="30075" y="7015"/>
                    <a:pt x="46041" y="-2878"/>
                    <a:pt x="62118" y="749"/>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sp>
          <p:nvSpPr>
            <p:cNvPr id="111" name="Google Shape;111;g35d6a68a0a1_0_136" descr="decorativo"/>
            <p:cNvSpPr/>
            <p:nvPr/>
          </p:nvSpPr>
          <p:spPr>
            <a:xfrm>
              <a:off x="7623695" y="3337114"/>
              <a:ext cx="141636" cy="136113"/>
            </a:xfrm>
            <a:custGeom>
              <a:avLst/>
              <a:gdLst/>
              <a:ahLst/>
              <a:cxnLst/>
              <a:rect l="l" t="t" r="r" b="b"/>
              <a:pathLst>
                <a:path w="141636" h="136113" extrusionOk="0">
                  <a:moveTo>
                    <a:pt x="132206" y="84669"/>
                  </a:moveTo>
                  <a:cubicBezTo>
                    <a:pt x="144209" y="95881"/>
                    <a:pt x="144869" y="114678"/>
                    <a:pt x="133528" y="126660"/>
                  </a:cubicBezTo>
                  <a:cubicBezTo>
                    <a:pt x="127692" y="132925"/>
                    <a:pt x="119764" y="136113"/>
                    <a:pt x="111836" y="136113"/>
                  </a:cubicBezTo>
                  <a:cubicBezTo>
                    <a:pt x="104568" y="136113"/>
                    <a:pt x="97191" y="133475"/>
                    <a:pt x="91465" y="128089"/>
                  </a:cubicBezTo>
                  <a:lnTo>
                    <a:pt x="9430" y="51362"/>
                  </a:lnTo>
                  <a:cubicBezTo>
                    <a:pt x="-2572" y="40150"/>
                    <a:pt x="-3233" y="21353"/>
                    <a:pt x="8109" y="9371"/>
                  </a:cubicBezTo>
                  <a:cubicBezTo>
                    <a:pt x="19341" y="-2610"/>
                    <a:pt x="38170" y="-3160"/>
                    <a:pt x="50172" y="8052"/>
                  </a:cubicBezTo>
                  <a:lnTo>
                    <a:pt x="132206" y="84779"/>
                  </a:ln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grpSp>
      <p:pic>
        <p:nvPicPr>
          <p:cNvPr id="112" name="Google Shape;112;g35d6a68a0a1_0_136" descr="decorativo"/>
          <p:cNvPicPr preferRelativeResize="0"/>
          <p:nvPr/>
        </p:nvPicPr>
        <p:blipFill rotWithShape="1">
          <a:blip r:embed="rId3">
            <a:alphaModFix/>
          </a:blip>
          <a:srcRect/>
          <a:stretch/>
        </p:blipFill>
        <p:spPr>
          <a:xfrm>
            <a:off x="8286302" y="1058044"/>
            <a:ext cx="192617" cy="192617"/>
          </a:xfrm>
          <a:prstGeom prst="rect">
            <a:avLst/>
          </a:prstGeom>
          <a:noFill/>
          <a:ln>
            <a:noFill/>
          </a:ln>
        </p:spPr>
      </p:pic>
      <p:sp>
        <p:nvSpPr>
          <p:cNvPr id="113" name="Google Shape;113;g35d6a68a0a1_0_136"/>
          <p:cNvSpPr txBox="1">
            <a:spLocks noGrp="1"/>
          </p:cNvSpPr>
          <p:nvPr>
            <p:ph type="body" idx="1"/>
          </p:nvPr>
        </p:nvSpPr>
        <p:spPr>
          <a:xfrm>
            <a:off x="5092936" y="1548371"/>
            <a:ext cx="4132200" cy="4609500"/>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100000"/>
              </a:lnSpc>
              <a:spcBef>
                <a:spcPts val="1300"/>
              </a:spcBef>
              <a:spcAft>
                <a:spcPts val="0"/>
              </a:spcAft>
              <a:buClr>
                <a:srgbClr val="00A000"/>
              </a:buClr>
              <a:buSzPts val="2000"/>
              <a:buNone/>
            </a:pPr>
            <a:r>
              <a:rPr lang="en-GB" sz="2000" b="1">
                <a:solidFill>
                  <a:srgbClr val="00A000"/>
                </a:solidFill>
              </a:rPr>
              <a:t>Función del micro:bit: sensor de temperatura</a:t>
            </a:r>
            <a:endParaRPr/>
          </a:p>
          <a:p>
            <a:pPr marL="0" lvl="0" indent="0" algn="l" rtl="0">
              <a:lnSpc>
                <a:spcPct val="100000"/>
              </a:lnSpc>
              <a:spcBef>
                <a:spcPts val="1300"/>
              </a:spcBef>
              <a:spcAft>
                <a:spcPts val="0"/>
              </a:spcAft>
              <a:buClr>
                <a:schemeClr val="dk1"/>
              </a:buClr>
              <a:buSzPts val="1600"/>
              <a:buFont typeface="Arial"/>
              <a:buNone/>
            </a:pPr>
            <a:r>
              <a:rPr lang="en-GB" sz="1650"/>
              <a:t>El micro:bit tiene un sensor de temperatura dentro de su procesador que puede dar una aproximación de la temperatura del aire. </a:t>
            </a:r>
            <a:endParaRPr sz="1650"/>
          </a:p>
          <a:p>
            <a:pPr marL="185732" lvl="0" indent="-71432" algn="l" rtl="0">
              <a:lnSpc>
                <a:spcPct val="100000"/>
              </a:lnSpc>
              <a:spcBef>
                <a:spcPts val="1300"/>
              </a:spcBef>
              <a:spcAft>
                <a:spcPts val="0"/>
              </a:spcAft>
              <a:buClr>
                <a:schemeClr val="dk1"/>
              </a:buClr>
              <a:buSzPts val="1800"/>
              <a:buNone/>
            </a:pPr>
            <a:endParaRPr sz="1650">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endParaRPr>
          </a:p>
          <a:p>
            <a:pPr marL="0" lvl="0" indent="0" algn="l" rtl="0">
              <a:lnSpc>
                <a:spcPct val="100000"/>
              </a:lnSpc>
              <a:spcBef>
                <a:spcPts val="1300"/>
              </a:spcBef>
              <a:spcAft>
                <a:spcPts val="0"/>
              </a:spcAft>
              <a:buClr>
                <a:schemeClr val="dk1"/>
              </a:buClr>
              <a:buSzPts val="1600"/>
              <a:buFont typeface="Arial"/>
              <a:buNone/>
            </a:pPr>
            <a:r>
              <a:rPr lang="en-GB" sz="1650" b="1"/>
              <a:t>Ejemplo</a:t>
            </a:r>
            <a:r>
              <a:rPr lang="en-GB" sz="1650"/>
              <a:t>: programa el micro:bit para medir la temperatura aproximada a tu alrededor.  </a:t>
            </a:r>
            <a:endParaRPr sz="1650"/>
          </a:p>
          <a:p>
            <a:pPr marL="0" lvl="0" indent="0" algn="l" rtl="0">
              <a:lnSpc>
                <a:spcPct val="90000"/>
              </a:lnSpc>
              <a:spcBef>
                <a:spcPts val="812"/>
              </a:spcBef>
              <a:spcAft>
                <a:spcPts val="0"/>
              </a:spcAft>
              <a:buClr>
                <a:schemeClr val="dk1"/>
              </a:buClr>
              <a:buSzPts val="1800"/>
              <a:buNone/>
            </a:pPr>
            <a:endParaRPr sz="1800" b="1"/>
          </a:p>
          <a:p>
            <a:pPr marL="0" lvl="0" indent="0" algn="l" rtl="0">
              <a:lnSpc>
                <a:spcPct val="90000"/>
              </a:lnSpc>
              <a:spcBef>
                <a:spcPts val="812"/>
              </a:spcBef>
              <a:spcAft>
                <a:spcPts val="0"/>
              </a:spcAft>
              <a:buClr>
                <a:schemeClr val="dk1"/>
              </a:buClr>
              <a:buSzPts val="1800"/>
              <a:buNone/>
            </a:pPr>
            <a:endParaRPr sz="1800"/>
          </a:p>
          <a:p>
            <a:pPr marL="0" lvl="0" indent="0" algn="l" rtl="0">
              <a:lnSpc>
                <a:spcPct val="90000"/>
              </a:lnSpc>
              <a:spcBef>
                <a:spcPts val="812"/>
              </a:spcBef>
              <a:spcAft>
                <a:spcPts val="0"/>
              </a:spcAft>
              <a:buClr>
                <a:schemeClr val="dk1"/>
              </a:buClr>
              <a:buSzPts val="2000"/>
              <a:buNone/>
            </a:pPr>
            <a:endParaRPr sz="2000" b="1">
              <a:solidFill>
                <a:srgbClr val="00A000"/>
              </a:solidFill>
              <a:latin typeface="Helvetica Neue"/>
              <a:ea typeface="Helvetica Neue"/>
              <a:cs typeface="Helvetica Neue"/>
              <a:sym typeface="Helvetica Neue"/>
            </a:endParaRPr>
          </a:p>
          <a:p>
            <a:pPr marL="0" lvl="0" indent="0" algn="l" rtl="0">
              <a:lnSpc>
                <a:spcPct val="90000"/>
              </a:lnSpc>
              <a:spcBef>
                <a:spcPts val="812"/>
              </a:spcBef>
              <a:spcAft>
                <a:spcPts val="0"/>
              </a:spcAft>
              <a:buClr>
                <a:schemeClr val="dk1"/>
              </a:buClr>
              <a:buSzPts val="2275"/>
              <a:buNone/>
            </a:pPr>
            <a:endParaRPr/>
          </a:p>
        </p:txBody>
      </p:sp>
      <p:pic>
        <p:nvPicPr>
          <p:cNvPr id="114" name="Google Shape;114;g35d6a68a0a1_0_136" descr="Ilustración de una placa del micro:bit con el número 7 mostrado en la pantalla led."/>
          <p:cNvPicPr preferRelativeResize="0"/>
          <p:nvPr/>
        </p:nvPicPr>
        <p:blipFill rotWithShape="1">
          <a:blip r:embed="rId4">
            <a:alphaModFix/>
          </a:blip>
          <a:srcRect/>
          <a:stretch/>
        </p:blipFill>
        <p:spPr>
          <a:xfrm>
            <a:off x="6019253" y="4635647"/>
            <a:ext cx="2279537" cy="152222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g37cbe48185e_0_3"/>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6C4BC1"/>
                </a:solidFill>
              </a:rPr>
              <a:t>Medio 🌶️🌶️ Introducción 2</a:t>
            </a:r>
            <a:endParaRPr/>
          </a:p>
        </p:txBody>
      </p:sp>
      <p:sp>
        <p:nvSpPr>
          <p:cNvPr id="308" name="Google Shape;308;g37cbe48185e_0_3"/>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20</a:t>
            </a:fld>
            <a:endParaRPr/>
          </a:p>
        </p:txBody>
      </p:sp>
      <p:sp>
        <p:nvSpPr>
          <p:cNvPr id="309" name="Google Shape;309;g37cbe48185e_0_3"/>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Medio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Picante</a:t>
            </a:r>
            <a:endParaRPr/>
          </a:p>
        </p:txBody>
      </p:sp>
      <p:pic>
        <p:nvPicPr>
          <p:cNvPr id="310" name="Google Shape;310;g37cbe48185e_0_3" descr="decorativo"/>
          <p:cNvPicPr preferRelativeResize="0"/>
          <p:nvPr/>
        </p:nvPicPr>
        <p:blipFill rotWithShape="1">
          <a:blip r:embed="rId3">
            <a:alphaModFix/>
          </a:blip>
          <a:srcRect/>
          <a:stretch/>
        </p:blipFill>
        <p:spPr>
          <a:xfrm>
            <a:off x="8470250" y="332948"/>
            <a:ext cx="833550" cy="643000"/>
          </a:xfrm>
          <a:prstGeom prst="rect">
            <a:avLst/>
          </a:prstGeom>
          <a:noFill/>
          <a:ln>
            <a:noFill/>
          </a:ln>
        </p:spPr>
      </p:pic>
      <p:sp>
        <p:nvSpPr>
          <p:cNvPr id="311" name="Google Shape;311;g37cbe48185e_0_3"/>
          <p:cNvSpPr txBox="1">
            <a:spLocks noGrp="1"/>
          </p:cNvSpPr>
          <p:nvPr>
            <p:ph type="body" idx="1"/>
          </p:nvPr>
        </p:nvSpPr>
        <p:spPr>
          <a:xfrm>
            <a:off x="736675" y="1423100"/>
            <a:ext cx="8488200" cy="4788900"/>
          </a:xfrm>
          <a:prstGeom prst="rect">
            <a:avLst/>
          </a:prstGeom>
          <a:noFill/>
          <a:ln>
            <a:noFill/>
          </a:ln>
        </p:spPr>
        <p:txBody>
          <a:bodyPr spcFirstLastPara="1" wrap="square" lIns="91425" tIns="45700" rIns="91425" bIns="45700" anchor="t" anchorCtr="0">
            <a:normAutofit/>
          </a:bodyPr>
          <a:lstStyle/>
          <a:p>
            <a:pPr marL="0" marR="2633676" lvl="0" indent="0" algn="l" rtl="0">
              <a:lnSpc>
                <a:spcPct val="100000"/>
              </a:lnSpc>
              <a:spcBef>
                <a:spcPts val="1300"/>
              </a:spcBef>
              <a:spcAft>
                <a:spcPts val="0"/>
              </a:spcAft>
              <a:buNone/>
            </a:pPr>
            <a:r>
              <a:rPr lang="en-GB" sz="1800"/>
              <a:t>El sensor de luz del micro:bit utiliza los led de la pantalla para medir la luz, así que asegúrate de que la pantalla led del micro:bit esté orientada hacia la fuente de luz. La lectura del nivel de luz será un número entre 0 (oscuro) y 255 (la luz más intensa que puede medir el micro:bit).</a:t>
            </a:r>
            <a:endParaRPr/>
          </a:p>
          <a:p>
            <a:pPr marL="0" marR="335884" lvl="0" indent="0" algn="l" rtl="0">
              <a:lnSpc>
                <a:spcPct val="100000"/>
              </a:lnSpc>
              <a:spcBef>
                <a:spcPts val="1300"/>
              </a:spcBef>
              <a:spcAft>
                <a:spcPts val="0"/>
              </a:spcAft>
              <a:buNone/>
            </a:pPr>
            <a:r>
              <a:rPr lang="en-GB" sz="1800"/>
              <a:t>El sensor de temperatura se encuentra en el procesador situado en la parte posterior del micro:bit y proporciona una buena aproximación de la temperatura alrededor del dispositivo. Es importante recordar que los objetos que tocan el procesador o</a:t>
            </a:r>
            <a:endParaRPr/>
          </a:p>
          <a:p>
            <a:pPr marL="0" marR="2543675" lvl="0" indent="0" algn="l" rtl="0">
              <a:lnSpc>
                <a:spcPct val="100000"/>
              </a:lnSpc>
              <a:spcBef>
                <a:spcPts val="1300"/>
              </a:spcBef>
              <a:spcAft>
                <a:spcPts val="0"/>
              </a:spcAft>
              <a:buNone/>
            </a:pPr>
            <a:r>
              <a:rPr lang="en-GB" sz="1800"/>
              <a:t>una persona que sostenga el micro:bit puede influir en la lectura de la temperatura, por lo que los alumnos no deben coger el micro:bit para tomar lecturas. Este proyecto está programado para mostrar la lectura de temperatura en grados Fahrenheit.</a:t>
            </a:r>
            <a:endParaRPr/>
          </a:p>
        </p:txBody>
      </p:sp>
      <p:pic>
        <p:nvPicPr>
          <p:cNvPr id="312" name="Google Shape;312;g37cbe48185e_0_3" descr="Ilustración de una placa del micro:bit con el número 7 mostrado en la pantalla led."/>
          <p:cNvPicPr preferRelativeResize="0"/>
          <p:nvPr/>
        </p:nvPicPr>
        <p:blipFill rotWithShape="1">
          <a:blip r:embed="rId4">
            <a:alphaModFix/>
          </a:blip>
          <a:srcRect/>
          <a:stretch/>
        </p:blipFill>
        <p:spPr>
          <a:xfrm>
            <a:off x="6666837" y="4498647"/>
            <a:ext cx="2279537" cy="1522225"/>
          </a:xfrm>
          <a:prstGeom prst="rect">
            <a:avLst/>
          </a:prstGeom>
          <a:noFill/>
          <a:ln>
            <a:noFill/>
          </a:ln>
        </p:spPr>
      </p:pic>
      <p:pic>
        <p:nvPicPr>
          <p:cNvPr id="313" name="Google Shape;313;g37cbe48185e_0_3" descr="Ilustración de una placa del micro:bit con todos los led encendidos que se utiliza para medir los niveles de luz a gran distancia de una fuente de luz."/>
          <p:cNvPicPr preferRelativeResize="0"/>
          <p:nvPr/>
        </p:nvPicPr>
        <p:blipFill rotWithShape="1">
          <a:blip r:embed="rId5">
            <a:alphaModFix/>
          </a:blip>
          <a:srcRect l="8101" t="24630" r="25105"/>
          <a:stretch/>
        </p:blipFill>
        <p:spPr>
          <a:xfrm>
            <a:off x="6666838" y="1687025"/>
            <a:ext cx="1683925" cy="1522225"/>
          </a:xfrm>
          <a:prstGeom prst="rect">
            <a:avLst/>
          </a:prstGeom>
          <a:noFill/>
          <a:ln>
            <a:noFill/>
          </a:ln>
        </p:spPr>
      </p:pic>
      <p:pic>
        <p:nvPicPr>
          <p:cNvPr id="314" name="Google Shape;314;g37cbe48185e_0_3" descr="Una ilustración del sol con una cara sonriente." title="Large-Sun@2x.png"/>
          <p:cNvPicPr preferRelativeResize="0"/>
          <p:nvPr/>
        </p:nvPicPr>
        <p:blipFill rotWithShape="1">
          <a:blip r:embed="rId6">
            <a:alphaModFix/>
          </a:blip>
          <a:srcRect/>
          <a:stretch/>
        </p:blipFill>
        <p:spPr>
          <a:xfrm>
            <a:off x="8334709" y="1367475"/>
            <a:ext cx="973950" cy="97392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pic>
        <p:nvPicPr>
          <p:cNvPr id="319" name="Google Shape;319;g3669771b81a_0_211" descr="Código basado en bloques para un micro:bit que establece el registro en verdadero y muestra un ícono de «sí» o una marca de verificación cuando presionas el botón A. Cuando presionas el botón B, el registro se establece en falso y se muestra un ícono de «no» o una cruz." title="buttons.png"/>
          <p:cNvPicPr preferRelativeResize="0"/>
          <p:nvPr/>
        </p:nvPicPr>
        <p:blipFill rotWithShape="1">
          <a:blip r:embed="rId3">
            <a:alphaModFix/>
          </a:blip>
          <a:srcRect r="6288" b="50998"/>
          <a:stretch/>
        </p:blipFill>
        <p:spPr>
          <a:xfrm>
            <a:off x="3619580" y="5059247"/>
            <a:ext cx="2795900" cy="1619250"/>
          </a:xfrm>
          <a:prstGeom prst="rect">
            <a:avLst/>
          </a:prstGeom>
          <a:noFill/>
          <a:ln>
            <a:noFill/>
          </a:ln>
        </p:spPr>
      </p:pic>
      <p:pic>
        <p:nvPicPr>
          <p:cNvPr id="320" name="Google Shape;320;g3669771b81a_0_211" descr="Código basado en bloques para un micro:bit que establece el registro en verdadero y muestra un ícono de «sí» o una marca de verificación cuando presionas el botón A. Cuando presionas el botón B, el registro se establece en falso y se muestra un ícono de «no» o una cruz." title="buttons.png"/>
          <p:cNvPicPr preferRelativeResize="0"/>
          <p:nvPr/>
        </p:nvPicPr>
        <p:blipFill rotWithShape="1">
          <a:blip r:embed="rId3">
            <a:alphaModFix/>
          </a:blip>
          <a:srcRect t="48997"/>
          <a:stretch/>
        </p:blipFill>
        <p:spPr>
          <a:xfrm>
            <a:off x="6385105" y="5124650"/>
            <a:ext cx="2983449" cy="1685388"/>
          </a:xfrm>
          <a:prstGeom prst="rect">
            <a:avLst/>
          </a:prstGeom>
          <a:noFill/>
          <a:ln>
            <a:noFill/>
          </a:ln>
        </p:spPr>
      </p:pic>
      <p:sp>
        <p:nvSpPr>
          <p:cNvPr id="321" name="Google Shape;321;g3669771b81a_0_211"/>
          <p:cNvSpPr txBox="1">
            <a:spLocks noGrp="1"/>
          </p:cNvSpPr>
          <p:nvPr>
            <p:ph type="body" idx="1"/>
          </p:nvPr>
        </p:nvSpPr>
        <p:spPr>
          <a:xfrm>
            <a:off x="681025" y="1322943"/>
            <a:ext cx="8780400" cy="46944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1300"/>
              </a:spcBef>
              <a:spcAft>
                <a:spcPts val="0"/>
              </a:spcAft>
              <a:buSzPts val="1800"/>
              <a:buNone/>
            </a:pPr>
            <a:r>
              <a:rPr lang="en-GB" sz="1700" b="1" i="1">
                <a:solidFill>
                  <a:srgbClr val="6C4BC1"/>
                </a:solidFill>
              </a:rPr>
              <a:t>Crea el código: parte 1:</a:t>
            </a:r>
            <a:endParaRPr sz="1700"/>
          </a:p>
          <a:p>
            <a:pPr marL="318151" lvl="0" indent="-322253" algn="l" rtl="0">
              <a:lnSpc>
                <a:spcPct val="100000"/>
              </a:lnSpc>
              <a:spcBef>
                <a:spcPts val="1300"/>
              </a:spcBef>
              <a:spcAft>
                <a:spcPts val="0"/>
              </a:spcAft>
              <a:buClr>
                <a:srgbClr val="6C4BC1"/>
              </a:buClr>
              <a:buSzPts val="2000"/>
              <a:buFont typeface="Helvetica Neue"/>
              <a:buChar char="•"/>
            </a:pPr>
            <a:r>
              <a:rPr lang="en-GB" sz="1600" b="1">
                <a:solidFill>
                  <a:srgbClr val="6C4BC1"/>
                </a:solidFill>
              </a:rPr>
              <a:t>Abre</a:t>
            </a:r>
            <a:r>
              <a:rPr lang="en-GB" sz="1600"/>
              <a:t> el proyecto inicial: </a:t>
            </a:r>
            <a:r>
              <a:rPr lang="en-GB" sz="1600" u="sng">
                <a:solidFill>
                  <a:schemeClr val="hlink"/>
                </a:solidFill>
                <a:hlinkClick r:id="rId4"/>
              </a:rPr>
              <a:t>mbit.io/us-environment-pp</a:t>
            </a:r>
            <a:endParaRPr sz="1600" u="sng">
              <a:solidFill>
                <a:schemeClr val="hlink"/>
              </a:solidFill>
              <a:hlinkClick r:id="rId4"/>
            </a:endParaRPr>
          </a:p>
          <a:p>
            <a:pPr marL="318151" lvl="0" indent="-322253" algn="l" rtl="0">
              <a:lnSpc>
                <a:spcPct val="100000"/>
              </a:lnSpc>
              <a:spcBef>
                <a:spcPts val="1300"/>
              </a:spcBef>
              <a:spcAft>
                <a:spcPts val="0"/>
              </a:spcAft>
              <a:buClr>
                <a:srgbClr val="6C4BC1"/>
              </a:buClr>
              <a:buSzPts val="2000"/>
              <a:buFont typeface="Helvetica Neue"/>
              <a:buChar char="•"/>
            </a:pPr>
            <a:r>
              <a:rPr lang="en-GB" sz="1600" b="1">
                <a:solidFill>
                  <a:srgbClr val="6C4BC1"/>
                </a:solidFill>
              </a:rPr>
              <a:t>Explica </a:t>
            </a:r>
            <a:r>
              <a:rPr lang="en-GB" sz="1600"/>
              <a:t>a los alumnos que disponen de todos los bloques de código que necesitan y que parte del código ya está creado para ellos. </a:t>
            </a:r>
            <a:endParaRPr sz="2475"/>
          </a:p>
          <a:p>
            <a:pPr marL="318151" lvl="0" indent="-322253" algn="l" rtl="0">
              <a:lnSpc>
                <a:spcPct val="100000"/>
              </a:lnSpc>
              <a:spcBef>
                <a:spcPts val="1300"/>
              </a:spcBef>
              <a:spcAft>
                <a:spcPts val="0"/>
              </a:spcAft>
              <a:buClr>
                <a:srgbClr val="6C4BC1"/>
              </a:buClr>
              <a:buSzPts val="2000"/>
              <a:buFont typeface="Helvetica Neue"/>
              <a:buChar char="•"/>
            </a:pPr>
            <a:r>
              <a:rPr lang="en-GB" sz="1600" b="1">
                <a:solidFill>
                  <a:srgbClr val="6C4BC1"/>
                </a:solidFill>
              </a:rPr>
              <a:t>Explica </a:t>
            </a:r>
            <a:r>
              <a:rPr lang="en-GB" sz="1600"/>
              <a:t>que van a crear su propio registrador de datos medioambientales.</a:t>
            </a:r>
            <a:endParaRPr sz="2475"/>
          </a:p>
          <a:p>
            <a:pPr marL="318151" lvl="0" indent="-322253" algn="l" rtl="0">
              <a:lnSpc>
                <a:spcPct val="100000"/>
              </a:lnSpc>
              <a:spcBef>
                <a:spcPts val="1300"/>
              </a:spcBef>
              <a:spcAft>
                <a:spcPts val="0"/>
              </a:spcAft>
              <a:buClr>
                <a:srgbClr val="6C4BC1"/>
              </a:buClr>
              <a:buSzPts val="2000"/>
              <a:buFont typeface="Helvetica Neue"/>
              <a:buChar char="•"/>
            </a:pPr>
            <a:r>
              <a:rPr lang="en-GB" sz="1600" b="1">
                <a:solidFill>
                  <a:srgbClr val="6C4BC1"/>
                </a:solidFill>
              </a:rPr>
              <a:t>Utiliza</a:t>
            </a:r>
            <a:r>
              <a:rPr lang="en-GB" sz="1600"/>
              <a:t> el bloque «al presionar el botón A» para establecer el registro en verdadero y mostrar un ícono de marca de verificación.</a:t>
            </a:r>
            <a:endParaRPr sz="2475"/>
          </a:p>
          <a:p>
            <a:pPr marL="318151" lvl="0" indent="-322253" algn="l" rtl="0">
              <a:lnSpc>
                <a:spcPct val="100000"/>
              </a:lnSpc>
              <a:spcBef>
                <a:spcPts val="1300"/>
              </a:spcBef>
              <a:spcAft>
                <a:spcPts val="0"/>
              </a:spcAft>
              <a:buClr>
                <a:srgbClr val="6C4BC1"/>
              </a:buClr>
              <a:buSzPts val="2000"/>
              <a:buFont typeface="Helvetica Neue"/>
              <a:buChar char="•"/>
            </a:pPr>
            <a:r>
              <a:rPr lang="en-GB" sz="1600" b="1">
                <a:solidFill>
                  <a:srgbClr val="6C4BC1"/>
                </a:solidFill>
              </a:rPr>
              <a:t>Utiliza</a:t>
            </a:r>
            <a:r>
              <a:rPr lang="en-GB" sz="1600"/>
              <a:t> el bloque «al presionar el botón B» para establecer el registro en falso y mostrar un ícono de X.</a:t>
            </a:r>
            <a:endParaRPr sz="2475"/>
          </a:p>
          <a:p>
            <a:pPr marL="318151" lvl="0" indent="-322253" algn="l" rtl="0">
              <a:lnSpc>
                <a:spcPct val="100000"/>
              </a:lnSpc>
              <a:spcBef>
                <a:spcPts val="1300"/>
              </a:spcBef>
              <a:spcAft>
                <a:spcPts val="0"/>
              </a:spcAft>
              <a:buClr>
                <a:srgbClr val="6C4BC1"/>
              </a:buClr>
              <a:buSzPts val="2000"/>
              <a:buFont typeface="Helvetica Neue"/>
              <a:buChar char="•"/>
            </a:pPr>
            <a:r>
              <a:rPr lang="en-GB" sz="1600" b="1">
                <a:solidFill>
                  <a:srgbClr val="6C4BC1"/>
                </a:solidFill>
              </a:rPr>
              <a:t>Asegúrate de que el</a:t>
            </a:r>
            <a:r>
              <a:rPr lang="en-GB" sz="1600"/>
              <a:t> código de los alumnos tiene este aspecto:</a:t>
            </a:r>
            <a:endParaRPr sz="2475"/>
          </a:p>
          <a:p>
            <a:pPr marL="0" lvl="0" indent="0" algn="l" rtl="0">
              <a:lnSpc>
                <a:spcPct val="110000"/>
              </a:lnSpc>
              <a:spcBef>
                <a:spcPts val="1300"/>
              </a:spcBef>
              <a:spcAft>
                <a:spcPts val="0"/>
              </a:spcAft>
              <a:buSzPts val="1800"/>
              <a:buNone/>
            </a:pPr>
            <a:endParaRPr sz="1400"/>
          </a:p>
        </p:txBody>
      </p:sp>
      <p:sp>
        <p:nvSpPr>
          <p:cNvPr id="322" name="Google Shape;322;g3669771b81a_0_211"/>
          <p:cNvSpPr txBox="1">
            <a:spLocks noGrp="1"/>
          </p:cNvSpPr>
          <p:nvPr>
            <p:ph type="title"/>
          </p:nvPr>
        </p:nvSpPr>
        <p:spPr>
          <a:xfrm>
            <a:off x="681037" y="433807"/>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400">
                <a:solidFill>
                  <a:srgbClr val="6C4BC1"/>
                </a:solidFill>
              </a:rPr>
              <a:t>Medio 🌶️🌶️ Pasos de la actividad de los alumnos 1</a:t>
            </a:r>
            <a:endParaRPr sz="3975"/>
          </a:p>
        </p:txBody>
      </p:sp>
      <p:sp>
        <p:nvSpPr>
          <p:cNvPr id="323" name="Google Shape;323;g3669771b81a_0_211"/>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21</a:t>
            </a:fld>
            <a:endParaRPr/>
          </a:p>
        </p:txBody>
      </p:sp>
      <p:sp>
        <p:nvSpPr>
          <p:cNvPr id="324" name="Google Shape;324;g3669771b81a_0_211"/>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Medio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Picante</a:t>
            </a:r>
            <a:endParaRPr/>
          </a:p>
        </p:txBody>
      </p:sp>
      <p:pic>
        <p:nvPicPr>
          <p:cNvPr id="325" name="Google Shape;325;g3669771b81a_0_211" descr="Ilustración de un educador delante de una pizarra vacía utilizada para señalar las actividades dirigidas por el profesor en esta página" title="black female teacher image.png"/>
          <p:cNvPicPr preferRelativeResize="0"/>
          <p:nvPr/>
        </p:nvPicPr>
        <p:blipFill rotWithShape="1">
          <a:blip r:embed="rId5">
            <a:alphaModFix/>
          </a:blip>
          <a:srcRect/>
          <a:stretch/>
        </p:blipFill>
        <p:spPr>
          <a:xfrm>
            <a:off x="8193400" y="379637"/>
            <a:ext cx="1428350" cy="1191276"/>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g3669771b81a_0_228"/>
          <p:cNvSpPr txBox="1">
            <a:spLocks noGrp="1"/>
          </p:cNvSpPr>
          <p:nvPr>
            <p:ph type="title"/>
          </p:nvPr>
        </p:nvSpPr>
        <p:spPr>
          <a:xfrm>
            <a:off x="681012" y="445998"/>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400">
                <a:solidFill>
                  <a:srgbClr val="6C4BC1"/>
                </a:solidFill>
              </a:rPr>
              <a:t>Medio 🌶️🌶️ Pasos de la actividad de los alumnos 2</a:t>
            </a:r>
            <a:endParaRPr sz="3975"/>
          </a:p>
        </p:txBody>
      </p:sp>
      <p:sp>
        <p:nvSpPr>
          <p:cNvPr id="331" name="Google Shape;331;g3669771b81a_0_228"/>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22</a:t>
            </a:fld>
            <a:endParaRPr/>
          </a:p>
        </p:txBody>
      </p:sp>
      <p:sp>
        <p:nvSpPr>
          <p:cNvPr id="332" name="Google Shape;332;g3669771b81a_0_228"/>
          <p:cNvSpPr txBox="1">
            <a:spLocks noGrp="1"/>
          </p:cNvSpPr>
          <p:nvPr>
            <p:ph type="body" idx="1"/>
          </p:nvPr>
        </p:nvSpPr>
        <p:spPr>
          <a:xfrm>
            <a:off x="681000" y="1357388"/>
            <a:ext cx="8710800" cy="46944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300"/>
              </a:spcBef>
              <a:spcAft>
                <a:spcPts val="0"/>
              </a:spcAft>
              <a:buSzPts val="1400"/>
              <a:buNone/>
            </a:pPr>
            <a:r>
              <a:rPr lang="en-GB" sz="1800" b="1" i="1">
                <a:solidFill>
                  <a:srgbClr val="6C4BC1"/>
                </a:solidFill>
              </a:rPr>
              <a:t>Crea el código: parte 2: </a:t>
            </a:r>
            <a:endParaRPr sz="1800"/>
          </a:p>
          <a:p>
            <a:pPr marL="318151" lvl="0" indent="-317790" algn="l" rtl="0">
              <a:lnSpc>
                <a:spcPct val="100000"/>
              </a:lnSpc>
              <a:spcBef>
                <a:spcPts val="1300"/>
              </a:spcBef>
              <a:spcAft>
                <a:spcPts val="0"/>
              </a:spcAft>
              <a:buClr>
                <a:srgbClr val="6C4BC1"/>
              </a:buClr>
              <a:buSzPts val="1650"/>
              <a:buFont typeface="Helvetica Neue"/>
              <a:buChar char="•"/>
            </a:pPr>
            <a:r>
              <a:rPr lang="en-GB" sz="1650" b="1">
                <a:solidFill>
                  <a:srgbClr val="6C4BC1"/>
                </a:solidFill>
              </a:rPr>
              <a:t>Utiliza</a:t>
            </a:r>
            <a:r>
              <a:rPr lang="en-GB" sz="1650"/>
              <a:t> el bloque «al presionarse los botones A + B» para eliminar el registro y mostrar un ícono de calavera que indique que los datos se han eliminado.</a:t>
            </a:r>
            <a:endParaRPr sz="1650"/>
          </a:p>
          <a:p>
            <a:pPr marL="318151" lvl="0" indent="-317790" algn="l" rtl="0">
              <a:lnSpc>
                <a:spcPct val="100000"/>
              </a:lnSpc>
              <a:spcBef>
                <a:spcPts val="1300"/>
              </a:spcBef>
              <a:spcAft>
                <a:spcPts val="0"/>
              </a:spcAft>
              <a:buClr>
                <a:srgbClr val="6C4BC1"/>
              </a:buClr>
              <a:buSzPts val="1650"/>
              <a:buFont typeface="Helvetica Neue"/>
              <a:buChar char="•"/>
            </a:pPr>
            <a:r>
              <a:rPr lang="en-GB" sz="1650" b="1">
                <a:solidFill>
                  <a:srgbClr val="6C4BC1"/>
                </a:solidFill>
              </a:rPr>
              <a:t>Utiliza</a:t>
            </a:r>
            <a:r>
              <a:rPr lang="en-GB" sz="1650"/>
              <a:t> el bloque «establecer columnas» para asegurarte de que el micro:bit añade los encabezados de columna «temperatura» y «luz» a tu nueva tabla de datos. </a:t>
            </a:r>
            <a:endParaRPr sz="1650"/>
          </a:p>
          <a:p>
            <a:pPr marL="318151" marR="2947967" lvl="0" indent="-317790" algn="l" rtl="0">
              <a:lnSpc>
                <a:spcPct val="100000"/>
              </a:lnSpc>
              <a:spcBef>
                <a:spcPts val="1300"/>
              </a:spcBef>
              <a:spcAft>
                <a:spcPts val="0"/>
              </a:spcAft>
              <a:buClr>
                <a:srgbClr val="6C4BC1"/>
              </a:buClr>
              <a:buSzPts val="1650"/>
              <a:buFont typeface="Helvetica Neue"/>
              <a:buChar char="•"/>
            </a:pPr>
            <a:r>
              <a:rPr lang="en-GB" sz="1650" b="1">
                <a:solidFill>
                  <a:srgbClr val="6C4BC1"/>
                </a:solidFill>
              </a:rPr>
              <a:t>Asegúrate de que</a:t>
            </a:r>
            <a:r>
              <a:rPr lang="en-GB" sz="1650"/>
              <a:t> el código del alumno tenga el siguiente aspecto: </a:t>
            </a:r>
            <a:endParaRPr sz="1650"/>
          </a:p>
          <a:p>
            <a:pPr marL="0" marR="2947967" lvl="0" indent="0" algn="l" rtl="0">
              <a:lnSpc>
                <a:spcPct val="100000"/>
              </a:lnSpc>
              <a:spcBef>
                <a:spcPts val="1300"/>
              </a:spcBef>
              <a:spcAft>
                <a:spcPts val="0"/>
              </a:spcAft>
              <a:buSzPts val="1400"/>
              <a:buNone/>
            </a:pPr>
            <a:endParaRPr sz="1650"/>
          </a:p>
          <a:p>
            <a:pPr marL="0" lvl="0" indent="0" algn="l" rtl="0">
              <a:lnSpc>
                <a:spcPct val="100000"/>
              </a:lnSpc>
              <a:spcBef>
                <a:spcPts val="1300"/>
              </a:spcBef>
              <a:spcAft>
                <a:spcPts val="0"/>
              </a:spcAft>
              <a:buSzPts val="1400"/>
              <a:buNone/>
            </a:pPr>
            <a:endParaRPr sz="1650"/>
          </a:p>
          <a:p>
            <a:pPr marL="0" lvl="0" indent="0" algn="l" rtl="0">
              <a:lnSpc>
                <a:spcPct val="100000"/>
              </a:lnSpc>
              <a:spcBef>
                <a:spcPts val="1300"/>
              </a:spcBef>
              <a:spcAft>
                <a:spcPts val="0"/>
              </a:spcAft>
              <a:buSzPts val="1400"/>
              <a:buNone/>
            </a:pPr>
            <a:endParaRPr sz="1650"/>
          </a:p>
          <a:p>
            <a:pPr marL="0" lvl="0" indent="0" algn="l" rtl="0">
              <a:lnSpc>
                <a:spcPct val="100000"/>
              </a:lnSpc>
              <a:spcBef>
                <a:spcPts val="1300"/>
              </a:spcBef>
              <a:spcAft>
                <a:spcPts val="0"/>
              </a:spcAft>
              <a:buSzPts val="1400"/>
              <a:buNone/>
            </a:pPr>
            <a:endParaRPr sz="1650"/>
          </a:p>
          <a:p>
            <a:pPr marL="457200" lvl="0" indent="0" algn="l" rtl="0">
              <a:lnSpc>
                <a:spcPct val="100000"/>
              </a:lnSpc>
              <a:spcBef>
                <a:spcPts val="1300"/>
              </a:spcBef>
              <a:spcAft>
                <a:spcPts val="0"/>
              </a:spcAft>
              <a:buSzPts val="1800"/>
              <a:buNone/>
            </a:pPr>
            <a:endParaRPr sz="1650" b="1">
              <a:solidFill>
                <a:srgbClr val="6C4BC1"/>
              </a:solidFill>
            </a:endParaRPr>
          </a:p>
          <a:p>
            <a:pPr marL="318151" lvl="0" indent="-317790" algn="l" rtl="0">
              <a:lnSpc>
                <a:spcPct val="100000"/>
              </a:lnSpc>
              <a:spcBef>
                <a:spcPts val="1300"/>
              </a:spcBef>
              <a:spcAft>
                <a:spcPts val="0"/>
              </a:spcAft>
              <a:buClr>
                <a:srgbClr val="6C4BC1"/>
              </a:buClr>
              <a:buSzPts val="1650"/>
              <a:buFont typeface="Helvetica Neue"/>
              <a:buChar char="•"/>
            </a:pPr>
            <a:r>
              <a:rPr lang="en-GB" sz="1650" b="1">
                <a:solidFill>
                  <a:srgbClr val="6C4BC1"/>
                </a:solidFill>
              </a:rPr>
              <a:t>Prueba </a:t>
            </a:r>
            <a:r>
              <a:rPr lang="en-GB" sz="1650"/>
              <a:t>su código utilizando el simulador y luego </a:t>
            </a:r>
            <a:r>
              <a:rPr lang="en-GB" sz="1650" b="1">
                <a:solidFill>
                  <a:srgbClr val="6C4BC1"/>
                </a:solidFill>
              </a:rPr>
              <a:t>descarga</a:t>
            </a:r>
            <a:r>
              <a:rPr lang="en-GB" sz="1650"/>
              <a:t> el código en su micro:bit.</a:t>
            </a:r>
            <a:endParaRPr sz="1650"/>
          </a:p>
        </p:txBody>
      </p:sp>
      <p:sp>
        <p:nvSpPr>
          <p:cNvPr id="333" name="Google Shape;333;g3669771b81a_0_228"/>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Medio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Picante</a:t>
            </a:r>
            <a:endParaRPr/>
          </a:p>
        </p:txBody>
      </p:sp>
      <p:pic>
        <p:nvPicPr>
          <p:cNvPr id="334" name="Google Shape;334;g3669771b81a_0_228" descr="Ilustración de un educador delante de una pizarra vacía utilizada para señalar las actividades dirigidas por el profesor en esta página" title="black female teacher image.png"/>
          <p:cNvPicPr preferRelativeResize="0"/>
          <p:nvPr/>
        </p:nvPicPr>
        <p:blipFill rotWithShape="1">
          <a:blip r:embed="rId3">
            <a:alphaModFix/>
          </a:blip>
          <a:srcRect/>
          <a:stretch/>
        </p:blipFill>
        <p:spPr>
          <a:xfrm>
            <a:off x="8193400" y="455837"/>
            <a:ext cx="1428350" cy="1191276"/>
          </a:xfrm>
          <a:prstGeom prst="rect">
            <a:avLst/>
          </a:prstGeom>
          <a:noFill/>
          <a:ln>
            <a:noFill/>
          </a:ln>
        </p:spPr>
      </p:pic>
      <p:pic>
        <p:nvPicPr>
          <p:cNvPr id="335" name="Google Shape;335;g3669771b81a_0_228" descr="Un bloque «al presionar los botones A+B», que contiene un bloque de mostrar ícono de calavera, un bloque de eliminar registro y un bloque de establecer columnas «temperatura» y «luz»." title="aplusb.png"/>
          <p:cNvPicPr preferRelativeResize="0"/>
          <p:nvPr/>
        </p:nvPicPr>
        <p:blipFill rotWithShape="1">
          <a:blip r:embed="rId4">
            <a:alphaModFix/>
          </a:blip>
          <a:srcRect/>
          <a:stretch/>
        </p:blipFill>
        <p:spPr>
          <a:xfrm>
            <a:off x="5919350" y="3074663"/>
            <a:ext cx="2760124" cy="2750924"/>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g3669771b81a_0_219"/>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400">
                <a:solidFill>
                  <a:srgbClr val="6C4BC1"/>
                </a:solidFill>
              </a:rPr>
              <a:t>Medio 🌶️🌶️ Pasos de la actividad de los alumnos 3</a:t>
            </a:r>
            <a:endParaRPr sz="2400"/>
          </a:p>
        </p:txBody>
      </p:sp>
      <p:sp>
        <p:nvSpPr>
          <p:cNvPr id="341" name="Google Shape;341;g3669771b81a_0_219"/>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23</a:t>
            </a:fld>
            <a:endParaRPr/>
          </a:p>
        </p:txBody>
      </p:sp>
      <p:sp>
        <p:nvSpPr>
          <p:cNvPr id="342" name="Google Shape;342;g3669771b81a_0_219"/>
          <p:cNvSpPr txBox="1">
            <a:spLocks noGrp="1"/>
          </p:cNvSpPr>
          <p:nvPr>
            <p:ph type="body" idx="1"/>
          </p:nvPr>
        </p:nvSpPr>
        <p:spPr>
          <a:xfrm>
            <a:off x="681025" y="1496748"/>
            <a:ext cx="8710800" cy="3990600"/>
          </a:xfrm>
          <a:prstGeom prst="rect">
            <a:avLst/>
          </a:prstGeom>
          <a:noFill/>
          <a:ln>
            <a:noFill/>
          </a:ln>
        </p:spPr>
        <p:txBody>
          <a:bodyPr spcFirstLastPara="1" wrap="square" lIns="91425" tIns="45700" rIns="91425" bIns="45700" anchor="t" anchorCtr="0">
            <a:normAutofit/>
          </a:bodyPr>
          <a:lstStyle/>
          <a:p>
            <a:pPr marL="0" lvl="0" indent="0" algn="l" rtl="0">
              <a:lnSpc>
                <a:spcPct val="110000"/>
              </a:lnSpc>
              <a:spcBef>
                <a:spcPts val="1300"/>
              </a:spcBef>
              <a:spcAft>
                <a:spcPts val="0"/>
              </a:spcAft>
              <a:buSzPts val="1800"/>
              <a:buNone/>
            </a:pPr>
            <a:r>
              <a:rPr lang="en-GB" sz="1800" b="1" i="1">
                <a:solidFill>
                  <a:srgbClr val="6C4BC1"/>
                </a:solidFill>
              </a:rPr>
              <a:t>Utiliza tu micro:bit para recopilar datos:</a:t>
            </a:r>
            <a:endParaRPr/>
          </a:p>
          <a:p>
            <a:pPr marL="457200" lvl="0" indent="-342900" algn="l" rtl="0">
              <a:lnSpc>
                <a:spcPct val="110000"/>
              </a:lnSpc>
              <a:spcBef>
                <a:spcPts val="1000"/>
              </a:spcBef>
              <a:spcAft>
                <a:spcPts val="0"/>
              </a:spcAft>
              <a:buClr>
                <a:srgbClr val="6C4BC1"/>
              </a:buClr>
              <a:buSzPts val="1800"/>
              <a:buFont typeface="Helvetica Neue"/>
              <a:buChar char="•"/>
            </a:pPr>
            <a:r>
              <a:rPr lang="en-GB" sz="1800" b="1">
                <a:solidFill>
                  <a:srgbClr val="6C4BC1"/>
                </a:solidFill>
              </a:rPr>
              <a:t>Desconecta</a:t>
            </a:r>
            <a:r>
              <a:rPr lang="en-GB" sz="1800" b="1"/>
              <a:t> </a:t>
            </a:r>
            <a:r>
              <a:rPr lang="en-GB" sz="1800"/>
              <a:t>el micro:bit y </a:t>
            </a:r>
            <a:r>
              <a:rPr lang="en-GB" sz="1800" b="1">
                <a:solidFill>
                  <a:srgbClr val="6C4BC1"/>
                </a:solidFill>
              </a:rPr>
              <a:t>conecta</a:t>
            </a:r>
            <a:r>
              <a:rPr lang="en-GB" sz="1800"/>
              <a:t> la batería. </a:t>
            </a:r>
            <a:endParaRPr/>
          </a:p>
          <a:p>
            <a:pPr marL="457200" lvl="0" indent="-342900" algn="l" rtl="0">
              <a:lnSpc>
                <a:spcPct val="110000"/>
              </a:lnSpc>
              <a:spcBef>
                <a:spcPts val="1000"/>
              </a:spcBef>
              <a:spcAft>
                <a:spcPts val="0"/>
              </a:spcAft>
              <a:buClr>
                <a:srgbClr val="6C4BC1"/>
              </a:buClr>
              <a:buSzPts val="1800"/>
              <a:buFont typeface="Helvetica Neue"/>
              <a:buChar char="•"/>
            </a:pPr>
            <a:r>
              <a:rPr lang="en-GB" sz="1800" b="1">
                <a:solidFill>
                  <a:srgbClr val="6C4BC1"/>
                </a:solidFill>
              </a:rPr>
              <a:t>Coloca</a:t>
            </a:r>
            <a:r>
              <a:rPr lang="en-GB" sz="1800" b="1"/>
              <a:t> </a:t>
            </a:r>
            <a:r>
              <a:rPr lang="en-GB" sz="1800"/>
              <a:t>tu micro:bit en el área de observación predeterminada.  </a:t>
            </a:r>
            <a:endParaRPr/>
          </a:p>
          <a:p>
            <a:pPr marL="457200" lvl="0" indent="-342900" algn="l" rtl="0">
              <a:lnSpc>
                <a:spcPct val="110000"/>
              </a:lnSpc>
              <a:spcBef>
                <a:spcPts val="1000"/>
              </a:spcBef>
              <a:spcAft>
                <a:spcPts val="0"/>
              </a:spcAft>
              <a:buClr>
                <a:srgbClr val="6C4BC1"/>
              </a:buClr>
              <a:buSzPts val="1800"/>
              <a:buFont typeface="Helvetica Neue"/>
              <a:buChar char="•"/>
            </a:pPr>
            <a:r>
              <a:rPr lang="en-GB" sz="1800" b="1">
                <a:solidFill>
                  <a:srgbClr val="6C4BC1"/>
                </a:solidFill>
              </a:rPr>
              <a:t>Inicia el registro de datos</a:t>
            </a:r>
            <a:r>
              <a:rPr lang="en-GB" sz="1800" b="1"/>
              <a:t> </a:t>
            </a:r>
            <a:r>
              <a:rPr lang="en-GB" sz="1800"/>
              <a:t>presionando el botón A. Deja que el micro:bit registre datos durante un tiempo. </a:t>
            </a:r>
            <a:endParaRPr/>
          </a:p>
          <a:p>
            <a:pPr marL="457200" lvl="0" indent="-342900" algn="l" rtl="0">
              <a:lnSpc>
                <a:spcPct val="110000"/>
              </a:lnSpc>
              <a:spcBef>
                <a:spcPts val="1000"/>
              </a:spcBef>
              <a:spcAft>
                <a:spcPts val="0"/>
              </a:spcAft>
              <a:buClr>
                <a:srgbClr val="6C4BC1"/>
              </a:buClr>
              <a:buSzPts val="1800"/>
              <a:buFont typeface="Helvetica Neue"/>
              <a:buChar char="•"/>
            </a:pPr>
            <a:r>
              <a:rPr lang="en-GB" sz="1800" b="1">
                <a:solidFill>
                  <a:srgbClr val="6C4BC1"/>
                </a:solidFill>
              </a:rPr>
              <a:t>Vuelve al micro:bit</a:t>
            </a:r>
            <a:r>
              <a:rPr lang="en-GB" sz="1800"/>
              <a:t> y presiona el botón B para detener el registro. </a:t>
            </a:r>
            <a:endParaRPr/>
          </a:p>
          <a:p>
            <a:pPr marL="457200" lvl="0" indent="-342900" algn="l" rtl="0">
              <a:lnSpc>
                <a:spcPct val="110000"/>
              </a:lnSpc>
              <a:spcBef>
                <a:spcPts val="1000"/>
              </a:spcBef>
              <a:spcAft>
                <a:spcPts val="1000"/>
              </a:spcAft>
              <a:buClr>
                <a:srgbClr val="6C4BC1"/>
              </a:buClr>
              <a:buSzPts val="1800"/>
              <a:buFont typeface="Helvetica Neue"/>
              <a:buChar char="•"/>
            </a:pPr>
            <a:r>
              <a:rPr lang="en-GB" sz="1800" b="1">
                <a:solidFill>
                  <a:srgbClr val="6C4BC1"/>
                </a:solidFill>
              </a:rPr>
              <a:t>Desconecta</a:t>
            </a:r>
            <a:r>
              <a:rPr lang="en-GB" sz="1800"/>
              <a:t> la batería y vuelve a </a:t>
            </a:r>
            <a:r>
              <a:rPr lang="en-GB" sz="1800" b="1">
                <a:solidFill>
                  <a:srgbClr val="6C4BC1"/>
                </a:solidFill>
              </a:rPr>
              <a:t>conectar</a:t>
            </a:r>
            <a:r>
              <a:rPr lang="en-GB" sz="1800"/>
              <a:t> el micro:bit a una computadora.</a:t>
            </a:r>
            <a:endParaRPr/>
          </a:p>
        </p:txBody>
      </p:sp>
      <p:sp>
        <p:nvSpPr>
          <p:cNvPr id="343" name="Google Shape;343;g3669771b81a_0_219"/>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Medio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Picante</a:t>
            </a:r>
            <a:endParaRPr/>
          </a:p>
        </p:txBody>
      </p:sp>
      <p:pic>
        <p:nvPicPr>
          <p:cNvPr id="344" name="Google Shape;344;g3669771b81a_0_219" descr="Ilustración de un educador delante de una pizarra vacía utilizada para señalar las actividades dirigidas por el profesor en esta página" title="black female teacher image.png"/>
          <p:cNvPicPr preferRelativeResize="0"/>
          <p:nvPr/>
        </p:nvPicPr>
        <p:blipFill rotWithShape="1">
          <a:blip r:embed="rId3">
            <a:alphaModFix/>
          </a:blip>
          <a:srcRect/>
          <a:stretch/>
        </p:blipFill>
        <p:spPr>
          <a:xfrm>
            <a:off x="8142600" y="519337"/>
            <a:ext cx="1428350" cy="1191276"/>
          </a:xfrm>
          <a:prstGeom prst="rect">
            <a:avLst/>
          </a:prstGeom>
          <a:noFill/>
          <a:ln>
            <a:noFill/>
          </a:ln>
        </p:spPr>
      </p:pic>
      <p:sp>
        <p:nvSpPr>
          <p:cNvPr id="345" name="Google Shape;345;g3669771b81a_0_219"/>
          <p:cNvSpPr/>
          <p:nvPr/>
        </p:nvSpPr>
        <p:spPr>
          <a:xfrm>
            <a:off x="681025" y="5212600"/>
            <a:ext cx="8349000" cy="1058400"/>
          </a:xfrm>
          <a:prstGeom prst="roundRect">
            <a:avLst>
              <a:gd name="adj" fmla="val 16667"/>
            </a:avLst>
          </a:prstGeom>
          <a:solidFill>
            <a:schemeClr val="lt1"/>
          </a:solidFill>
          <a:ln w="19050" cap="flat" cmpd="sng">
            <a:solidFill>
              <a:srgbClr val="6C4BC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10000"/>
              </a:lnSpc>
              <a:spcBef>
                <a:spcPts val="1300"/>
              </a:spcBef>
              <a:spcAft>
                <a:spcPts val="0"/>
              </a:spcAft>
              <a:buClr>
                <a:srgbClr val="000000"/>
              </a:buClr>
              <a:buSzPts val="1800"/>
              <a:buFont typeface="Arial"/>
              <a:buNone/>
            </a:pPr>
            <a:r>
              <a:rPr lang="en-GB" sz="1800" b="1" i="0" u="none" strike="noStrike" cap="none">
                <a:solidFill>
                  <a:srgbClr val="6C4BC1"/>
                </a:solidFill>
                <a:latin typeface="Helvetica Neue"/>
                <a:ea typeface="Helvetica Neue"/>
                <a:cs typeface="Helvetica Neue"/>
                <a:sym typeface="Helvetica Neue"/>
              </a:rPr>
              <a:t>Consejo profesional:</a:t>
            </a:r>
            <a:r>
              <a:rPr lang="en-GB" sz="1800" b="0" i="0" u="none" strike="noStrike" cap="none">
                <a:solidFill>
                  <a:schemeClr val="dk1"/>
                </a:solidFill>
                <a:latin typeface="Helvetica Neue"/>
                <a:ea typeface="Helvetica Neue"/>
                <a:cs typeface="Helvetica Neue"/>
                <a:sym typeface="Helvetica Neue"/>
              </a:rPr>
              <a:t> asegúrate de conectar el micro:bit a una computadora y guardar el archivo MY_DATA antes de presionar los botones A y B a la vez para eliminar todos los datos.</a:t>
            </a:r>
            <a:endParaRPr sz="18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g37cbe48185e_0_17"/>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400">
                <a:solidFill>
                  <a:srgbClr val="6C4BC1"/>
                </a:solidFill>
              </a:rPr>
              <a:t>Medio 🌶️🌶️ Pasos de la actividad de los alumnos 4</a:t>
            </a:r>
            <a:endParaRPr sz="2400"/>
          </a:p>
        </p:txBody>
      </p:sp>
      <p:sp>
        <p:nvSpPr>
          <p:cNvPr id="351" name="Google Shape;351;g37cbe48185e_0_17"/>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24</a:t>
            </a:fld>
            <a:endParaRPr/>
          </a:p>
        </p:txBody>
      </p:sp>
      <p:sp>
        <p:nvSpPr>
          <p:cNvPr id="352" name="Google Shape;352;g37cbe48185e_0_17"/>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Medio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Picante</a:t>
            </a:r>
            <a:endParaRPr/>
          </a:p>
        </p:txBody>
      </p:sp>
      <p:pic>
        <p:nvPicPr>
          <p:cNvPr id="353" name="Google Shape;353;g37cbe48185e_0_17" descr="Ilustración de un educador delante de una pizarra vacía utilizada para señalar las actividades dirigidas por el profesor en esta página" title="black female teacher image.png"/>
          <p:cNvPicPr preferRelativeResize="0"/>
          <p:nvPr/>
        </p:nvPicPr>
        <p:blipFill rotWithShape="1">
          <a:blip r:embed="rId3">
            <a:alphaModFix/>
          </a:blip>
          <a:srcRect/>
          <a:stretch/>
        </p:blipFill>
        <p:spPr>
          <a:xfrm>
            <a:off x="8142600" y="519337"/>
            <a:ext cx="1428350" cy="1191276"/>
          </a:xfrm>
          <a:prstGeom prst="rect">
            <a:avLst/>
          </a:prstGeom>
          <a:noFill/>
          <a:ln>
            <a:noFill/>
          </a:ln>
        </p:spPr>
      </p:pic>
      <p:sp>
        <p:nvSpPr>
          <p:cNvPr id="354" name="Google Shape;354;g37cbe48185e_0_17"/>
          <p:cNvSpPr txBox="1">
            <a:spLocks noGrp="1"/>
          </p:cNvSpPr>
          <p:nvPr>
            <p:ph type="body" idx="1"/>
          </p:nvPr>
        </p:nvSpPr>
        <p:spPr>
          <a:xfrm>
            <a:off x="681025" y="1548375"/>
            <a:ext cx="8544000" cy="4808100"/>
          </a:xfrm>
          <a:prstGeom prst="rect">
            <a:avLst/>
          </a:prstGeom>
          <a:noFill/>
          <a:ln>
            <a:noFill/>
          </a:ln>
        </p:spPr>
        <p:txBody>
          <a:bodyPr spcFirstLastPara="1" wrap="square" lIns="91425" tIns="45700" rIns="91425" bIns="45700" anchor="t" anchorCtr="0">
            <a:normAutofit/>
          </a:bodyPr>
          <a:lstStyle/>
          <a:p>
            <a:pPr marL="318151" marR="431466" lvl="0" indent="-309553" algn="l" rtl="0">
              <a:lnSpc>
                <a:spcPct val="110000"/>
              </a:lnSpc>
              <a:spcBef>
                <a:spcPts val="0"/>
              </a:spcBef>
              <a:spcAft>
                <a:spcPts val="0"/>
              </a:spcAft>
              <a:buClr>
                <a:srgbClr val="6C4BC1"/>
              </a:buClr>
              <a:buSzPts val="1800"/>
              <a:buFont typeface="Helvetica Neue"/>
              <a:buChar char="•"/>
            </a:pPr>
            <a:r>
              <a:rPr lang="en-GB" sz="1800">
                <a:highlight>
                  <a:srgbClr val="FFFFFF"/>
                </a:highlight>
              </a:rPr>
              <a:t>La unidad MICROBIT aparecerá como una unidad USB.</a:t>
            </a:r>
            <a:endParaRPr/>
          </a:p>
          <a:p>
            <a:pPr marL="318151" marR="431466" lvl="0" indent="-309553" algn="l" rtl="0">
              <a:lnSpc>
                <a:spcPct val="110000"/>
              </a:lnSpc>
              <a:spcBef>
                <a:spcPts val="1000"/>
              </a:spcBef>
              <a:spcAft>
                <a:spcPts val="0"/>
              </a:spcAft>
              <a:buClr>
                <a:srgbClr val="6C4BC1"/>
              </a:buClr>
              <a:buSzPts val="1800"/>
              <a:buFont typeface="Helvetica Neue"/>
              <a:buChar char="•"/>
            </a:pPr>
            <a:r>
              <a:rPr lang="en-GB" sz="1800" b="1">
                <a:solidFill>
                  <a:srgbClr val="6C4BC1"/>
                </a:solidFill>
                <a:highlight>
                  <a:srgbClr val="FFFFFF"/>
                </a:highlight>
              </a:rPr>
              <a:t>Busca</a:t>
            </a:r>
            <a:r>
              <a:rPr lang="en-GB" sz="1800">
                <a:highlight>
                  <a:srgbClr val="FFFFFF"/>
                </a:highlight>
              </a:rPr>
              <a:t> en la unidad MICROBIT y </a:t>
            </a:r>
            <a:r>
              <a:rPr lang="en-GB" sz="1800" b="1">
                <a:solidFill>
                  <a:srgbClr val="6C4BC1"/>
                </a:solidFill>
                <a:highlight>
                  <a:srgbClr val="FFFFFF"/>
                </a:highlight>
              </a:rPr>
              <a:t>abre</a:t>
            </a:r>
            <a:r>
              <a:rPr lang="en-GB" sz="1800">
                <a:highlight>
                  <a:srgbClr val="FFFFFF"/>
                </a:highlight>
              </a:rPr>
              <a:t> el archivo MY_DATA para ver una tabla con tus datos en un navegador web.</a:t>
            </a:r>
            <a:endParaRPr/>
          </a:p>
          <a:p>
            <a:pPr marL="0" marR="4031466" lvl="0" indent="0" algn="l" rtl="0">
              <a:lnSpc>
                <a:spcPct val="110000"/>
              </a:lnSpc>
              <a:spcBef>
                <a:spcPts val="1000"/>
              </a:spcBef>
              <a:spcAft>
                <a:spcPts val="0"/>
              </a:spcAft>
              <a:buSzPts val="1800"/>
              <a:buNone/>
            </a:pPr>
            <a:endParaRPr sz="1650">
              <a:highlight>
                <a:srgbClr val="FFFFFF"/>
              </a:highlight>
            </a:endParaRPr>
          </a:p>
          <a:p>
            <a:pPr marL="0" marR="4031466" lvl="0" indent="0" algn="l" rtl="0">
              <a:lnSpc>
                <a:spcPct val="110000"/>
              </a:lnSpc>
              <a:spcBef>
                <a:spcPts val="1000"/>
              </a:spcBef>
              <a:spcAft>
                <a:spcPts val="0"/>
              </a:spcAft>
              <a:buSzPts val="1800"/>
              <a:buNone/>
            </a:pPr>
            <a:endParaRPr sz="1650">
              <a:highlight>
                <a:srgbClr val="FFFFFF"/>
              </a:highlight>
            </a:endParaRPr>
          </a:p>
          <a:p>
            <a:pPr marL="0" marR="4031466" lvl="0" indent="0" algn="l" rtl="0">
              <a:lnSpc>
                <a:spcPct val="110000"/>
              </a:lnSpc>
              <a:spcBef>
                <a:spcPts val="1000"/>
              </a:spcBef>
              <a:spcAft>
                <a:spcPts val="0"/>
              </a:spcAft>
              <a:buSzPts val="1800"/>
              <a:buNone/>
            </a:pPr>
            <a:endParaRPr sz="1650">
              <a:highlight>
                <a:srgbClr val="FFFFFF"/>
              </a:highlight>
            </a:endParaRPr>
          </a:p>
          <a:p>
            <a:pPr marL="0" marR="4031466" lvl="0" indent="0" algn="l" rtl="0">
              <a:lnSpc>
                <a:spcPct val="110000"/>
              </a:lnSpc>
              <a:spcBef>
                <a:spcPts val="1000"/>
              </a:spcBef>
              <a:spcAft>
                <a:spcPts val="0"/>
              </a:spcAft>
              <a:buSzPts val="1800"/>
              <a:buNone/>
            </a:pPr>
            <a:endParaRPr sz="1650">
              <a:highlight>
                <a:srgbClr val="FFFFFF"/>
              </a:highlight>
            </a:endParaRPr>
          </a:p>
          <a:p>
            <a:pPr marL="0" marR="4031466" lvl="0" indent="0" algn="l" rtl="0">
              <a:lnSpc>
                <a:spcPct val="110000"/>
              </a:lnSpc>
              <a:spcBef>
                <a:spcPts val="1000"/>
              </a:spcBef>
              <a:spcAft>
                <a:spcPts val="0"/>
              </a:spcAft>
              <a:buSzPts val="1800"/>
              <a:buNone/>
            </a:pPr>
            <a:endParaRPr sz="1650">
              <a:highlight>
                <a:srgbClr val="FFFFFF"/>
              </a:highlight>
            </a:endParaRPr>
          </a:p>
          <a:p>
            <a:pPr marL="0" lvl="0" indent="0" algn="l" rtl="0">
              <a:lnSpc>
                <a:spcPct val="110000"/>
              </a:lnSpc>
              <a:spcBef>
                <a:spcPts val="1000"/>
              </a:spcBef>
              <a:spcAft>
                <a:spcPts val="1000"/>
              </a:spcAft>
              <a:buSzPts val="1800"/>
              <a:buNone/>
            </a:pPr>
            <a:endParaRPr sz="1650">
              <a:solidFill>
                <a:srgbClr val="323232"/>
              </a:solidFill>
            </a:endParaRPr>
          </a:p>
        </p:txBody>
      </p:sp>
      <p:pic>
        <p:nvPicPr>
          <p:cNvPr id="355" name="Google Shape;355;g37cbe48185e_0_17"/>
          <p:cNvPicPr preferRelativeResize="0"/>
          <p:nvPr/>
        </p:nvPicPr>
        <p:blipFill rotWithShape="1">
          <a:blip r:embed="rId4">
            <a:alphaModFix/>
          </a:blip>
          <a:srcRect l="2217" t="2855" r="1776" b="17170"/>
          <a:stretch/>
        </p:blipFill>
        <p:spPr>
          <a:xfrm>
            <a:off x="570825" y="3413197"/>
            <a:ext cx="4021150" cy="1858915"/>
          </a:xfrm>
          <a:prstGeom prst="rect">
            <a:avLst/>
          </a:prstGeom>
          <a:noFill/>
          <a:ln w="9525" cap="flat" cmpd="sng">
            <a:solidFill>
              <a:schemeClr val="dk1"/>
            </a:solidFill>
            <a:prstDash val="solid"/>
            <a:round/>
            <a:headEnd type="none" w="sm" len="sm"/>
            <a:tailEnd type="none" w="sm" len="sm"/>
          </a:ln>
        </p:spPr>
      </p:pic>
      <p:pic>
        <p:nvPicPr>
          <p:cNvPr id="356" name="Google Shape;356;g37cbe48185e_0_17" descr="Captura de pantalla de una tabla de registro de datos del micro:bit." title="Screenshot 2025-09-04 at 12.31.00.png"/>
          <p:cNvPicPr preferRelativeResize="0"/>
          <p:nvPr/>
        </p:nvPicPr>
        <p:blipFill rotWithShape="1">
          <a:blip r:embed="rId5">
            <a:alphaModFix/>
          </a:blip>
          <a:srcRect l="813"/>
          <a:stretch/>
        </p:blipFill>
        <p:spPr>
          <a:xfrm>
            <a:off x="5181600" y="2982725"/>
            <a:ext cx="4321601" cy="2719850"/>
          </a:xfrm>
          <a:prstGeom prst="rect">
            <a:avLst/>
          </a:prstGeom>
          <a:noFill/>
          <a:ln w="9525" cap="flat" cmpd="sng">
            <a:solidFill>
              <a:srgbClr val="7F7F7F"/>
            </a:solidFill>
            <a:prstDash val="solid"/>
            <a:round/>
            <a:headEnd type="none" w="sm" len="sm"/>
            <a:tailEnd type="none" w="sm" len="sm"/>
          </a:ln>
        </p:spPr>
      </p:pic>
      <p:sp>
        <p:nvSpPr>
          <p:cNvPr id="357" name="Google Shape;357;g37cbe48185e_0_17" descr="Flecha rosa hacia abajo para indicar que los alumnos cambiarán el bloque gris, inutilizable al presionar el botón A, por uno rosa, utilizable al presionar el botón B, haciendo clic en la flecha hacia abajo situada junto a la letra A y seleccionando la letra B."/>
          <p:cNvSpPr txBox="1"/>
          <p:nvPr/>
        </p:nvSpPr>
        <p:spPr>
          <a:xfrm rot="-5400000">
            <a:off x="4651497" y="4045801"/>
            <a:ext cx="483600" cy="593700"/>
          </a:xfrm>
          <a:prstGeom prst="rect">
            <a:avLst/>
          </a:prstGeom>
          <a:noFill/>
          <a:ln>
            <a:noFill/>
          </a:ln>
        </p:spPr>
        <p:txBody>
          <a:bodyPr spcFirstLastPara="1" wrap="square" lIns="101475" tIns="101475" rIns="101475" bIns="101475" anchor="t" anchorCtr="0">
            <a:spAutoFit/>
          </a:bodyPr>
          <a:lstStyle/>
          <a:p>
            <a:pPr marL="0" marR="0" lvl="0" indent="0" algn="ctr" rtl="0">
              <a:lnSpc>
                <a:spcPct val="100000"/>
              </a:lnSpc>
              <a:spcBef>
                <a:spcPts val="0"/>
              </a:spcBef>
              <a:spcAft>
                <a:spcPts val="0"/>
              </a:spcAft>
              <a:buClr>
                <a:srgbClr val="000000"/>
              </a:buClr>
              <a:buSzPts val="2525"/>
              <a:buFont typeface="Arial"/>
              <a:buNone/>
            </a:pPr>
            <a:r>
              <a:rPr lang="en-GB" sz="2525" b="0" i="0" u="none" strike="noStrike" cap="none">
                <a:solidFill>
                  <a:srgbClr val="CD0364"/>
                </a:solidFill>
                <a:latin typeface="Helvetica Neue"/>
                <a:ea typeface="Helvetica Neue"/>
                <a:cs typeface="Helvetica Neue"/>
                <a:sym typeface="Helvetica Neue"/>
              </a:rPr>
              <a:t>↓</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g37cbe48185e_0_30"/>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400">
                <a:solidFill>
                  <a:srgbClr val="6C4BC1"/>
                </a:solidFill>
              </a:rPr>
              <a:t>Medio 🌶️🌶️ Pasos de la actividad de los alumnos 5</a:t>
            </a:r>
            <a:endParaRPr sz="2400"/>
          </a:p>
        </p:txBody>
      </p:sp>
      <p:sp>
        <p:nvSpPr>
          <p:cNvPr id="363" name="Google Shape;363;g37cbe48185e_0_30"/>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25</a:t>
            </a:fld>
            <a:endParaRPr/>
          </a:p>
        </p:txBody>
      </p:sp>
      <p:sp>
        <p:nvSpPr>
          <p:cNvPr id="364" name="Google Shape;364;g37cbe48185e_0_30"/>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Medio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Picante</a:t>
            </a:r>
            <a:endParaRPr/>
          </a:p>
        </p:txBody>
      </p:sp>
      <p:pic>
        <p:nvPicPr>
          <p:cNvPr id="365" name="Google Shape;365;g37cbe48185e_0_30" descr="Ilustración de un educador delante de una pizarra vacía utilizada para señalar las actividades dirigidas por el profesor en esta página" title="black female teacher image.png"/>
          <p:cNvPicPr preferRelativeResize="0"/>
          <p:nvPr/>
        </p:nvPicPr>
        <p:blipFill rotWithShape="1">
          <a:blip r:embed="rId3">
            <a:alphaModFix/>
          </a:blip>
          <a:srcRect/>
          <a:stretch/>
        </p:blipFill>
        <p:spPr>
          <a:xfrm>
            <a:off x="8142600" y="519337"/>
            <a:ext cx="1428350" cy="1191276"/>
          </a:xfrm>
          <a:prstGeom prst="rect">
            <a:avLst/>
          </a:prstGeom>
          <a:noFill/>
          <a:ln>
            <a:noFill/>
          </a:ln>
        </p:spPr>
      </p:pic>
      <p:sp>
        <p:nvSpPr>
          <p:cNvPr id="366" name="Google Shape;366;g37cbe48185e_0_30"/>
          <p:cNvSpPr txBox="1">
            <a:spLocks noGrp="1"/>
          </p:cNvSpPr>
          <p:nvPr>
            <p:ph type="body" idx="1"/>
          </p:nvPr>
        </p:nvSpPr>
        <p:spPr>
          <a:xfrm>
            <a:off x="681025" y="1470443"/>
            <a:ext cx="8544000" cy="4808100"/>
          </a:xfrm>
          <a:prstGeom prst="rect">
            <a:avLst/>
          </a:prstGeom>
          <a:noFill/>
          <a:ln>
            <a:noFill/>
          </a:ln>
        </p:spPr>
        <p:txBody>
          <a:bodyPr spcFirstLastPara="1" wrap="square" lIns="91425" tIns="45700" rIns="91425" bIns="45700" anchor="t" anchorCtr="0">
            <a:normAutofit lnSpcReduction="20000"/>
          </a:bodyPr>
          <a:lstStyle/>
          <a:p>
            <a:pPr marL="318151" marR="431466" lvl="0" indent="-309553" algn="l" rtl="0">
              <a:lnSpc>
                <a:spcPct val="110000"/>
              </a:lnSpc>
              <a:spcBef>
                <a:spcPts val="0"/>
              </a:spcBef>
              <a:spcAft>
                <a:spcPts val="0"/>
              </a:spcAft>
              <a:buClr>
                <a:srgbClr val="6C4BC1"/>
              </a:buClr>
              <a:buSzPts val="1800"/>
              <a:buChar char="•"/>
            </a:pPr>
            <a:r>
              <a:rPr lang="en-GB" sz="1800" b="1">
                <a:solidFill>
                  <a:srgbClr val="6C4BC1"/>
                </a:solidFill>
              </a:rPr>
              <a:t>Haz clic en el botón Vista previa visual</a:t>
            </a:r>
            <a:r>
              <a:rPr lang="en-GB" sz="1800"/>
              <a:t> para ver un gráfico con tus datos.</a:t>
            </a:r>
            <a:endParaRPr/>
          </a:p>
          <a:p>
            <a:pPr marL="0" marR="4751467" lvl="0" indent="0" algn="l" rtl="0">
              <a:lnSpc>
                <a:spcPct val="110000"/>
              </a:lnSpc>
              <a:spcBef>
                <a:spcPts val="1000"/>
              </a:spcBef>
              <a:spcAft>
                <a:spcPts val="0"/>
              </a:spcAft>
              <a:buSzPts val="1800"/>
              <a:buNone/>
            </a:pPr>
            <a:endParaRPr sz="1800"/>
          </a:p>
          <a:p>
            <a:pPr marL="0" marR="0" lvl="0" indent="0" algn="l" rtl="0">
              <a:lnSpc>
                <a:spcPct val="110000"/>
              </a:lnSpc>
              <a:spcBef>
                <a:spcPts val="1000"/>
              </a:spcBef>
              <a:spcAft>
                <a:spcPts val="0"/>
              </a:spcAft>
              <a:buSzPts val="1800"/>
              <a:buNone/>
            </a:pPr>
            <a:endParaRPr sz="1800"/>
          </a:p>
          <a:p>
            <a:pPr marL="0" marR="0" lvl="0" indent="0" algn="l" rtl="0">
              <a:lnSpc>
                <a:spcPct val="110000"/>
              </a:lnSpc>
              <a:spcBef>
                <a:spcPts val="1000"/>
              </a:spcBef>
              <a:spcAft>
                <a:spcPts val="0"/>
              </a:spcAft>
              <a:buSzPts val="1800"/>
              <a:buNone/>
            </a:pPr>
            <a:endParaRPr sz="1800"/>
          </a:p>
          <a:p>
            <a:pPr marL="0" marR="0" lvl="0" indent="0" algn="l" rtl="0">
              <a:lnSpc>
                <a:spcPct val="110000"/>
              </a:lnSpc>
              <a:spcBef>
                <a:spcPts val="1000"/>
              </a:spcBef>
              <a:spcAft>
                <a:spcPts val="0"/>
              </a:spcAft>
              <a:buSzPts val="1800"/>
              <a:buNone/>
            </a:pPr>
            <a:endParaRPr sz="1800"/>
          </a:p>
          <a:p>
            <a:pPr marL="0" marR="0" lvl="0" indent="0" algn="l" rtl="0">
              <a:lnSpc>
                <a:spcPct val="110000"/>
              </a:lnSpc>
              <a:spcBef>
                <a:spcPts val="1000"/>
              </a:spcBef>
              <a:spcAft>
                <a:spcPts val="0"/>
              </a:spcAft>
              <a:buSzPts val="1800"/>
              <a:buNone/>
            </a:pPr>
            <a:endParaRPr sz="1800"/>
          </a:p>
          <a:p>
            <a:pPr marL="0" marR="0" lvl="0" indent="0" algn="l" rtl="0">
              <a:lnSpc>
                <a:spcPct val="110000"/>
              </a:lnSpc>
              <a:spcBef>
                <a:spcPts val="1000"/>
              </a:spcBef>
              <a:spcAft>
                <a:spcPts val="0"/>
              </a:spcAft>
              <a:buSzPts val="1800"/>
              <a:buNone/>
            </a:pPr>
            <a:endParaRPr sz="1800"/>
          </a:p>
          <a:p>
            <a:pPr marL="0" marR="0" lvl="0" indent="0" algn="l" rtl="0">
              <a:lnSpc>
                <a:spcPct val="110000"/>
              </a:lnSpc>
              <a:spcBef>
                <a:spcPts val="1000"/>
              </a:spcBef>
              <a:spcAft>
                <a:spcPts val="0"/>
              </a:spcAft>
              <a:buSzPts val="1800"/>
              <a:buNone/>
            </a:pPr>
            <a:endParaRPr sz="1800"/>
          </a:p>
          <a:p>
            <a:pPr marL="0" marR="0" lvl="0" indent="0" algn="l" rtl="0">
              <a:lnSpc>
                <a:spcPct val="110000"/>
              </a:lnSpc>
              <a:spcBef>
                <a:spcPts val="1000"/>
              </a:spcBef>
              <a:spcAft>
                <a:spcPts val="0"/>
              </a:spcAft>
              <a:buSzPts val="1800"/>
              <a:buNone/>
            </a:pPr>
            <a:endParaRPr sz="1800"/>
          </a:p>
          <a:p>
            <a:pPr marL="0" marR="0" lvl="0" indent="0" algn="l" rtl="0">
              <a:lnSpc>
                <a:spcPct val="110000"/>
              </a:lnSpc>
              <a:spcBef>
                <a:spcPts val="1000"/>
              </a:spcBef>
              <a:spcAft>
                <a:spcPts val="0"/>
              </a:spcAft>
              <a:buSzPts val="1800"/>
              <a:buNone/>
            </a:pPr>
            <a:endParaRPr sz="1800"/>
          </a:p>
          <a:p>
            <a:pPr marL="318151" marR="0" lvl="0" indent="-309553" algn="l" rtl="0">
              <a:lnSpc>
                <a:spcPct val="110000"/>
              </a:lnSpc>
              <a:spcBef>
                <a:spcPts val="1000"/>
              </a:spcBef>
              <a:spcAft>
                <a:spcPts val="1000"/>
              </a:spcAft>
              <a:buClr>
                <a:srgbClr val="6C4BC1"/>
              </a:buClr>
              <a:buSzPts val="1800"/>
              <a:buChar char="•"/>
            </a:pPr>
            <a:r>
              <a:rPr lang="en-GB" sz="1800"/>
              <a:t>También puedes hacer clic en el botón </a:t>
            </a:r>
            <a:r>
              <a:rPr lang="en-GB" sz="1800" b="1">
                <a:solidFill>
                  <a:srgbClr val="6C4BC1"/>
                </a:solidFill>
              </a:rPr>
              <a:t>Copiar</a:t>
            </a:r>
            <a:r>
              <a:rPr lang="en-GB" sz="1800"/>
              <a:t> y luego </a:t>
            </a:r>
            <a:r>
              <a:rPr lang="en-GB" sz="1800" b="1">
                <a:solidFill>
                  <a:srgbClr val="6C4BC1"/>
                </a:solidFill>
              </a:rPr>
              <a:t>pegar</a:t>
            </a:r>
            <a:r>
              <a:rPr lang="en-GB" sz="1800"/>
              <a:t> tus datos en una hoja de cálculo.</a:t>
            </a:r>
            <a:endParaRPr/>
          </a:p>
        </p:txBody>
      </p:sp>
      <p:pic>
        <p:nvPicPr>
          <p:cNvPr id="367" name="Google Shape;367;g37cbe48185e_0_30" descr="Gráfico lineal con algunos datos de ejemplo." title="Screenshot 2025-09-04 at 12.35.50.png"/>
          <p:cNvPicPr preferRelativeResize="0"/>
          <p:nvPr/>
        </p:nvPicPr>
        <p:blipFill rotWithShape="1">
          <a:blip r:embed="rId4">
            <a:alphaModFix/>
          </a:blip>
          <a:srcRect/>
          <a:stretch/>
        </p:blipFill>
        <p:spPr>
          <a:xfrm>
            <a:off x="659163" y="2135938"/>
            <a:ext cx="8587663" cy="3144013"/>
          </a:xfrm>
          <a:prstGeom prst="rect">
            <a:avLst/>
          </a:prstGeom>
          <a:noFill/>
          <a:ln w="9525" cap="flat" cmpd="sng">
            <a:solidFill>
              <a:schemeClr val="dk1"/>
            </a:solidFill>
            <a:prstDash val="solid"/>
            <a:round/>
            <a:headEnd type="none" w="sm" len="sm"/>
            <a:tailEnd type="none" w="sm" len="sm"/>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2" name="Google Shape;372;g365ab73c13e_0_36"/>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6C4BC1"/>
                </a:solidFill>
              </a:rPr>
              <a:t>Medio 🌶️🌶️ Analiza tus datos 1</a:t>
            </a:r>
            <a:endParaRPr/>
          </a:p>
        </p:txBody>
      </p:sp>
      <p:sp>
        <p:nvSpPr>
          <p:cNvPr id="373" name="Google Shape;373;g365ab73c13e_0_36"/>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26</a:t>
            </a:fld>
            <a:endParaRPr/>
          </a:p>
        </p:txBody>
      </p:sp>
      <p:sp>
        <p:nvSpPr>
          <p:cNvPr id="374" name="Google Shape;374;g365ab73c13e_0_36"/>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Medio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Picante</a:t>
            </a:r>
            <a:endParaRPr/>
          </a:p>
        </p:txBody>
      </p:sp>
      <p:sp>
        <p:nvSpPr>
          <p:cNvPr id="375" name="Google Shape;375;g365ab73c13e_0_36"/>
          <p:cNvSpPr txBox="1">
            <a:spLocks noGrp="1"/>
          </p:cNvSpPr>
          <p:nvPr>
            <p:ph type="body" idx="1"/>
          </p:nvPr>
        </p:nvSpPr>
        <p:spPr>
          <a:xfrm>
            <a:off x="681025" y="1243575"/>
            <a:ext cx="8836200" cy="911400"/>
          </a:xfrm>
          <a:prstGeom prst="rect">
            <a:avLst/>
          </a:prstGeom>
          <a:noFill/>
          <a:ln>
            <a:noFill/>
          </a:ln>
        </p:spPr>
        <p:txBody>
          <a:bodyPr spcFirstLastPara="1" wrap="square" lIns="91425" tIns="45700" rIns="91425" bIns="45700" anchor="t" anchorCtr="0">
            <a:normAutofit/>
          </a:bodyPr>
          <a:lstStyle/>
          <a:p>
            <a:pPr marL="0" marR="0" lvl="0" indent="0" algn="l" rtl="0">
              <a:lnSpc>
                <a:spcPct val="110000"/>
              </a:lnSpc>
              <a:spcBef>
                <a:spcPts val="1300"/>
              </a:spcBef>
              <a:spcAft>
                <a:spcPts val="0"/>
              </a:spcAft>
              <a:buSzPts val="1800"/>
              <a:buNone/>
            </a:pPr>
            <a:r>
              <a:rPr lang="en-GB" sz="1800"/>
              <a:t>Tus datos aparecen en una tabla en el navegador web. </a:t>
            </a:r>
            <a:endParaRPr/>
          </a:p>
        </p:txBody>
      </p:sp>
      <p:pic>
        <p:nvPicPr>
          <p:cNvPr id="376" name="Google Shape;376;g365ab73c13e_0_36" descr="Decorativo" title="Surprised_green@4x-100.jpg"/>
          <p:cNvPicPr preferRelativeResize="0"/>
          <p:nvPr/>
        </p:nvPicPr>
        <p:blipFill rotWithShape="1">
          <a:blip r:embed="rId3">
            <a:alphaModFix/>
          </a:blip>
          <a:srcRect/>
          <a:stretch/>
        </p:blipFill>
        <p:spPr>
          <a:xfrm rot="-689782">
            <a:off x="7401023" y="671450"/>
            <a:ext cx="1143132" cy="911401"/>
          </a:xfrm>
          <a:prstGeom prst="rect">
            <a:avLst/>
          </a:prstGeom>
          <a:noFill/>
          <a:ln>
            <a:noFill/>
          </a:ln>
        </p:spPr>
      </p:pic>
      <p:sp>
        <p:nvSpPr>
          <p:cNvPr id="377" name="Google Shape;377;g365ab73c13e_0_36"/>
          <p:cNvSpPr/>
          <p:nvPr/>
        </p:nvSpPr>
        <p:spPr>
          <a:xfrm>
            <a:off x="681025" y="1813463"/>
            <a:ext cx="8544000" cy="4398300"/>
          </a:xfrm>
          <a:prstGeom prst="roundRect">
            <a:avLst>
              <a:gd name="adj" fmla="val 16667"/>
            </a:avLst>
          </a:prstGeom>
          <a:noFill/>
          <a:ln w="19050" cap="flat" cmpd="sng">
            <a:solidFill>
              <a:srgbClr val="6C4BC1"/>
            </a:solidFill>
            <a:prstDash val="solid"/>
            <a:round/>
            <a:headEnd type="none" w="sm" len="sm"/>
            <a:tailEnd type="none" w="sm" len="sm"/>
          </a:ln>
        </p:spPr>
        <p:txBody>
          <a:bodyPr spcFirstLastPara="1" wrap="square" lIns="91425" tIns="91425" rIns="91425" bIns="91425" anchor="ctr" anchorCtr="0">
            <a:noAutofit/>
          </a:bodyPr>
          <a:lstStyle/>
          <a:p>
            <a:pPr marL="0" marR="4443715" lvl="0" indent="0" algn="l" rtl="0">
              <a:lnSpc>
                <a:spcPct val="110000"/>
              </a:lnSpc>
              <a:spcBef>
                <a:spcPts val="0"/>
              </a:spcBef>
              <a:spcAft>
                <a:spcPts val="1000"/>
              </a:spcAft>
              <a:buClr>
                <a:srgbClr val="000000"/>
              </a:buClr>
              <a:buSzPts val="1600"/>
              <a:buFont typeface="Arial"/>
              <a:buNone/>
            </a:pPr>
            <a:r>
              <a:rPr lang="en-GB" sz="1800" b="0" i="0" u="none" strike="noStrike" cap="none">
                <a:solidFill>
                  <a:schemeClr val="dk1"/>
                </a:solidFill>
                <a:latin typeface="Helvetica Neue"/>
                <a:ea typeface="Helvetica Neue"/>
                <a:cs typeface="Helvetica Neue"/>
                <a:sym typeface="Helvetica Neue"/>
              </a:rPr>
              <a:t>Las marcas de tiempo del registro representan el tiempo transcurrido desde que se encendió tu micro:bit. Si registras más de un conjunto de datos sin borrar el registro, es posible que no puedas ver la vista previa visual de los datos que deseas estudiar, por lo que es recomendable eliminar el registro almacenado anteriormente antes de comenzar un nuevo experimento.</a:t>
            </a:r>
            <a:endParaRPr sz="1600"/>
          </a:p>
        </p:txBody>
      </p:sp>
      <p:pic>
        <p:nvPicPr>
          <p:cNvPr id="378" name="Google Shape;378;g365ab73c13e_0_36" descr="Captura de pantalla de una tabla de registro de datos del micro:bit." title="Screenshot 2025-09-04 at 12.31.00.png"/>
          <p:cNvPicPr preferRelativeResize="0"/>
          <p:nvPr/>
        </p:nvPicPr>
        <p:blipFill rotWithShape="1">
          <a:blip r:embed="rId4">
            <a:alphaModFix/>
          </a:blip>
          <a:srcRect l="813"/>
          <a:stretch/>
        </p:blipFill>
        <p:spPr>
          <a:xfrm>
            <a:off x="4620075" y="2609675"/>
            <a:ext cx="4321601" cy="2719850"/>
          </a:xfrm>
          <a:prstGeom prst="rect">
            <a:avLst/>
          </a:prstGeom>
          <a:noFill/>
          <a:ln w="9525" cap="flat" cmpd="sng">
            <a:solidFill>
              <a:srgbClr val="7F7F7F"/>
            </a:solidFill>
            <a:prstDash val="solid"/>
            <a:round/>
            <a:headEnd type="none" w="sm" len="sm"/>
            <a:tailEnd type="none" w="sm" len="sm"/>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
        <p:nvSpPr>
          <p:cNvPr id="383" name="Google Shape;383;g370dcc4bf15_0_117"/>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6C4BC1"/>
                </a:solidFill>
              </a:rPr>
              <a:t>Medio 🌶️🌶️ Analiza tus datos 2</a:t>
            </a:r>
            <a:endParaRPr/>
          </a:p>
        </p:txBody>
      </p:sp>
      <p:sp>
        <p:nvSpPr>
          <p:cNvPr id="384" name="Google Shape;384;g370dcc4bf15_0_117"/>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27</a:t>
            </a:fld>
            <a:endParaRPr/>
          </a:p>
        </p:txBody>
      </p:sp>
      <p:sp>
        <p:nvSpPr>
          <p:cNvPr id="385" name="Google Shape;385;g370dcc4bf15_0_117"/>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Medio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Picante</a:t>
            </a:r>
            <a:endParaRPr/>
          </a:p>
        </p:txBody>
      </p:sp>
      <p:pic>
        <p:nvPicPr>
          <p:cNvPr id="386" name="Google Shape;386;g370dcc4bf15_0_117" descr="Decorativo" title="Surprised_green@4x-100.jpg"/>
          <p:cNvPicPr preferRelativeResize="0"/>
          <p:nvPr/>
        </p:nvPicPr>
        <p:blipFill rotWithShape="1">
          <a:blip r:embed="rId3">
            <a:alphaModFix/>
          </a:blip>
          <a:srcRect/>
          <a:stretch/>
        </p:blipFill>
        <p:spPr>
          <a:xfrm rot="-395440">
            <a:off x="7774250" y="408800"/>
            <a:ext cx="955575" cy="761875"/>
          </a:xfrm>
          <a:prstGeom prst="rect">
            <a:avLst/>
          </a:prstGeom>
          <a:noFill/>
          <a:ln>
            <a:noFill/>
          </a:ln>
        </p:spPr>
      </p:pic>
      <p:sp>
        <p:nvSpPr>
          <p:cNvPr id="387" name="Google Shape;387;g370dcc4bf15_0_117"/>
          <p:cNvSpPr/>
          <p:nvPr/>
        </p:nvSpPr>
        <p:spPr>
          <a:xfrm>
            <a:off x="681025" y="1367475"/>
            <a:ext cx="8645700" cy="4844400"/>
          </a:xfrm>
          <a:prstGeom prst="roundRect">
            <a:avLst>
              <a:gd name="adj" fmla="val 11592"/>
            </a:avLst>
          </a:prstGeom>
          <a:noFill/>
          <a:ln w="19050" cap="flat" cmpd="sng">
            <a:solidFill>
              <a:srgbClr val="6C4BC1"/>
            </a:solidFill>
            <a:prstDash val="solid"/>
            <a:round/>
            <a:headEnd type="none" w="sm" len="sm"/>
            <a:tailEnd type="none" w="sm" len="sm"/>
          </a:ln>
        </p:spPr>
        <p:txBody>
          <a:bodyPr spcFirstLastPara="1" wrap="square" lIns="91425" tIns="91425" rIns="91425" bIns="91425" anchor="ctr" anchorCtr="0">
            <a:noAutofit/>
          </a:bodyPr>
          <a:lstStyle/>
          <a:p>
            <a:pPr marL="0" marR="163034" lvl="0" indent="0" algn="l" rtl="0">
              <a:lnSpc>
                <a:spcPct val="110000"/>
              </a:lnSpc>
              <a:spcBef>
                <a:spcPts val="1300"/>
              </a:spcBef>
              <a:spcAft>
                <a:spcPts val="0"/>
              </a:spcAft>
              <a:buClr>
                <a:srgbClr val="000000"/>
              </a:buClr>
              <a:buSzPts val="1600"/>
              <a:buFont typeface="Arial"/>
              <a:buNone/>
            </a:pPr>
            <a:r>
              <a:rPr lang="en-GB" sz="1700" b="0" i="0" u="none" strike="noStrike" cap="none">
                <a:solidFill>
                  <a:schemeClr val="dk1"/>
                </a:solidFill>
                <a:latin typeface="Helvetica Neue"/>
                <a:ea typeface="Helvetica Neue"/>
                <a:cs typeface="Helvetica Neue"/>
                <a:sym typeface="Helvetica Neue"/>
              </a:rPr>
              <a:t>Haz clic en el botón </a:t>
            </a:r>
            <a:r>
              <a:rPr lang="en-GB" sz="1700" b="1" i="0" u="none" strike="noStrike" cap="none">
                <a:solidFill>
                  <a:srgbClr val="6C4BC1"/>
                </a:solidFill>
                <a:latin typeface="Helvetica Neue"/>
                <a:ea typeface="Helvetica Neue"/>
                <a:cs typeface="Helvetica Neue"/>
                <a:sym typeface="Helvetica Neue"/>
              </a:rPr>
              <a:t>Vista previa visual</a:t>
            </a:r>
            <a:r>
              <a:rPr lang="en-GB" sz="1700" b="0" i="0" u="none" strike="noStrike" cap="none">
                <a:solidFill>
                  <a:schemeClr val="dk1"/>
                </a:solidFill>
                <a:latin typeface="Helvetica Neue"/>
                <a:ea typeface="Helvetica Neue"/>
                <a:cs typeface="Helvetica Neue"/>
                <a:sym typeface="Helvetica Neue"/>
              </a:rPr>
              <a:t> situado encima de la tabla de datos para ver un gráfico con tus datos:</a:t>
            </a:r>
            <a:endParaRPr sz="1500"/>
          </a:p>
          <a:p>
            <a:pPr marL="0" marR="5293035" lvl="0" indent="0" algn="l" rtl="0">
              <a:lnSpc>
                <a:spcPct val="110000"/>
              </a:lnSpc>
              <a:spcBef>
                <a:spcPts val="1300"/>
              </a:spcBef>
              <a:spcAft>
                <a:spcPts val="0"/>
              </a:spcAft>
              <a:buClr>
                <a:srgbClr val="000000"/>
              </a:buClr>
              <a:buSzPts val="1600"/>
              <a:buFont typeface="Arial"/>
              <a:buNone/>
            </a:pPr>
            <a:r>
              <a:rPr lang="en-GB" sz="1700" b="0" i="0" u="none" strike="noStrike" cap="none">
                <a:solidFill>
                  <a:schemeClr val="dk1"/>
                </a:solidFill>
                <a:latin typeface="Helvetica Neue"/>
                <a:ea typeface="Helvetica Neue"/>
                <a:cs typeface="Helvetica Neue"/>
                <a:sym typeface="Helvetica Neue"/>
              </a:rPr>
              <a:t>Los datos de luz y temperatura se registran y se muestran en diferentes rangos numéricos. Haz clic en las etiquetas para ver un solo tipo de datos con más detalle en un gráfico a escala adecuada.</a:t>
            </a:r>
            <a:endParaRPr sz="1500"/>
          </a:p>
          <a:p>
            <a:pPr marL="0" marR="5293035" lvl="0" indent="0" algn="l" rtl="0">
              <a:lnSpc>
                <a:spcPct val="110000"/>
              </a:lnSpc>
              <a:spcBef>
                <a:spcPts val="1300"/>
              </a:spcBef>
              <a:spcAft>
                <a:spcPts val="0"/>
              </a:spcAft>
              <a:buClr>
                <a:srgbClr val="000000"/>
              </a:buClr>
              <a:buSzPts val="1600"/>
              <a:buFont typeface="Arial"/>
              <a:buNone/>
            </a:pPr>
            <a:r>
              <a:rPr lang="en-GB" sz="1700" b="0" i="0" u="none" strike="noStrike" cap="none">
                <a:solidFill>
                  <a:schemeClr val="dk1"/>
                </a:solidFill>
                <a:latin typeface="Helvetica Neue"/>
                <a:ea typeface="Helvetica Neue"/>
                <a:cs typeface="Helvetica Neue"/>
                <a:sym typeface="Helvetica Neue"/>
              </a:rPr>
              <a:t>También puedes hacer clic en el botón </a:t>
            </a:r>
            <a:r>
              <a:rPr lang="en-GB" sz="1700" b="1" i="0" u="none" strike="noStrike" cap="none">
                <a:solidFill>
                  <a:srgbClr val="6C4BC1"/>
                </a:solidFill>
                <a:latin typeface="Helvetica Neue"/>
                <a:ea typeface="Helvetica Neue"/>
                <a:cs typeface="Helvetica Neue"/>
                <a:sym typeface="Helvetica Neue"/>
              </a:rPr>
              <a:t>Copiar</a:t>
            </a:r>
            <a:r>
              <a:rPr lang="en-GB" sz="1700" b="0" i="0" u="none" strike="noStrike" cap="none">
                <a:solidFill>
                  <a:schemeClr val="dk1"/>
                </a:solidFill>
                <a:latin typeface="Helvetica Neue"/>
                <a:ea typeface="Helvetica Neue"/>
                <a:cs typeface="Helvetica Neue"/>
                <a:sym typeface="Helvetica Neue"/>
              </a:rPr>
              <a:t> y luego pegar tus datos en una hoja de cálculo.</a:t>
            </a:r>
            <a:endParaRPr sz="1500"/>
          </a:p>
        </p:txBody>
      </p:sp>
      <p:pic>
        <p:nvPicPr>
          <p:cNvPr id="388" name="Google Shape;388;g370dcc4bf15_0_117" descr="Gráfico lineal con algunos datos de ejemplo." title="Screenshot 2025-09-04 at 15.30.45.png"/>
          <p:cNvPicPr preferRelativeResize="0"/>
          <p:nvPr/>
        </p:nvPicPr>
        <p:blipFill rotWithShape="1">
          <a:blip r:embed="rId4">
            <a:alphaModFix/>
          </a:blip>
          <a:srcRect l="189" r="188"/>
          <a:stretch/>
        </p:blipFill>
        <p:spPr>
          <a:xfrm>
            <a:off x="3990550" y="2345425"/>
            <a:ext cx="5101301" cy="3355849"/>
          </a:xfrm>
          <a:prstGeom prst="rect">
            <a:avLst/>
          </a:prstGeom>
          <a:noFill/>
          <a:ln w="9525" cap="flat" cmpd="sng">
            <a:solidFill>
              <a:schemeClr val="dk1"/>
            </a:solidFill>
            <a:prstDash val="solid"/>
            <a:round/>
            <a:headEnd type="none" w="sm" len="sm"/>
            <a:tailEnd type="none" w="sm" len="sm"/>
          </a:ln>
        </p:spPr>
      </p:pic>
      <p:sp>
        <p:nvSpPr>
          <p:cNvPr id="389" name="Google Shape;389;g370dcc4bf15_0_117"/>
          <p:cNvSpPr/>
          <p:nvPr/>
        </p:nvSpPr>
        <p:spPr>
          <a:xfrm>
            <a:off x="8194068" y="3892820"/>
            <a:ext cx="873900" cy="504000"/>
          </a:xfrm>
          <a:prstGeom prst="ellipse">
            <a:avLst/>
          </a:prstGeom>
          <a:noFill/>
          <a:ln w="38100" cap="flat" cmpd="sng">
            <a:solidFill>
              <a:srgbClr val="6C4BC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CD0364"/>
              </a:solidFill>
              <a:latin typeface="Helvetica Neue"/>
              <a:ea typeface="Helvetica Neue"/>
              <a:cs typeface="Helvetica Neue"/>
              <a:sym typeface="Helvetica Neue"/>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sp>
        <p:nvSpPr>
          <p:cNvPr id="394" name="Google Shape;394;g370dcc4bf15_0_100"/>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6C4BC1"/>
                </a:solidFill>
              </a:rPr>
              <a:t>Medio 🌶️🌶️ Detalles del código 1</a:t>
            </a:r>
            <a:endParaRPr/>
          </a:p>
        </p:txBody>
      </p:sp>
      <p:sp>
        <p:nvSpPr>
          <p:cNvPr id="395" name="Google Shape;395;g370dcc4bf15_0_100"/>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28</a:t>
            </a:fld>
            <a:endParaRPr/>
          </a:p>
        </p:txBody>
      </p:sp>
      <p:sp>
        <p:nvSpPr>
          <p:cNvPr id="396" name="Google Shape;396;g370dcc4bf15_0_100"/>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Medio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Picante</a:t>
            </a:r>
            <a:endParaRPr/>
          </a:p>
        </p:txBody>
      </p:sp>
      <p:pic>
        <p:nvPicPr>
          <p:cNvPr id="397" name="Google Shape;397;g370dcc4bf15_0_100" title="buttons.png"/>
          <p:cNvPicPr preferRelativeResize="0"/>
          <p:nvPr/>
        </p:nvPicPr>
        <p:blipFill rotWithShape="1">
          <a:blip r:embed="rId3">
            <a:alphaModFix/>
          </a:blip>
          <a:srcRect r="2352" b="50285"/>
          <a:stretch/>
        </p:blipFill>
        <p:spPr>
          <a:xfrm>
            <a:off x="5254400" y="2637175"/>
            <a:ext cx="2094326" cy="1181100"/>
          </a:xfrm>
          <a:prstGeom prst="rect">
            <a:avLst/>
          </a:prstGeom>
          <a:noFill/>
          <a:ln>
            <a:noFill/>
          </a:ln>
        </p:spPr>
      </p:pic>
      <p:pic>
        <p:nvPicPr>
          <p:cNvPr id="398" name="Google Shape;398;g370dcc4bf15_0_100" title="buttons.png"/>
          <p:cNvPicPr preferRelativeResize="0"/>
          <p:nvPr/>
        </p:nvPicPr>
        <p:blipFill rotWithShape="1">
          <a:blip r:embed="rId3">
            <a:alphaModFix/>
          </a:blip>
          <a:srcRect l="2070" t="48784" r="-2068" b="1501"/>
          <a:stretch/>
        </p:blipFill>
        <p:spPr>
          <a:xfrm>
            <a:off x="7244100" y="2686100"/>
            <a:ext cx="2144900" cy="1181100"/>
          </a:xfrm>
          <a:prstGeom prst="rect">
            <a:avLst/>
          </a:prstGeom>
          <a:noFill/>
          <a:ln>
            <a:noFill/>
          </a:ln>
        </p:spPr>
      </p:pic>
      <p:sp>
        <p:nvSpPr>
          <p:cNvPr id="399" name="Google Shape;399;g370dcc4bf15_0_100"/>
          <p:cNvSpPr/>
          <p:nvPr/>
        </p:nvSpPr>
        <p:spPr>
          <a:xfrm>
            <a:off x="743525" y="2116200"/>
            <a:ext cx="4314300" cy="4113600"/>
          </a:xfrm>
          <a:prstGeom prst="roundRect">
            <a:avLst>
              <a:gd name="adj" fmla="val 16667"/>
            </a:avLst>
          </a:prstGeom>
          <a:noFill/>
          <a:ln w="19050" cap="flat" cmpd="sng">
            <a:solidFill>
              <a:srgbClr val="6C4BC1"/>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0"/>
              </a:spcBef>
              <a:spcAft>
                <a:spcPts val="1000"/>
              </a:spcAft>
              <a:buClr>
                <a:srgbClr val="000000"/>
              </a:buClr>
              <a:buSzPts val="1600"/>
              <a:buFont typeface="Arial"/>
              <a:buNone/>
            </a:pPr>
            <a:r>
              <a:rPr lang="en-GB" sz="1500" b="0" i="0" u="none" strike="noStrike" cap="none">
                <a:solidFill>
                  <a:schemeClr val="dk1"/>
                </a:solidFill>
                <a:latin typeface="Helvetica Neue"/>
                <a:ea typeface="Helvetica Neue"/>
                <a:cs typeface="Helvetica Neue"/>
                <a:sym typeface="Helvetica Neue"/>
              </a:rPr>
              <a:t>Cuando se inicia el programa, la variable «registro» se establece en falso. Se muestra un ícono X para indicar que no se están registrando datos. Las categorías de recopilación de datos están organizadas en columnas y denominadas «temperatura» y «luz» para este proyecto.</a:t>
            </a:r>
            <a:endParaRPr sz="1500"/>
          </a:p>
        </p:txBody>
      </p:sp>
      <p:pic>
        <p:nvPicPr>
          <p:cNvPr id="400" name="Google Shape;400;g370dcc4bf15_0_100" descr="Código basado en bloques para un micro:bit para establecer el registro en falso y mostrar un «no» o el ícono de una cruz en la pantalla led cuando se inicia el programa." title="logging-false.png"/>
          <p:cNvPicPr preferRelativeResize="0"/>
          <p:nvPr/>
        </p:nvPicPr>
        <p:blipFill rotWithShape="1">
          <a:blip r:embed="rId4">
            <a:alphaModFix/>
          </a:blip>
          <a:srcRect b="5900"/>
          <a:stretch/>
        </p:blipFill>
        <p:spPr>
          <a:xfrm>
            <a:off x="1903563" y="2231175"/>
            <a:ext cx="1994225" cy="1726250"/>
          </a:xfrm>
          <a:prstGeom prst="rect">
            <a:avLst/>
          </a:prstGeom>
          <a:noFill/>
          <a:ln w="19050" cap="flat" cmpd="sng">
            <a:solidFill>
              <a:schemeClr val="lt1"/>
            </a:solidFill>
            <a:prstDash val="solid"/>
            <a:round/>
            <a:headEnd type="none" w="sm" len="sm"/>
            <a:tailEnd type="none" w="sm" len="sm"/>
          </a:ln>
        </p:spPr>
      </p:pic>
      <p:sp>
        <p:nvSpPr>
          <p:cNvPr id="401" name="Google Shape;401;g370dcc4bf15_0_100" descr="Código basado en bloques para un micro:bit que establece el registro en verdadero y muestra un ícono de «sí» o una marca de verificación cuando presionas el botón A. Cuando presionas el botón B, el registro se establece en falso y se muestra un ícono de «no» o una cruz."/>
          <p:cNvSpPr/>
          <p:nvPr/>
        </p:nvSpPr>
        <p:spPr>
          <a:xfrm>
            <a:off x="5296250" y="2116275"/>
            <a:ext cx="4030500" cy="4113600"/>
          </a:xfrm>
          <a:prstGeom prst="roundRect">
            <a:avLst>
              <a:gd name="adj" fmla="val 16667"/>
            </a:avLst>
          </a:prstGeom>
          <a:noFill/>
          <a:ln w="19050" cap="flat" cmpd="sng">
            <a:solidFill>
              <a:srgbClr val="6C4BC1"/>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500" b="0" i="0" u="none" strike="noStrike" cap="none">
                <a:solidFill>
                  <a:schemeClr val="dk1"/>
                </a:solidFill>
                <a:latin typeface="Helvetica Neue"/>
                <a:ea typeface="Helvetica Neue"/>
                <a:cs typeface="Helvetica Neue"/>
                <a:sym typeface="Helvetica Neue"/>
              </a:rPr>
              <a:t>Al presionar el botón A, la variable «registro» se establece en verdadero y se muestra una marca de verificación para indicar que se está registrando datos. Al presionar el botón B, el «registro» se establece en falso y se muestra una X para indicar que el registro de datos ha finalizado.</a:t>
            </a:r>
            <a:r>
              <a:rPr lang="en-GB" sz="1300" b="0" i="0" u="none" strike="noStrike" cap="none">
                <a:solidFill>
                  <a:schemeClr val="dk1"/>
                </a:solidFill>
                <a:latin typeface="Helvetica Neue"/>
                <a:ea typeface="Helvetica Neue"/>
                <a:cs typeface="Helvetica Neue"/>
                <a:sym typeface="Helvetica Neue"/>
              </a:rPr>
              <a:t> </a:t>
            </a:r>
            <a:endParaRPr sz="1500"/>
          </a:p>
        </p:txBody>
      </p:sp>
      <p:sp>
        <p:nvSpPr>
          <p:cNvPr id="402" name="Google Shape;402;g370dcc4bf15_0_100"/>
          <p:cNvSpPr txBox="1">
            <a:spLocks noGrp="1"/>
          </p:cNvSpPr>
          <p:nvPr>
            <p:ph type="body" idx="1"/>
          </p:nvPr>
        </p:nvSpPr>
        <p:spPr>
          <a:xfrm>
            <a:off x="681025" y="1319775"/>
            <a:ext cx="8836200" cy="911400"/>
          </a:xfrm>
          <a:prstGeom prst="rect">
            <a:avLst/>
          </a:prstGeom>
          <a:noFill/>
          <a:ln>
            <a:noFill/>
          </a:ln>
        </p:spPr>
        <p:txBody>
          <a:bodyPr spcFirstLastPara="1" wrap="square" lIns="91425" tIns="45700" rIns="91425" bIns="45700" anchor="t" anchorCtr="0">
            <a:noAutofit/>
          </a:bodyPr>
          <a:lstStyle/>
          <a:p>
            <a:pPr marL="0" marR="0" lvl="0" indent="0" algn="l" rtl="0">
              <a:lnSpc>
                <a:spcPct val="110000"/>
              </a:lnSpc>
              <a:spcBef>
                <a:spcPts val="1300"/>
              </a:spcBef>
              <a:spcAft>
                <a:spcPts val="0"/>
              </a:spcAft>
              <a:buSzPts val="1800"/>
              <a:buNone/>
            </a:pPr>
            <a:r>
              <a:rPr lang="en-GB" sz="1500"/>
              <a:t>Este proyecto utiliza una variable booleana, que solo puede almacenar uno de dos valores: verdadero o falso. La variable booleana se llama «registro» y controla cuándo registra datos el micro:bit. </a:t>
            </a:r>
            <a:endParaRPr sz="2375"/>
          </a:p>
        </p:txBody>
      </p:sp>
      <p:pic>
        <p:nvPicPr>
          <p:cNvPr id="403" name="Google Shape;403;g370dcc4bf15_0_100" descr="decorativo" title="Inspired_green@4x-100 (1).jpg"/>
          <p:cNvPicPr preferRelativeResize="0"/>
          <p:nvPr/>
        </p:nvPicPr>
        <p:blipFill rotWithShape="1">
          <a:blip r:embed="rId5">
            <a:alphaModFix/>
          </a:blip>
          <a:srcRect/>
          <a:stretch/>
        </p:blipFill>
        <p:spPr>
          <a:xfrm rot="572952">
            <a:off x="7949552" y="230266"/>
            <a:ext cx="733995" cy="998392"/>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g365ab73c13e_0_47"/>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6C4BC1"/>
                </a:solidFill>
              </a:rPr>
              <a:t>Medio 🌶️🌶️</a:t>
            </a:r>
            <a:r>
              <a:rPr lang="en-GB" sz="2600">
                <a:solidFill>
                  <a:srgbClr val="2993D6"/>
                </a:solidFill>
              </a:rPr>
              <a:t> </a:t>
            </a:r>
            <a:r>
              <a:rPr lang="en-GB" sz="2600">
                <a:solidFill>
                  <a:srgbClr val="6C4BC1"/>
                </a:solidFill>
              </a:rPr>
              <a:t>Detalles del código 2</a:t>
            </a:r>
            <a:endParaRPr/>
          </a:p>
        </p:txBody>
      </p:sp>
      <p:sp>
        <p:nvSpPr>
          <p:cNvPr id="409" name="Google Shape;409;g365ab73c13e_0_47"/>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29</a:t>
            </a:fld>
            <a:endParaRPr/>
          </a:p>
        </p:txBody>
      </p:sp>
      <p:sp>
        <p:nvSpPr>
          <p:cNvPr id="410" name="Google Shape;410;g365ab73c13e_0_47"/>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Medio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Picante</a:t>
            </a:r>
            <a:endParaRPr/>
          </a:p>
        </p:txBody>
      </p:sp>
      <p:pic>
        <p:nvPicPr>
          <p:cNvPr id="411" name="Google Shape;411;g365ab73c13e_0_47" descr="decorativo" title="Inspired_green@4x-100 (1).jpg"/>
          <p:cNvPicPr preferRelativeResize="0"/>
          <p:nvPr/>
        </p:nvPicPr>
        <p:blipFill rotWithShape="1">
          <a:blip r:embed="rId3">
            <a:alphaModFix/>
          </a:blip>
          <a:srcRect/>
          <a:stretch/>
        </p:blipFill>
        <p:spPr>
          <a:xfrm rot="572948">
            <a:off x="7962150" y="240552"/>
            <a:ext cx="873876" cy="1188650"/>
          </a:xfrm>
          <a:prstGeom prst="rect">
            <a:avLst/>
          </a:prstGeom>
          <a:noFill/>
          <a:ln>
            <a:noFill/>
          </a:ln>
        </p:spPr>
      </p:pic>
      <p:sp>
        <p:nvSpPr>
          <p:cNvPr id="412" name="Google Shape;412;g365ab73c13e_0_47" descr="Código basado en bloques para un micro:bit."/>
          <p:cNvSpPr/>
          <p:nvPr/>
        </p:nvSpPr>
        <p:spPr>
          <a:xfrm>
            <a:off x="694500" y="1656525"/>
            <a:ext cx="8822700" cy="4297200"/>
          </a:xfrm>
          <a:prstGeom prst="roundRect">
            <a:avLst>
              <a:gd name="adj" fmla="val 16667"/>
            </a:avLst>
          </a:prstGeom>
          <a:noFill/>
          <a:ln w="19050" cap="flat" cmpd="sng">
            <a:solidFill>
              <a:srgbClr val="6C4BC1"/>
            </a:solidFill>
            <a:prstDash val="solid"/>
            <a:round/>
            <a:headEnd type="none" w="sm" len="sm"/>
            <a:tailEnd type="none" w="sm" len="sm"/>
          </a:ln>
        </p:spPr>
        <p:txBody>
          <a:bodyPr spcFirstLastPara="1" wrap="square" lIns="91425" tIns="0" rIns="91425" bIns="91425" anchor="ctr" anchorCtr="0">
            <a:noAutofit/>
          </a:bodyPr>
          <a:lstStyle/>
          <a:p>
            <a:pPr marL="0" marR="4629599" lvl="0" indent="0" algn="l" rtl="0">
              <a:lnSpc>
                <a:spcPct val="90000"/>
              </a:lnSpc>
              <a:spcBef>
                <a:spcPts val="0"/>
              </a:spcBef>
              <a:spcAft>
                <a:spcPts val="0"/>
              </a:spcAft>
              <a:buClr>
                <a:schemeClr val="dk1"/>
              </a:buClr>
              <a:buSzPts val="1800"/>
              <a:buFont typeface="Arial"/>
              <a:buNone/>
            </a:pPr>
            <a:endParaRPr sz="1600" b="0" i="0" u="none" strike="noStrike" cap="none">
              <a:solidFill>
                <a:schemeClr val="dk1"/>
              </a:solidFill>
              <a:latin typeface="Helvetica Neue"/>
              <a:ea typeface="Helvetica Neue"/>
              <a:cs typeface="Helvetica Neue"/>
              <a:sym typeface="Helvetica Neue"/>
            </a:endParaRPr>
          </a:p>
          <a:p>
            <a:pPr marL="0" marR="4710041" lvl="0" indent="0" algn="l" rtl="0">
              <a:lnSpc>
                <a:spcPct val="110000"/>
              </a:lnSpc>
              <a:spcBef>
                <a:spcPts val="1000"/>
              </a:spcBef>
              <a:spcAft>
                <a:spcPts val="0"/>
              </a:spcAft>
              <a:buClr>
                <a:schemeClr val="dk1"/>
              </a:buClr>
              <a:buSzPts val="1800"/>
              <a:buFont typeface="Arial"/>
              <a:buNone/>
            </a:pPr>
            <a:r>
              <a:rPr lang="en-GB" sz="1600" b="0" i="0" u="none" strike="noStrike" cap="none">
                <a:solidFill>
                  <a:schemeClr val="dk1"/>
                </a:solidFill>
                <a:latin typeface="Helvetica Neue"/>
                <a:ea typeface="Helvetica Neue"/>
                <a:cs typeface="Helvetica Neue"/>
                <a:sym typeface="Helvetica Neue"/>
              </a:rPr>
              <a:t>Este programa utiliza un bucle infinito, el bloque «cada 60 000 ms», que comprueba si el micro:bit está registrando datos cada minuto. </a:t>
            </a:r>
            <a:endParaRPr/>
          </a:p>
          <a:p>
            <a:pPr marL="0" marR="4629599" lvl="0" indent="0" algn="l" rtl="0">
              <a:lnSpc>
                <a:spcPct val="110000"/>
              </a:lnSpc>
              <a:spcBef>
                <a:spcPts val="1000"/>
              </a:spcBef>
              <a:spcAft>
                <a:spcPts val="0"/>
              </a:spcAft>
              <a:buClr>
                <a:srgbClr val="000000"/>
              </a:buClr>
              <a:buSzPts val="1600"/>
              <a:buFont typeface="Arial"/>
              <a:buNone/>
            </a:pPr>
            <a:r>
              <a:rPr lang="en-GB" sz="1600" b="0" i="0" u="none" strike="noStrike" cap="none">
                <a:solidFill>
                  <a:schemeClr val="dk1"/>
                </a:solidFill>
                <a:latin typeface="Helvetica Neue"/>
                <a:ea typeface="Helvetica Neue"/>
                <a:cs typeface="Helvetica Neue"/>
                <a:sym typeface="Helvetica Neue"/>
              </a:rPr>
              <a:t>Si el micro:bit está registrando datos, muestra un corazón en su pantalla led, registra los datos de temperatura y nivel de luz en la columna correspondiente y, a continuación, borra la pantalla para indicar que el registro de datos se ha completado cada minuto. </a:t>
            </a:r>
            <a:endParaRPr/>
          </a:p>
          <a:p>
            <a:pPr marL="457200" marR="0" lvl="0" indent="0" algn="l" rtl="0">
              <a:lnSpc>
                <a:spcPct val="160000"/>
              </a:lnSpc>
              <a:spcBef>
                <a:spcPts val="1000"/>
              </a:spcBef>
              <a:spcAft>
                <a:spcPts val="0"/>
              </a:spcAft>
              <a:buClr>
                <a:srgbClr val="000000"/>
              </a:buClr>
              <a:buSzPts val="1200"/>
              <a:buFont typeface="Arial"/>
              <a:buNone/>
            </a:pPr>
            <a:endParaRPr sz="1200" b="0" i="0" u="none" strike="noStrike" cap="none">
              <a:solidFill>
                <a:srgbClr val="000000"/>
              </a:solidFill>
              <a:latin typeface="Helvetica Neue"/>
              <a:ea typeface="Helvetica Neue"/>
              <a:cs typeface="Helvetica Neue"/>
              <a:sym typeface="Helvetica Neue"/>
            </a:endParaRPr>
          </a:p>
        </p:txBody>
      </p:sp>
      <p:pic>
        <p:nvPicPr>
          <p:cNvPr id="413" name="Google Shape;413;g365ab73c13e_0_47" descr="Un bloque cada 60 000 ms, que contiene un bloque «si registro entonces»." title="microbit-screenshot (88).png"/>
          <p:cNvPicPr preferRelativeResize="0"/>
          <p:nvPr/>
        </p:nvPicPr>
        <p:blipFill rotWithShape="1">
          <a:blip r:embed="rId4">
            <a:alphaModFix/>
          </a:blip>
          <a:srcRect t="39814" r="31977" b="18516"/>
          <a:stretch/>
        </p:blipFill>
        <p:spPr>
          <a:xfrm>
            <a:off x="4617075" y="2312875"/>
            <a:ext cx="4793626" cy="285749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g3669771b81a_0_13"/>
          <p:cNvSpPr txBox="1">
            <a:spLocks noGrp="1"/>
          </p:cNvSpPr>
          <p:nvPr>
            <p:ph type="body" idx="1"/>
          </p:nvPr>
        </p:nvSpPr>
        <p:spPr>
          <a:xfrm>
            <a:off x="681025" y="1367475"/>
            <a:ext cx="8544000" cy="4898700"/>
          </a:xfrm>
          <a:prstGeom prst="rect">
            <a:avLst/>
          </a:prstGeom>
          <a:noFill/>
          <a:ln>
            <a:noFill/>
          </a:ln>
        </p:spPr>
        <p:txBody>
          <a:bodyPr spcFirstLastPara="1" wrap="square" lIns="91425" tIns="45700" rIns="91425" bIns="45700" anchor="t" anchorCtr="0">
            <a:normAutofit fontScale="92500" lnSpcReduction="20000"/>
          </a:bodyPr>
          <a:lstStyle/>
          <a:p>
            <a:pPr marL="0" lvl="0" indent="0" algn="l" rtl="0">
              <a:lnSpc>
                <a:spcPct val="100000"/>
              </a:lnSpc>
              <a:spcBef>
                <a:spcPts val="1300"/>
              </a:spcBef>
              <a:spcAft>
                <a:spcPts val="0"/>
              </a:spcAft>
              <a:buClr>
                <a:schemeClr val="dk1"/>
              </a:buClr>
              <a:buSzPct val="55000"/>
              <a:buFont typeface="Arial"/>
              <a:buNone/>
            </a:pPr>
            <a:r>
              <a:rPr lang="en-GB" sz="2000" b="1">
                <a:solidFill>
                  <a:srgbClr val="00A000"/>
                </a:solidFill>
              </a:rPr>
              <a:t>Variables</a:t>
            </a:r>
            <a:endParaRPr/>
          </a:p>
          <a:p>
            <a:pPr marL="0" lvl="0" indent="0" algn="l" rtl="0">
              <a:lnSpc>
                <a:spcPct val="100000"/>
              </a:lnSpc>
              <a:spcBef>
                <a:spcPts val="1300"/>
              </a:spcBef>
              <a:spcAft>
                <a:spcPts val="0"/>
              </a:spcAft>
              <a:buClr>
                <a:schemeClr val="dk1"/>
              </a:buClr>
              <a:buSzPct val="100000"/>
              <a:buFont typeface="Arial"/>
              <a:buNone/>
            </a:pPr>
            <a:r>
              <a:rPr lang="en-GB" sz="1800"/>
              <a:t>Las variables almacenan números o valores que pueden cambiar en un programa informático. </a:t>
            </a:r>
            <a:endParaRPr/>
          </a:p>
          <a:p>
            <a:pPr marL="457200" lvl="0" indent="-334327" algn="l" rtl="0">
              <a:lnSpc>
                <a:spcPct val="100000"/>
              </a:lnSpc>
              <a:spcBef>
                <a:spcPts val="1300"/>
              </a:spcBef>
              <a:spcAft>
                <a:spcPts val="0"/>
              </a:spcAft>
              <a:buClr>
                <a:srgbClr val="00A000"/>
              </a:buClr>
              <a:buSzPct val="100000"/>
              <a:buChar char="•"/>
            </a:pPr>
            <a:r>
              <a:rPr lang="en-GB" sz="1800"/>
              <a:t>Podemos describir las variables como una caja que almacena información y a la que los alumnos pueden acceder, añadir o eliminar en cualquier momento.</a:t>
            </a:r>
            <a:endParaRPr/>
          </a:p>
          <a:p>
            <a:pPr marL="0" lvl="0" indent="0" algn="l" rtl="0">
              <a:lnSpc>
                <a:spcPct val="100000"/>
              </a:lnSpc>
              <a:spcBef>
                <a:spcPts val="1300"/>
              </a:spcBef>
              <a:spcAft>
                <a:spcPts val="0"/>
              </a:spcAft>
              <a:buClr>
                <a:schemeClr val="dk1"/>
              </a:buClr>
              <a:buSzPct val="61111"/>
              <a:buFont typeface="Arial"/>
              <a:buNone/>
            </a:pPr>
            <a:r>
              <a:rPr lang="en-GB" sz="1800" b="1">
                <a:solidFill>
                  <a:srgbClr val="00A000"/>
                </a:solidFill>
              </a:rPr>
              <a:t>Las variables booleanas</a:t>
            </a:r>
            <a:r>
              <a:rPr lang="en-GB" sz="1800"/>
              <a:t> son un tipo específico de variable que solo puede tener dos valores: verdadero o falso.</a:t>
            </a:r>
            <a:endParaRPr/>
          </a:p>
          <a:p>
            <a:pPr marL="0" lvl="0" indent="0" algn="l" rtl="0">
              <a:lnSpc>
                <a:spcPct val="100000"/>
              </a:lnSpc>
              <a:spcBef>
                <a:spcPts val="1300"/>
              </a:spcBef>
              <a:spcAft>
                <a:spcPts val="0"/>
              </a:spcAft>
              <a:buClr>
                <a:schemeClr val="dk1"/>
              </a:buClr>
              <a:buSzPct val="61111"/>
              <a:buFont typeface="Arial"/>
              <a:buNone/>
            </a:pPr>
            <a:r>
              <a:rPr lang="en-GB" sz="1800"/>
              <a:t>Este programa utiliza una variable booleana llamada «registro» que determina cuándo registra datos el micro:bit. </a:t>
            </a:r>
            <a:endParaRPr/>
          </a:p>
          <a:p>
            <a:pPr marL="0" lvl="0" indent="0" algn="l" rtl="0">
              <a:lnSpc>
                <a:spcPct val="100000"/>
              </a:lnSpc>
              <a:spcBef>
                <a:spcPts val="1300"/>
              </a:spcBef>
              <a:spcAft>
                <a:spcPts val="0"/>
              </a:spcAft>
              <a:buClr>
                <a:schemeClr val="dk1"/>
              </a:buClr>
              <a:buSzPct val="55000"/>
              <a:buFont typeface="Arial"/>
              <a:buNone/>
            </a:pPr>
            <a:endParaRPr sz="2000" b="1">
              <a:solidFill>
                <a:srgbClr val="00A000"/>
              </a:solidFill>
            </a:endParaRPr>
          </a:p>
          <a:p>
            <a:pPr marL="0" lvl="0" indent="0" algn="l" rtl="0">
              <a:lnSpc>
                <a:spcPct val="100000"/>
              </a:lnSpc>
              <a:spcBef>
                <a:spcPts val="1300"/>
              </a:spcBef>
              <a:spcAft>
                <a:spcPts val="0"/>
              </a:spcAft>
              <a:buClr>
                <a:schemeClr val="dk1"/>
              </a:buClr>
              <a:buSzPct val="55000"/>
              <a:buFont typeface="Arial"/>
              <a:buNone/>
            </a:pPr>
            <a:r>
              <a:rPr lang="en-GB" sz="2000" b="1">
                <a:solidFill>
                  <a:srgbClr val="00A000"/>
                </a:solidFill>
              </a:rPr>
              <a:t>Bucle infinito</a:t>
            </a:r>
            <a:endParaRPr/>
          </a:p>
          <a:p>
            <a:pPr marL="0" lvl="0" indent="0" algn="l" rtl="0">
              <a:lnSpc>
                <a:spcPct val="100000"/>
              </a:lnSpc>
              <a:spcBef>
                <a:spcPts val="1300"/>
              </a:spcBef>
              <a:spcAft>
                <a:spcPts val="0"/>
              </a:spcAft>
              <a:buClr>
                <a:schemeClr val="dk1"/>
              </a:buClr>
              <a:buSzPct val="100000"/>
              <a:buFont typeface="Arial"/>
              <a:buNone/>
            </a:pPr>
            <a:r>
              <a:rPr lang="en-GB" sz="1800"/>
              <a:t>Los bucles indican a la computadora que ejecute una instrucción (o un conjunto de instrucciones) una y otra vez. Existen diferentes tipos de bucles, incluyendo bucles infinitos, controlados por conteo y controlados por condiciones.</a:t>
            </a:r>
            <a:endParaRPr/>
          </a:p>
          <a:p>
            <a:pPr marL="0" lvl="0" indent="0" algn="l" rtl="0">
              <a:lnSpc>
                <a:spcPct val="100000"/>
              </a:lnSpc>
              <a:spcBef>
                <a:spcPts val="1300"/>
              </a:spcBef>
              <a:spcAft>
                <a:spcPts val="0"/>
              </a:spcAft>
              <a:buSzPct val="100000"/>
              <a:buNone/>
            </a:pPr>
            <a:r>
              <a:rPr lang="en-GB" sz="1800"/>
              <a:t>Este programa utiliza un bucle infinito (bloque «cada 60 000 ms»), que indica al micro:bit que compruebe si está registrando datos cada minuto. </a:t>
            </a:r>
            <a:endParaRPr/>
          </a:p>
        </p:txBody>
      </p:sp>
      <p:sp>
        <p:nvSpPr>
          <p:cNvPr id="121" name="Google Shape;121;g3669771b81a_0_13"/>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A000"/>
              </a:buClr>
              <a:buSzPts val="2600"/>
              <a:buFont typeface="Arial"/>
              <a:buNone/>
            </a:pPr>
            <a:r>
              <a:rPr lang="en-GB" sz="2600">
                <a:solidFill>
                  <a:srgbClr val="00A000"/>
                </a:solidFill>
              </a:rPr>
              <a:t>Conceptos de la Informática</a:t>
            </a:r>
            <a:endParaRPr/>
          </a:p>
        </p:txBody>
      </p:sp>
      <p:sp>
        <p:nvSpPr>
          <p:cNvPr id="122" name="Google Shape;122;g3669771b81a_0_13"/>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00"/>
              <a:buFont typeface="Arial"/>
              <a:buNone/>
            </a:pPr>
            <a:r>
              <a:rPr lang="en-GB"/>
              <a:t>Página </a:t>
            </a:r>
            <a:fld id="{00000000-1234-1234-1234-123412341234}" type="slidenum">
              <a:rPr lang="en-GB"/>
              <a:t>3</a:t>
            </a:fld>
            <a:endParaRPr/>
          </a:p>
        </p:txBody>
      </p:sp>
      <p:grpSp>
        <p:nvGrpSpPr>
          <p:cNvPr id="123" name="Google Shape;123;g3669771b81a_0_13"/>
          <p:cNvGrpSpPr/>
          <p:nvPr/>
        </p:nvGrpSpPr>
        <p:grpSpPr>
          <a:xfrm rot="4042808">
            <a:off x="8733554" y="955085"/>
            <a:ext cx="650811" cy="659761"/>
            <a:chOff x="7572716" y="3272053"/>
            <a:chExt cx="489368" cy="496098"/>
          </a:xfrm>
        </p:grpSpPr>
        <p:sp>
          <p:nvSpPr>
            <p:cNvPr id="124" name="Google Shape;124;g3669771b81a_0_13" descr="decorativo"/>
            <p:cNvSpPr/>
            <p:nvPr/>
          </p:nvSpPr>
          <p:spPr>
            <a:xfrm>
              <a:off x="7572716" y="3522735"/>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sp>
          <p:nvSpPr>
            <p:cNvPr id="125" name="Google Shape;125;g3669771b81a_0_13" descr="decorativo"/>
            <p:cNvSpPr/>
            <p:nvPr/>
          </p:nvSpPr>
          <p:spPr>
            <a:xfrm>
              <a:off x="7869358" y="3566964"/>
              <a:ext cx="141636" cy="136113"/>
            </a:xfrm>
            <a:custGeom>
              <a:avLst/>
              <a:gdLst/>
              <a:ahLst/>
              <a:cxnLst/>
              <a:rect l="l" t="t" r="r" b="b"/>
              <a:pathLst>
                <a:path w="141636" h="136113" extrusionOk="0">
                  <a:moveTo>
                    <a:pt x="133528" y="126660"/>
                  </a:moveTo>
                  <a:cubicBezTo>
                    <a:pt x="127692" y="132925"/>
                    <a:pt x="119764" y="136113"/>
                    <a:pt x="111836" y="136113"/>
                  </a:cubicBezTo>
                  <a:cubicBezTo>
                    <a:pt x="104568" y="136113"/>
                    <a:pt x="97190" y="133475"/>
                    <a:pt x="91465" y="128089"/>
                  </a:cubicBezTo>
                  <a:lnTo>
                    <a:pt x="9430" y="51362"/>
                  </a:lnTo>
                  <a:cubicBezTo>
                    <a:pt x="-2572" y="40150"/>
                    <a:pt x="-3233" y="21353"/>
                    <a:pt x="8109" y="9371"/>
                  </a:cubicBezTo>
                  <a:cubicBezTo>
                    <a:pt x="19341" y="-2610"/>
                    <a:pt x="38170" y="-3160"/>
                    <a:pt x="50172" y="8052"/>
                  </a:cubicBezTo>
                  <a:lnTo>
                    <a:pt x="132206" y="84779"/>
                  </a:lnTo>
                  <a:cubicBezTo>
                    <a:pt x="144209" y="95991"/>
                    <a:pt x="144869" y="114788"/>
                    <a:pt x="133528" y="126770"/>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sp>
          <p:nvSpPr>
            <p:cNvPr id="126" name="Google Shape;126;g3669771b81a_0_13" descr="decorativo"/>
            <p:cNvSpPr/>
            <p:nvPr/>
          </p:nvSpPr>
          <p:spPr>
            <a:xfrm>
              <a:off x="7895017" y="3425342"/>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sp>
          <p:nvSpPr>
            <p:cNvPr id="127" name="Google Shape;127;g3669771b81a_0_13" descr="decorativo"/>
            <p:cNvSpPr/>
            <p:nvPr/>
          </p:nvSpPr>
          <p:spPr>
            <a:xfrm>
              <a:off x="7813147" y="3272053"/>
              <a:ext cx="85145" cy="168636"/>
            </a:xfrm>
            <a:custGeom>
              <a:avLst/>
              <a:gdLst/>
              <a:ahLst/>
              <a:cxnLst/>
              <a:rect l="l" t="t" r="r" b="b"/>
              <a:pathLst>
                <a:path w="85145" h="168636" extrusionOk="0">
                  <a:moveTo>
                    <a:pt x="785" y="132142"/>
                  </a:moveTo>
                  <a:lnTo>
                    <a:pt x="26331" y="22988"/>
                  </a:lnTo>
                  <a:cubicBezTo>
                    <a:pt x="30075" y="7049"/>
                    <a:pt x="46151" y="-2954"/>
                    <a:pt x="62118" y="783"/>
                  </a:cubicBezTo>
                  <a:cubicBezTo>
                    <a:pt x="78084" y="4521"/>
                    <a:pt x="88104" y="20460"/>
                    <a:pt x="84360" y="36508"/>
                  </a:cubicBezTo>
                  <a:lnTo>
                    <a:pt x="58814" y="145662"/>
                  </a:lnTo>
                  <a:cubicBezTo>
                    <a:pt x="55621" y="159403"/>
                    <a:pt x="43398" y="168636"/>
                    <a:pt x="29854" y="168636"/>
                  </a:cubicBezTo>
                  <a:cubicBezTo>
                    <a:pt x="27652" y="168636"/>
                    <a:pt x="25340" y="168417"/>
                    <a:pt x="23028" y="167867"/>
                  </a:cubicBezTo>
                  <a:cubicBezTo>
                    <a:pt x="7061" y="164130"/>
                    <a:pt x="-2959" y="148191"/>
                    <a:pt x="785" y="132142"/>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sp>
          <p:nvSpPr>
            <p:cNvPr id="128" name="Google Shape;128;g3669771b81a_0_13" descr="decorativo"/>
            <p:cNvSpPr/>
            <p:nvPr/>
          </p:nvSpPr>
          <p:spPr>
            <a:xfrm>
              <a:off x="7736508" y="3599549"/>
              <a:ext cx="85145" cy="168602"/>
            </a:xfrm>
            <a:custGeom>
              <a:avLst/>
              <a:gdLst/>
              <a:ahLst/>
              <a:cxnLst/>
              <a:rect l="l" t="t" r="r" b="b"/>
              <a:pathLst>
                <a:path w="85145" h="168602" extrusionOk="0">
                  <a:moveTo>
                    <a:pt x="62118" y="749"/>
                  </a:moveTo>
                  <a:cubicBezTo>
                    <a:pt x="78084" y="4486"/>
                    <a:pt x="88104" y="20425"/>
                    <a:pt x="84360" y="36474"/>
                  </a:cubicBezTo>
                  <a:lnTo>
                    <a:pt x="58814" y="145628"/>
                  </a:lnTo>
                  <a:cubicBezTo>
                    <a:pt x="55621" y="159369"/>
                    <a:pt x="43398" y="168602"/>
                    <a:pt x="29854" y="168602"/>
                  </a:cubicBezTo>
                  <a:cubicBezTo>
                    <a:pt x="27652" y="168602"/>
                    <a:pt x="25340" y="168382"/>
                    <a:pt x="23028" y="167833"/>
                  </a:cubicBezTo>
                  <a:cubicBezTo>
                    <a:pt x="7061" y="164095"/>
                    <a:pt x="-2959" y="148156"/>
                    <a:pt x="785" y="132108"/>
                  </a:cubicBezTo>
                  <a:lnTo>
                    <a:pt x="26331" y="22954"/>
                  </a:lnTo>
                  <a:cubicBezTo>
                    <a:pt x="30075" y="7015"/>
                    <a:pt x="46041" y="-2878"/>
                    <a:pt x="62118" y="749"/>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sp>
          <p:nvSpPr>
            <p:cNvPr id="129" name="Google Shape;129;g3669771b81a_0_13" descr="decorativo"/>
            <p:cNvSpPr/>
            <p:nvPr/>
          </p:nvSpPr>
          <p:spPr>
            <a:xfrm>
              <a:off x="7623695" y="3337114"/>
              <a:ext cx="141636" cy="136113"/>
            </a:xfrm>
            <a:custGeom>
              <a:avLst/>
              <a:gdLst/>
              <a:ahLst/>
              <a:cxnLst/>
              <a:rect l="l" t="t" r="r" b="b"/>
              <a:pathLst>
                <a:path w="141636" h="136113" extrusionOk="0">
                  <a:moveTo>
                    <a:pt x="132206" y="84669"/>
                  </a:moveTo>
                  <a:cubicBezTo>
                    <a:pt x="144209" y="95881"/>
                    <a:pt x="144869" y="114678"/>
                    <a:pt x="133528" y="126660"/>
                  </a:cubicBezTo>
                  <a:cubicBezTo>
                    <a:pt x="127692" y="132925"/>
                    <a:pt x="119764" y="136113"/>
                    <a:pt x="111836" y="136113"/>
                  </a:cubicBezTo>
                  <a:cubicBezTo>
                    <a:pt x="104568" y="136113"/>
                    <a:pt x="97191" y="133475"/>
                    <a:pt x="91465" y="128089"/>
                  </a:cubicBezTo>
                  <a:lnTo>
                    <a:pt x="9430" y="51362"/>
                  </a:lnTo>
                  <a:cubicBezTo>
                    <a:pt x="-2572" y="40150"/>
                    <a:pt x="-3233" y="21353"/>
                    <a:pt x="8109" y="9371"/>
                  </a:cubicBezTo>
                  <a:cubicBezTo>
                    <a:pt x="19341" y="-2610"/>
                    <a:pt x="38170" y="-3160"/>
                    <a:pt x="50172" y="8052"/>
                  </a:cubicBezTo>
                  <a:lnTo>
                    <a:pt x="132206" y="84779"/>
                  </a:ln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grpSp>
      <p:pic>
        <p:nvPicPr>
          <p:cNvPr id="130" name="Google Shape;130;g3669771b81a_0_13" descr="decorativo"/>
          <p:cNvPicPr preferRelativeResize="0"/>
          <p:nvPr/>
        </p:nvPicPr>
        <p:blipFill rotWithShape="1">
          <a:blip r:embed="rId3">
            <a:alphaModFix/>
          </a:blip>
          <a:srcRect/>
          <a:stretch/>
        </p:blipFill>
        <p:spPr>
          <a:xfrm>
            <a:off x="8286302" y="1058044"/>
            <a:ext cx="192617" cy="192617"/>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18" name="Google Shape;418;g37cbe48185e_0_49"/>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6C4BC1"/>
                </a:solidFill>
              </a:rPr>
              <a:t>Medio 🌶️🌶️</a:t>
            </a:r>
            <a:r>
              <a:rPr lang="en-GB" sz="2600">
                <a:solidFill>
                  <a:srgbClr val="2993D6"/>
                </a:solidFill>
              </a:rPr>
              <a:t> </a:t>
            </a:r>
            <a:r>
              <a:rPr lang="en-GB" sz="2600">
                <a:solidFill>
                  <a:srgbClr val="6C4BC1"/>
                </a:solidFill>
              </a:rPr>
              <a:t>Detalles del código 3</a:t>
            </a:r>
            <a:endParaRPr/>
          </a:p>
        </p:txBody>
      </p:sp>
      <p:sp>
        <p:nvSpPr>
          <p:cNvPr id="419" name="Google Shape;419;g37cbe48185e_0_49"/>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30</a:t>
            </a:fld>
            <a:endParaRPr/>
          </a:p>
        </p:txBody>
      </p:sp>
      <p:sp>
        <p:nvSpPr>
          <p:cNvPr id="420" name="Google Shape;420;g37cbe48185e_0_49"/>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Medio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Picante</a:t>
            </a:r>
            <a:endParaRPr/>
          </a:p>
        </p:txBody>
      </p:sp>
      <p:pic>
        <p:nvPicPr>
          <p:cNvPr id="421" name="Google Shape;421;g37cbe48185e_0_49" descr="decorativo" title="Inspired_green@4x-100 (1).jpg"/>
          <p:cNvPicPr preferRelativeResize="0"/>
          <p:nvPr/>
        </p:nvPicPr>
        <p:blipFill rotWithShape="1">
          <a:blip r:embed="rId3">
            <a:alphaModFix/>
          </a:blip>
          <a:srcRect/>
          <a:stretch/>
        </p:blipFill>
        <p:spPr>
          <a:xfrm rot="572937">
            <a:off x="8167935" y="257743"/>
            <a:ext cx="687803" cy="935538"/>
          </a:xfrm>
          <a:prstGeom prst="rect">
            <a:avLst/>
          </a:prstGeom>
          <a:noFill/>
          <a:ln>
            <a:noFill/>
          </a:ln>
        </p:spPr>
      </p:pic>
      <p:sp>
        <p:nvSpPr>
          <p:cNvPr id="422" name="Google Shape;422;g37cbe48185e_0_49" descr="Código basado en bloques para un micro:bit."/>
          <p:cNvSpPr/>
          <p:nvPr/>
        </p:nvSpPr>
        <p:spPr>
          <a:xfrm>
            <a:off x="694500" y="1308100"/>
            <a:ext cx="8822700" cy="4903800"/>
          </a:xfrm>
          <a:prstGeom prst="roundRect">
            <a:avLst>
              <a:gd name="adj" fmla="val 16667"/>
            </a:avLst>
          </a:prstGeom>
          <a:noFill/>
          <a:ln w="19050" cap="flat" cmpd="sng">
            <a:solidFill>
              <a:srgbClr val="2993D6"/>
            </a:solidFill>
            <a:prstDash val="solid"/>
            <a:round/>
            <a:headEnd type="none" w="sm" len="sm"/>
            <a:tailEnd type="none" w="sm" len="sm"/>
          </a:ln>
        </p:spPr>
        <p:txBody>
          <a:bodyPr spcFirstLastPara="1" wrap="square" lIns="91425" tIns="0" rIns="91425" bIns="91425" anchor="ctr" anchorCtr="0">
            <a:noAutofit/>
          </a:bodyPr>
          <a:lstStyle/>
          <a:p>
            <a:pPr marL="0" marR="3653399" lvl="0" indent="0" algn="l" rtl="0">
              <a:lnSpc>
                <a:spcPct val="90000"/>
              </a:lnSpc>
              <a:spcBef>
                <a:spcPts val="0"/>
              </a:spcBef>
              <a:spcAft>
                <a:spcPts val="0"/>
              </a:spcAft>
              <a:buClr>
                <a:srgbClr val="000000"/>
              </a:buClr>
              <a:buSzPts val="1600"/>
              <a:buFont typeface="Arial"/>
              <a:buNone/>
            </a:pPr>
            <a:r>
              <a:rPr lang="en-GB" sz="1800" b="0" i="0" u="none" strike="noStrike" cap="none">
                <a:solidFill>
                  <a:schemeClr val="dk1"/>
                </a:solidFill>
                <a:latin typeface="Helvetica Neue"/>
                <a:ea typeface="Helvetica Neue"/>
                <a:cs typeface="Helvetica Neue"/>
                <a:sym typeface="Helvetica Neue"/>
              </a:rPr>
              <a:t>El sensor de temperatura del micro:bit mide en grados Celsius.</a:t>
            </a:r>
            <a:endParaRPr sz="1800"/>
          </a:p>
          <a:p>
            <a:pPr marL="0" marR="3653399" lvl="0" indent="0" algn="l" rtl="0">
              <a:lnSpc>
                <a:spcPct val="90000"/>
              </a:lnSpc>
              <a:spcBef>
                <a:spcPts val="1000"/>
              </a:spcBef>
              <a:spcAft>
                <a:spcPts val="0"/>
              </a:spcAft>
              <a:buClr>
                <a:srgbClr val="000000"/>
              </a:buClr>
              <a:buSzPts val="1600"/>
              <a:buFont typeface="Arial"/>
              <a:buNone/>
            </a:pPr>
            <a:r>
              <a:rPr lang="en-GB" sz="1800" b="0" i="0" u="none" strike="noStrike" cap="none">
                <a:solidFill>
                  <a:schemeClr val="dk1"/>
                </a:solidFill>
                <a:latin typeface="Helvetica Neue"/>
                <a:ea typeface="Helvetica Neue"/>
                <a:cs typeface="Helvetica Neue"/>
                <a:sym typeface="Helvetica Neue"/>
              </a:rPr>
              <a:t>La función «convertirCaF» convierte la temperatura de grados Celsius a grados Fahrenheit multiplicándola por 1,8 y sumándole 32. El uso de una función para convertir la temperatura permite reutilizar el código de conversión cada vez que se registran datos.</a:t>
            </a:r>
            <a:endParaRPr sz="1800"/>
          </a:p>
          <a:p>
            <a:pPr marL="0" marR="3653399" lvl="0" indent="0" algn="l" rtl="0">
              <a:lnSpc>
                <a:spcPct val="90000"/>
              </a:lnSpc>
              <a:spcBef>
                <a:spcPts val="1000"/>
              </a:spcBef>
              <a:spcAft>
                <a:spcPts val="1000"/>
              </a:spcAft>
              <a:buClr>
                <a:srgbClr val="000000"/>
              </a:buClr>
              <a:buSzPts val="1600"/>
              <a:buFont typeface="Arial"/>
              <a:buNone/>
            </a:pPr>
            <a:r>
              <a:rPr lang="en-GB" sz="1800" b="0" i="0" u="none" strike="noStrike" cap="none">
                <a:solidFill>
                  <a:schemeClr val="dk1"/>
                </a:solidFill>
                <a:latin typeface="Helvetica Neue"/>
                <a:ea typeface="Helvetica Neue"/>
                <a:cs typeface="Helvetica Neue"/>
                <a:sym typeface="Helvetica Neue"/>
              </a:rPr>
              <a:t>La función se utiliza con el bloque «llamar convertirCaF “temperatura (℃)”» que se encuentra dentro del bloque de código de bucle infinito.</a:t>
            </a:r>
            <a:endParaRPr sz="1800"/>
          </a:p>
        </p:txBody>
      </p:sp>
      <p:pic>
        <p:nvPicPr>
          <p:cNvPr id="423" name="Google Shape;423;g37cbe48185e_0_49" descr="Un bloque cada 60 000 ms, que contiene un bloque «si registro entonces»." title="microbit-screenshot (88).png"/>
          <p:cNvPicPr preferRelativeResize="0"/>
          <p:nvPr/>
        </p:nvPicPr>
        <p:blipFill rotWithShape="1">
          <a:blip r:embed="rId4">
            <a:alphaModFix/>
          </a:blip>
          <a:srcRect t="83201" r="61713" b="-2408"/>
          <a:stretch/>
        </p:blipFill>
        <p:spPr>
          <a:xfrm>
            <a:off x="5662496" y="1794950"/>
            <a:ext cx="3164006" cy="1544575"/>
          </a:xfrm>
          <a:prstGeom prst="rect">
            <a:avLst/>
          </a:prstGeom>
          <a:noFill/>
          <a:ln>
            <a:noFill/>
          </a:ln>
        </p:spPr>
      </p:pic>
      <p:pic>
        <p:nvPicPr>
          <p:cNvPr id="424" name="Google Shape;424;g37cbe48185e_0_49" descr="Un bloque cada 60 000 ms, que contiene un bloque «si registro entonces»." title="microbit-screenshot (88).png"/>
          <p:cNvPicPr preferRelativeResize="0"/>
          <p:nvPr/>
        </p:nvPicPr>
        <p:blipFill rotWithShape="1">
          <a:blip r:embed="rId4">
            <a:alphaModFix/>
          </a:blip>
          <a:srcRect t="39814" r="31977" b="18516"/>
          <a:stretch/>
        </p:blipFill>
        <p:spPr>
          <a:xfrm>
            <a:off x="5723834" y="3767000"/>
            <a:ext cx="3501292" cy="2087124"/>
          </a:xfrm>
          <a:prstGeom prst="rect">
            <a:avLst/>
          </a:prstGeom>
          <a:noFill/>
          <a:ln>
            <a:noFill/>
          </a:ln>
        </p:spPr>
      </p:pic>
      <p:cxnSp>
        <p:nvCxnSpPr>
          <p:cNvPr id="425" name="Google Shape;425;g37cbe48185e_0_49"/>
          <p:cNvCxnSpPr/>
          <p:nvPr/>
        </p:nvCxnSpPr>
        <p:spPr>
          <a:xfrm>
            <a:off x="8120975" y="2998100"/>
            <a:ext cx="349800" cy="1434300"/>
          </a:xfrm>
          <a:prstGeom prst="straightConnector1">
            <a:avLst/>
          </a:prstGeom>
          <a:noFill/>
          <a:ln w="28575" cap="flat" cmpd="sng">
            <a:solidFill>
              <a:srgbClr val="CD0364"/>
            </a:solidFill>
            <a:prstDash val="solid"/>
            <a:round/>
            <a:headEnd type="triangle" w="med" len="med"/>
            <a:tailEnd type="triangle" w="med" len="med"/>
          </a:ln>
        </p:spPr>
      </p:cxn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0" name="Google Shape;430;g370dcc4bf15_0_29"/>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6C4BC1"/>
                </a:solidFill>
              </a:rPr>
              <a:t>Medio 🌶️🌶️</a:t>
            </a:r>
            <a:r>
              <a:rPr lang="en-GB" sz="2600">
                <a:solidFill>
                  <a:srgbClr val="2993D6"/>
                </a:solidFill>
              </a:rPr>
              <a:t> </a:t>
            </a:r>
            <a:r>
              <a:rPr lang="en-GB" sz="2600">
                <a:solidFill>
                  <a:srgbClr val="6C4BC1"/>
                </a:solidFill>
              </a:rPr>
              <a:t>Detalles del código 4</a:t>
            </a:r>
            <a:endParaRPr/>
          </a:p>
        </p:txBody>
      </p:sp>
      <p:sp>
        <p:nvSpPr>
          <p:cNvPr id="431" name="Google Shape;431;g370dcc4bf15_0_29"/>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31</a:t>
            </a:fld>
            <a:endParaRPr/>
          </a:p>
        </p:txBody>
      </p:sp>
      <p:sp>
        <p:nvSpPr>
          <p:cNvPr id="432" name="Google Shape;432;g370dcc4bf15_0_29"/>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Medio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Picante</a:t>
            </a:r>
            <a:endParaRPr/>
          </a:p>
        </p:txBody>
      </p:sp>
      <p:pic>
        <p:nvPicPr>
          <p:cNvPr id="433" name="Google Shape;433;g370dcc4bf15_0_29" descr="decorativo" title="Inspired_green@4x-100 (1).jpg"/>
          <p:cNvPicPr preferRelativeResize="0"/>
          <p:nvPr/>
        </p:nvPicPr>
        <p:blipFill rotWithShape="1">
          <a:blip r:embed="rId3">
            <a:alphaModFix/>
          </a:blip>
          <a:srcRect/>
          <a:stretch/>
        </p:blipFill>
        <p:spPr>
          <a:xfrm rot="572945">
            <a:off x="8048018" y="247717"/>
            <a:ext cx="796237" cy="1083042"/>
          </a:xfrm>
          <a:prstGeom prst="rect">
            <a:avLst/>
          </a:prstGeom>
          <a:noFill/>
          <a:ln>
            <a:noFill/>
          </a:ln>
        </p:spPr>
      </p:pic>
      <p:sp>
        <p:nvSpPr>
          <p:cNvPr id="434" name="Google Shape;434;g370dcc4bf15_0_29"/>
          <p:cNvSpPr/>
          <p:nvPr/>
        </p:nvSpPr>
        <p:spPr>
          <a:xfrm>
            <a:off x="3981750" y="1447875"/>
            <a:ext cx="5345100" cy="4845000"/>
          </a:xfrm>
          <a:prstGeom prst="roundRect">
            <a:avLst>
              <a:gd name="adj" fmla="val 16667"/>
            </a:avLst>
          </a:prstGeom>
          <a:noFill/>
          <a:ln w="19050" cap="flat" cmpd="sng">
            <a:solidFill>
              <a:srgbClr val="6C4BC1"/>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500" b="0" i="0" u="none" strike="noStrike" cap="none">
                <a:solidFill>
                  <a:schemeClr val="dk1"/>
                </a:solidFill>
                <a:latin typeface="Helvetica Neue"/>
                <a:ea typeface="Helvetica Neue"/>
                <a:cs typeface="Helvetica Neue"/>
                <a:sym typeface="Helvetica Neue"/>
              </a:rPr>
              <a:t>Al presionar los botones A + B a la vez se eliminarán todos los datos del registro. El led muestra un ícono de calavera para indicar que los datos se han borrado, el bloque «borrar registro» borra todos los datos y a las categorías de recopilación de datos se les asigna «temperatura» y «luz», de modo que el micro:bit está listo para recopilar datos la próxima vez que se presione el botón A.</a:t>
            </a:r>
            <a:endParaRPr sz="1500"/>
          </a:p>
        </p:txBody>
      </p:sp>
      <p:sp>
        <p:nvSpPr>
          <p:cNvPr id="435" name="Google Shape;435;g370dcc4bf15_0_29"/>
          <p:cNvSpPr/>
          <p:nvPr/>
        </p:nvSpPr>
        <p:spPr>
          <a:xfrm>
            <a:off x="743525" y="1447900"/>
            <a:ext cx="2944800" cy="4845000"/>
          </a:xfrm>
          <a:prstGeom prst="roundRect">
            <a:avLst>
              <a:gd name="adj" fmla="val 16667"/>
            </a:avLst>
          </a:prstGeom>
          <a:noFill/>
          <a:ln w="19050" cap="flat" cmpd="sng">
            <a:solidFill>
              <a:srgbClr val="6C4BC1"/>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0"/>
              </a:spcBef>
              <a:spcAft>
                <a:spcPts val="1000"/>
              </a:spcAft>
              <a:buClr>
                <a:srgbClr val="000000"/>
              </a:buClr>
              <a:buSzPts val="1600"/>
              <a:buFont typeface="Arial"/>
              <a:buNone/>
            </a:pPr>
            <a:r>
              <a:rPr lang="en-GB" sz="1500" b="0" i="0" u="none" strike="noStrike" cap="none">
                <a:solidFill>
                  <a:schemeClr val="dk1"/>
                </a:solidFill>
                <a:latin typeface="Helvetica Neue"/>
                <a:ea typeface="Helvetica Neue"/>
                <a:cs typeface="Helvetica Neue"/>
                <a:sym typeface="Helvetica Neue"/>
              </a:rPr>
              <a:t>Aunque es poco probable, es posible que el registro esté lleno. Cuando esto ocurre, la variable «registro» se establece en falso y la pantalla led completa se ilumina para indicar que el registro está lleno.</a:t>
            </a:r>
            <a:endParaRPr sz="1500"/>
          </a:p>
        </p:txBody>
      </p:sp>
      <p:pic>
        <p:nvPicPr>
          <p:cNvPr id="436" name="Google Shape;436;g370dcc4bf15_0_29" descr="Código basado en bloques para un micro:bit que establece el registro en falso e ilumina todos los led de la pantalla si el registro está lleno." title="microbit-screenshot (86).png"/>
          <p:cNvPicPr preferRelativeResize="0"/>
          <p:nvPr/>
        </p:nvPicPr>
        <p:blipFill rotWithShape="1">
          <a:blip r:embed="rId4">
            <a:alphaModFix/>
          </a:blip>
          <a:srcRect l="68164" t="48573" b="6633"/>
          <a:stretch/>
        </p:blipFill>
        <p:spPr>
          <a:xfrm>
            <a:off x="1222313" y="1606975"/>
            <a:ext cx="2136325" cy="2333575"/>
          </a:xfrm>
          <a:prstGeom prst="rect">
            <a:avLst/>
          </a:prstGeom>
          <a:noFill/>
          <a:ln>
            <a:noFill/>
          </a:ln>
        </p:spPr>
      </p:pic>
      <p:pic>
        <p:nvPicPr>
          <p:cNvPr id="437" name="Google Shape;437;g370dcc4bf15_0_29" descr="Un bloque «al presionar los botones A+B», que contiene un bloque de mostrar ícono de calavera, un bloque de eliminar registro y un bloque de establecer columnas «temperatura» y «luz»." title="microbit-screenshot (86).png"/>
          <p:cNvPicPr preferRelativeResize="0"/>
          <p:nvPr/>
        </p:nvPicPr>
        <p:blipFill rotWithShape="1">
          <a:blip r:embed="rId4">
            <a:alphaModFix/>
          </a:blip>
          <a:srcRect l="68165" t="-2005" r="2259" b="60382"/>
          <a:stretch/>
        </p:blipFill>
        <p:spPr>
          <a:xfrm>
            <a:off x="5539800" y="1556000"/>
            <a:ext cx="2229002" cy="2435526"/>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41"/>
        <p:cNvGrpSpPr/>
        <p:nvPr/>
      </p:nvGrpSpPr>
      <p:grpSpPr>
        <a:xfrm>
          <a:off x="0" y="0"/>
          <a:ext cx="0" cy="0"/>
          <a:chOff x="0" y="0"/>
          <a:chExt cx="0" cy="0"/>
        </a:xfrm>
      </p:grpSpPr>
      <p:sp>
        <p:nvSpPr>
          <p:cNvPr id="442" name="Google Shape;442;g3669771b81a_0_181"/>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p>
            <a:pPr marL="0" lvl="0" indent="0" algn="ctr" rtl="0">
              <a:lnSpc>
                <a:spcPct val="110000"/>
              </a:lnSpc>
              <a:spcBef>
                <a:spcPts val="0"/>
              </a:spcBef>
              <a:spcAft>
                <a:spcPts val="0"/>
              </a:spcAft>
              <a:buSzPts val="4999"/>
              <a:buNone/>
            </a:pPr>
            <a:r>
              <a:rPr lang="en-GB"/>
              <a:t>Picante</a:t>
            </a:r>
            <a:endParaRPr/>
          </a:p>
        </p:txBody>
      </p:sp>
      <p:sp>
        <p:nvSpPr>
          <p:cNvPr id="443" name="Google Shape;443;g3669771b81a_0_181"/>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32</a:t>
            </a:fld>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sp>
        <p:nvSpPr>
          <p:cNvPr id="448" name="Google Shape;448;g3669771b81a_0_238"/>
          <p:cNvSpPr txBox="1">
            <a:spLocks noGrp="1"/>
          </p:cNvSpPr>
          <p:nvPr>
            <p:ph type="title"/>
          </p:nvPr>
        </p:nvSpPr>
        <p:spPr>
          <a:xfrm>
            <a:off x="681026" y="456075"/>
            <a:ext cx="77226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Introducción 1</a:t>
            </a:r>
            <a:endParaRPr/>
          </a:p>
        </p:txBody>
      </p:sp>
      <p:sp>
        <p:nvSpPr>
          <p:cNvPr id="449" name="Google Shape;449;g3669771b81a_0_238"/>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33</a:t>
            </a:fld>
            <a:endParaRPr/>
          </a:p>
        </p:txBody>
      </p:sp>
      <p:pic>
        <p:nvPicPr>
          <p:cNvPr id="450" name="Google Shape;450;g3669771b81a_0_238" descr="decorativo"/>
          <p:cNvPicPr preferRelativeResize="0"/>
          <p:nvPr/>
        </p:nvPicPr>
        <p:blipFill rotWithShape="1">
          <a:blip r:embed="rId3">
            <a:alphaModFix/>
          </a:blip>
          <a:srcRect/>
          <a:stretch/>
        </p:blipFill>
        <p:spPr>
          <a:xfrm>
            <a:off x="8452577" y="250338"/>
            <a:ext cx="955218" cy="736882"/>
          </a:xfrm>
          <a:prstGeom prst="rect">
            <a:avLst/>
          </a:prstGeom>
          <a:noFill/>
          <a:ln>
            <a:noFill/>
          </a:ln>
        </p:spPr>
      </p:pic>
      <p:sp>
        <p:nvSpPr>
          <p:cNvPr id="451" name="Google Shape;451;g3669771b81a_0_238"/>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sp>
        <p:nvSpPr>
          <p:cNvPr id="452" name="Google Shape;452;g3669771b81a_0_238"/>
          <p:cNvSpPr txBox="1">
            <a:spLocks noGrp="1"/>
          </p:cNvSpPr>
          <p:nvPr>
            <p:ph type="body" idx="1"/>
          </p:nvPr>
        </p:nvSpPr>
        <p:spPr>
          <a:xfrm>
            <a:off x="736675" y="1423100"/>
            <a:ext cx="8432700" cy="4788900"/>
          </a:xfrm>
          <a:prstGeom prst="rect">
            <a:avLst/>
          </a:prstGeom>
          <a:noFill/>
          <a:ln>
            <a:noFill/>
          </a:ln>
        </p:spPr>
        <p:txBody>
          <a:bodyPr spcFirstLastPara="1" wrap="square" lIns="91425" tIns="45700" rIns="91425" bIns="45700" anchor="t" anchorCtr="0">
            <a:noAutofit/>
          </a:bodyPr>
          <a:lstStyle/>
          <a:p>
            <a:pPr marL="457200" lvl="0" indent="-349250" algn="l" rtl="0">
              <a:lnSpc>
                <a:spcPct val="110000"/>
              </a:lnSpc>
              <a:spcBef>
                <a:spcPts val="0"/>
              </a:spcBef>
              <a:spcAft>
                <a:spcPts val="0"/>
              </a:spcAft>
              <a:buClr>
                <a:srgbClr val="CD0364"/>
              </a:buClr>
              <a:buSzPts val="1900"/>
              <a:buChar char="•"/>
            </a:pPr>
            <a:r>
              <a:rPr lang="en-GB" sz="1700"/>
              <a:t>Los alumnos descargarán el código en su micro:bit, conectarán una batería, lo llevarán al área que quieran probar y comenzarán a registrar datos. </a:t>
            </a:r>
            <a:endParaRPr sz="2375"/>
          </a:p>
          <a:p>
            <a:pPr marL="457200" lvl="0" indent="-349250" algn="l" rtl="0">
              <a:lnSpc>
                <a:spcPct val="110000"/>
              </a:lnSpc>
              <a:spcBef>
                <a:spcPts val="1000"/>
              </a:spcBef>
              <a:spcAft>
                <a:spcPts val="0"/>
              </a:spcAft>
              <a:buClr>
                <a:srgbClr val="CD0364"/>
              </a:buClr>
              <a:buSzPts val="1900"/>
              <a:buChar char="•"/>
            </a:pPr>
            <a:r>
              <a:rPr lang="en-GB" sz="1700"/>
              <a:t>Recuerda identificar las áreas en las que los alumnos recopilarán datos. Selecciona áreas con diferentes niveles de luz y temperatura para fomentar debates interesantes. </a:t>
            </a:r>
            <a:endParaRPr sz="2375"/>
          </a:p>
          <a:p>
            <a:pPr marL="457200" lvl="0" indent="-349250" algn="l" rtl="0">
              <a:lnSpc>
                <a:spcPct val="110000"/>
              </a:lnSpc>
              <a:spcBef>
                <a:spcPts val="1000"/>
              </a:spcBef>
              <a:spcAft>
                <a:spcPts val="0"/>
              </a:spcAft>
              <a:buClr>
                <a:srgbClr val="CD0364"/>
              </a:buClr>
              <a:buSzPts val="1900"/>
              <a:buChar char="•"/>
            </a:pPr>
            <a:r>
              <a:rPr lang="en-GB" sz="1700"/>
              <a:t>Los alumnos volverán más tarde a la zona para detener el registro de datos y recoger sus micro:bits. </a:t>
            </a:r>
            <a:endParaRPr sz="2375"/>
          </a:p>
          <a:p>
            <a:pPr marL="457200" marR="3575884" lvl="0" indent="-349250" algn="l" rtl="0">
              <a:lnSpc>
                <a:spcPct val="110000"/>
              </a:lnSpc>
              <a:spcBef>
                <a:spcPts val="1000"/>
              </a:spcBef>
              <a:spcAft>
                <a:spcPts val="1000"/>
              </a:spcAft>
              <a:buClr>
                <a:srgbClr val="CD0364"/>
              </a:buClr>
              <a:buSzPts val="1900"/>
              <a:buChar char="•"/>
            </a:pPr>
            <a:r>
              <a:rPr lang="en-GB" sz="1700"/>
              <a:t>Los alumnos conectarán sus micro:bits a una computadora o tableta para descargar los datos recopilados. A continuación, pueden ver los datos y los gráficos generados a partir de sus registros de datos en una página web. También pueden trazar sus propios gráficos a partir de los datos recopilados. </a:t>
            </a:r>
            <a:endParaRPr sz="2375"/>
          </a:p>
        </p:txBody>
      </p:sp>
      <p:pic>
        <p:nvPicPr>
          <p:cNvPr id="453" name="Google Shape;453;g3669771b81a_0_238" descr="Una ilustración de árboles, nubes y sol." title="Screenshot 2025-06-03 at 15.53.27.png"/>
          <p:cNvPicPr preferRelativeResize="0"/>
          <p:nvPr/>
        </p:nvPicPr>
        <p:blipFill rotWithShape="1">
          <a:blip r:embed="rId4">
            <a:alphaModFix/>
          </a:blip>
          <a:srcRect/>
          <a:stretch/>
        </p:blipFill>
        <p:spPr>
          <a:xfrm>
            <a:off x="6881900" y="3654925"/>
            <a:ext cx="2508275" cy="1529675"/>
          </a:xfrm>
          <a:prstGeom prst="rect">
            <a:avLst/>
          </a:prstGeom>
          <a:noFill/>
          <a:ln>
            <a:noFill/>
          </a:ln>
        </p:spPr>
      </p:pic>
      <p:pic>
        <p:nvPicPr>
          <p:cNvPr id="454" name="Google Shape;454;g3669771b81a_0_238" descr="Ilustración de una placa del micro:bit y una mano junto a ella."/>
          <p:cNvPicPr preferRelativeResize="0"/>
          <p:nvPr/>
        </p:nvPicPr>
        <p:blipFill rotWithShape="1">
          <a:blip r:embed="rId5">
            <a:alphaModFix/>
          </a:blip>
          <a:srcRect/>
          <a:stretch/>
        </p:blipFill>
        <p:spPr>
          <a:xfrm>
            <a:off x="5645347" y="4794251"/>
            <a:ext cx="2031804" cy="1705475"/>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58"/>
        <p:cNvGrpSpPr/>
        <p:nvPr/>
      </p:nvGrpSpPr>
      <p:grpSpPr>
        <a:xfrm>
          <a:off x="0" y="0"/>
          <a:ext cx="0" cy="0"/>
          <a:chOff x="0" y="0"/>
          <a:chExt cx="0" cy="0"/>
        </a:xfrm>
      </p:grpSpPr>
      <p:sp>
        <p:nvSpPr>
          <p:cNvPr id="459" name="Google Shape;459;g37cbe48185e_0_65"/>
          <p:cNvSpPr txBox="1">
            <a:spLocks noGrp="1"/>
          </p:cNvSpPr>
          <p:nvPr>
            <p:ph type="title"/>
          </p:nvPr>
        </p:nvSpPr>
        <p:spPr>
          <a:xfrm>
            <a:off x="681026" y="456075"/>
            <a:ext cx="77715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Introducción 2</a:t>
            </a:r>
            <a:endParaRPr/>
          </a:p>
        </p:txBody>
      </p:sp>
      <p:sp>
        <p:nvSpPr>
          <p:cNvPr id="460" name="Google Shape;460;g37cbe48185e_0_65"/>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34</a:t>
            </a:fld>
            <a:endParaRPr/>
          </a:p>
        </p:txBody>
      </p:sp>
      <p:pic>
        <p:nvPicPr>
          <p:cNvPr id="461" name="Google Shape;461;g37cbe48185e_0_65" descr="decorativo"/>
          <p:cNvPicPr preferRelativeResize="0"/>
          <p:nvPr/>
        </p:nvPicPr>
        <p:blipFill rotWithShape="1">
          <a:blip r:embed="rId3">
            <a:alphaModFix/>
          </a:blip>
          <a:srcRect/>
          <a:stretch/>
        </p:blipFill>
        <p:spPr>
          <a:xfrm>
            <a:off x="8452577" y="250338"/>
            <a:ext cx="955218" cy="736882"/>
          </a:xfrm>
          <a:prstGeom prst="rect">
            <a:avLst/>
          </a:prstGeom>
          <a:noFill/>
          <a:ln>
            <a:noFill/>
          </a:ln>
        </p:spPr>
      </p:pic>
      <p:sp>
        <p:nvSpPr>
          <p:cNvPr id="462" name="Google Shape;462;g37cbe48185e_0_65"/>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sp>
        <p:nvSpPr>
          <p:cNvPr id="463" name="Google Shape;463;g37cbe48185e_0_65"/>
          <p:cNvSpPr txBox="1">
            <a:spLocks noGrp="1"/>
          </p:cNvSpPr>
          <p:nvPr>
            <p:ph type="body" idx="1"/>
          </p:nvPr>
        </p:nvSpPr>
        <p:spPr>
          <a:xfrm>
            <a:off x="736675" y="1423100"/>
            <a:ext cx="8488200" cy="4788900"/>
          </a:xfrm>
          <a:prstGeom prst="rect">
            <a:avLst/>
          </a:prstGeom>
          <a:noFill/>
          <a:ln>
            <a:noFill/>
          </a:ln>
        </p:spPr>
        <p:txBody>
          <a:bodyPr spcFirstLastPara="1" wrap="square" lIns="91425" tIns="45700" rIns="91425" bIns="45700" anchor="t" anchorCtr="0">
            <a:noAutofit/>
          </a:bodyPr>
          <a:lstStyle/>
          <a:p>
            <a:pPr marL="457200" marR="2633676" lvl="0" indent="-355600" algn="l" rtl="0">
              <a:lnSpc>
                <a:spcPct val="100000"/>
              </a:lnSpc>
              <a:spcBef>
                <a:spcPts val="1300"/>
              </a:spcBef>
              <a:spcAft>
                <a:spcPts val="0"/>
              </a:spcAft>
              <a:buClr>
                <a:srgbClr val="CD0364"/>
              </a:buClr>
              <a:buSzPts val="2000"/>
              <a:buChar char="•"/>
            </a:pPr>
            <a:r>
              <a:rPr lang="en-GB" sz="1800"/>
              <a:t>El sensor de luz del micro:bit utiliza los led de la pantalla para medir la luz, así que asegúrate de que la pantalla led del micro:bit esté orientada hacia la fuente de luz. La lectura del nivel de luz será un número entre 0 (oscuro) y 255 (la luz más intensa que puede medir el micro:bit).</a:t>
            </a:r>
            <a:endParaRPr sz="2475"/>
          </a:p>
          <a:p>
            <a:pPr marL="457200" marR="335884" lvl="0" indent="-355600" algn="l" rtl="0">
              <a:lnSpc>
                <a:spcPct val="100000"/>
              </a:lnSpc>
              <a:spcBef>
                <a:spcPts val="1300"/>
              </a:spcBef>
              <a:spcAft>
                <a:spcPts val="0"/>
              </a:spcAft>
              <a:buClr>
                <a:srgbClr val="CD0364"/>
              </a:buClr>
              <a:buSzPts val="2000"/>
              <a:buChar char="•"/>
            </a:pPr>
            <a:r>
              <a:rPr lang="en-GB" sz="1800"/>
              <a:t>El sensor de temperatura se encuentra en el procesador situado en la parte posterior del micro:bit y proporciona una buena aproximación de la temperatura alrededor del dispositivo. Es importante recordar que los objetos que tocan el procesador o</a:t>
            </a:r>
            <a:endParaRPr sz="2475"/>
          </a:p>
          <a:p>
            <a:pPr marL="450000" marR="2543675" lvl="0" indent="0" algn="l" rtl="0">
              <a:lnSpc>
                <a:spcPct val="100000"/>
              </a:lnSpc>
              <a:spcBef>
                <a:spcPts val="1300"/>
              </a:spcBef>
              <a:spcAft>
                <a:spcPts val="0"/>
              </a:spcAft>
              <a:buSzPts val="1800"/>
              <a:buNone/>
            </a:pPr>
            <a:r>
              <a:rPr lang="en-GB" sz="1800"/>
              <a:t>una persona que sostenga el micro:bit puede influir en la lectura de la temperatura, por lo que los alumnos no deben coger el micro:bit para tomar lecturas. Este proyecto está programado para mostrar la lectura de temperatura en grados Fahrenheit.</a:t>
            </a:r>
            <a:endParaRPr sz="2475"/>
          </a:p>
        </p:txBody>
      </p:sp>
      <p:pic>
        <p:nvPicPr>
          <p:cNvPr id="464" name="Google Shape;464;g37cbe48185e_0_65" descr="Ilustración de una placa del micro:bit con el número 7 mostrado en la pantalla led."/>
          <p:cNvPicPr preferRelativeResize="0"/>
          <p:nvPr/>
        </p:nvPicPr>
        <p:blipFill rotWithShape="1">
          <a:blip r:embed="rId4">
            <a:alphaModFix/>
          </a:blip>
          <a:srcRect/>
          <a:stretch/>
        </p:blipFill>
        <p:spPr>
          <a:xfrm>
            <a:off x="6666837" y="4498647"/>
            <a:ext cx="2279537" cy="1522225"/>
          </a:xfrm>
          <a:prstGeom prst="rect">
            <a:avLst/>
          </a:prstGeom>
          <a:noFill/>
          <a:ln>
            <a:noFill/>
          </a:ln>
        </p:spPr>
      </p:pic>
      <p:pic>
        <p:nvPicPr>
          <p:cNvPr id="465" name="Google Shape;465;g37cbe48185e_0_65" descr="Ilustración de una placa del micro:bit con todos los led encendidos que se utiliza para medir los niveles de luz a gran distancia de una fuente de luz."/>
          <p:cNvPicPr preferRelativeResize="0"/>
          <p:nvPr/>
        </p:nvPicPr>
        <p:blipFill rotWithShape="1">
          <a:blip r:embed="rId5">
            <a:alphaModFix/>
          </a:blip>
          <a:srcRect l="8101" t="24630" r="25105"/>
          <a:stretch/>
        </p:blipFill>
        <p:spPr>
          <a:xfrm>
            <a:off x="6567000" y="1438648"/>
            <a:ext cx="1683925" cy="1522225"/>
          </a:xfrm>
          <a:prstGeom prst="rect">
            <a:avLst/>
          </a:prstGeom>
          <a:noFill/>
          <a:ln>
            <a:noFill/>
          </a:ln>
        </p:spPr>
      </p:pic>
      <p:pic>
        <p:nvPicPr>
          <p:cNvPr id="466" name="Google Shape;466;g37cbe48185e_0_65" descr="Una ilustración del sol con una cara sonriente." title="Large-Sun@2x.png"/>
          <p:cNvPicPr preferRelativeResize="0"/>
          <p:nvPr/>
        </p:nvPicPr>
        <p:blipFill rotWithShape="1">
          <a:blip r:embed="rId6">
            <a:alphaModFix/>
          </a:blip>
          <a:srcRect/>
          <a:stretch/>
        </p:blipFill>
        <p:spPr>
          <a:xfrm>
            <a:off x="8334709" y="1367475"/>
            <a:ext cx="973950" cy="973925"/>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70"/>
        <p:cNvGrpSpPr/>
        <p:nvPr/>
      </p:nvGrpSpPr>
      <p:grpSpPr>
        <a:xfrm>
          <a:off x="0" y="0"/>
          <a:ext cx="0" cy="0"/>
          <a:chOff x="0" y="0"/>
          <a:chExt cx="0" cy="0"/>
        </a:xfrm>
      </p:grpSpPr>
      <p:sp>
        <p:nvSpPr>
          <p:cNvPr id="471" name="Google Shape;471;g35fa30c4f18_0_79"/>
          <p:cNvSpPr txBox="1">
            <a:spLocks noGrp="1"/>
          </p:cNvSpPr>
          <p:nvPr>
            <p:ph type="title"/>
          </p:nvPr>
        </p:nvSpPr>
        <p:spPr>
          <a:xfrm>
            <a:off x="681027" y="456075"/>
            <a:ext cx="74076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Pasos de la actividad de los alumnos 1</a:t>
            </a:r>
            <a:endParaRPr/>
          </a:p>
        </p:txBody>
      </p:sp>
      <p:sp>
        <p:nvSpPr>
          <p:cNvPr id="472" name="Google Shape;472;g35fa30c4f18_0_79"/>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35</a:t>
            </a:fld>
            <a:endParaRPr/>
          </a:p>
        </p:txBody>
      </p:sp>
      <p:sp>
        <p:nvSpPr>
          <p:cNvPr id="473" name="Google Shape;473;g35fa30c4f18_0_79"/>
          <p:cNvSpPr txBox="1">
            <a:spLocks noGrp="1"/>
          </p:cNvSpPr>
          <p:nvPr>
            <p:ph type="body" idx="1"/>
          </p:nvPr>
        </p:nvSpPr>
        <p:spPr>
          <a:xfrm>
            <a:off x="681025" y="1338578"/>
            <a:ext cx="8736000" cy="4739700"/>
          </a:xfrm>
          <a:prstGeom prst="rect">
            <a:avLst/>
          </a:prstGeom>
          <a:noFill/>
          <a:ln>
            <a:noFill/>
          </a:ln>
        </p:spPr>
        <p:txBody>
          <a:bodyPr spcFirstLastPara="1" wrap="square" lIns="91425" tIns="45700" rIns="91425" bIns="45700" anchor="t" anchorCtr="0">
            <a:noAutofit/>
          </a:bodyPr>
          <a:lstStyle/>
          <a:p>
            <a:pPr marL="0" lvl="0" indent="0" algn="l" rtl="0">
              <a:lnSpc>
                <a:spcPct val="110000"/>
              </a:lnSpc>
              <a:spcBef>
                <a:spcPts val="1300"/>
              </a:spcBef>
              <a:spcAft>
                <a:spcPts val="0"/>
              </a:spcAft>
              <a:buSzPts val="1800"/>
              <a:buNone/>
            </a:pPr>
            <a:r>
              <a:rPr lang="en-GB" sz="1800" b="1" i="1">
                <a:solidFill>
                  <a:srgbClr val="CD0364"/>
                </a:solidFill>
              </a:rPr>
              <a:t>Crea el código:</a:t>
            </a:r>
            <a:endParaRPr sz="2475"/>
          </a:p>
          <a:p>
            <a:pPr marL="318151" marR="180487" lvl="0" indent="-309553" algn="l" rtl="0">
              <a:lnSpc>
                <a:spcPct val="110000"/>
              </a:lnSpc>
              <a:spcBef>
                <a:spcPts val="1300"/>
              </a:spcBef>
              <a:spcAft>
                <a:spcPts val="0"/>
              </a:spcAft>
              <a:buClr>
                <a:srgbClr val="CD0364"/>
              </a:buClr>
              <a:buSzPts val="1800"/>
              <a:buChar char="•"/>
            </a:pPr>
            <a:r>
              <a:rPr lang="en-GB" sz="1600" b="1">
                <a:solidFill>
                  <a:srgbClr val="CD0364"/>
                </a:solidFill>
              </a:rPr>
              <a:t>Abre</a:t>
            </a:r>
            <a:r>
              <a:rPr lang="en-GB" sz="1600"/>
              <a:t> el proyecto del registrador de datos medioambientales: </a:t>
            </a:r>
            <a:r>
              <a:rPr lang="en-GB" sz="1600" u="sng">
                <a:solidFill>
                  <a:schemeClr val="hlink"/>
                </a:solidFill>
                <a:hlinkClick r:id="rId3"/>
              </a:rPr>
              <a:t>mbit.io/us-environment-spicy</a:t>
            </a:r>
            <a:endParaRPr sz="1600" u="sng">
              <a:solidFill>
                <a:schemeClr val="hlink"/>
              </a:solidFill>
              <a:hlinkClick r:id="rId3"/>
            </a:endParaRPr>
          </a:p>
          <a:p>
            <a:pPr marL="318151" marR="180487" lvl="0" indent="-309553" algn="l" rtl="0">
              <a:lnSpc>
                <a:spcPct val="110000"/>
              </a:lnSpc>
              <a:spcBef>
                <a:spcPts val="1300"/>
              </a:spcBef>
              <a:spcAft>
                <a:spcPts val="0"/>
              </a:spcAft>
              <a:buClr>
                <a:srgbClr val="CD0364"/>
              </a:buClr>
              <a:buSzPts val="1800"/>
              <a:buChar char="•"/>
            </a:pPr>
            <a:r>
              <a:rPr lang="en-GB" sz="1600" b="1">
                <a:solidFill>
                  <a:srgbClr val="CD0364"/>
                </a:solidFill>
              </a:rPr>
              <a:t>Explica</a:t>
            </a:r>
            <a:r>
              <a:rPr lang="en-GB" sz="1600" b="1">
                <a:solidFill>
                  <a:srgbClr val="6C4BC1"/>
                </a:solidFill>
              </a:rPr>
              <a:t> </a:t>
            </a:r>
            <a:r>
              <a:rPr lang="en-GB" sz="1600"/>
              <a:t>que los alumnos utilizarán la caja de herramientas para buscar bloques de código. Para este proyecto, ya se han completado cuatro partes del código, y controlan lo que ocurre cuando se inicia el programa, cuando se registra, cuando el registro está lleno y cuando se convierte la temperatura de grados Celsius a Fahrenheit.</a:t>
            </a:r>
            <a:endParaRPr/>
          </a:p>
          <a:p>
            <a:pPr marL="318151" marR="0" lvl="0" indent="-309553" algn="l" rtl="0">
              <a:lnSpc>
                <a:spcPct val="110000"/>
              </a:lnSpc>
              <a:spcBef>
                <a:spcPts val="1300"/>
              </a:spcBef>
              <a:spcAft>
                <a:spcPts val="0"/>
              </a:spcAft>
              <a:buClr>
                <a:srgbClr val="CD0364"/>
              </a:buClr>
              <a:buSzPts val="1800"/>
              <a:buChar char="•"/>
            </a:pPr>
            <a:r>
              <a:rPr lang="en-GB" sz="1600" b="1">
                <a:solidFill>
                  <a:srgbClr val="CD0364"/>
                </a:solidFill>
              </a:rPr>
              <a:t>Explica</a:t>
            </a:r>
            <a:r>
              <a:rPr lang="en-GB" sz="1600"/>
              <a:t> que los alumnos tendrán que </a:t>
            </a:r>
            <a:r>
              <a:rPr lang="en-GB" sz="1600" b="1">
                <a:solidFill>
                  <a:srgbClr val="CD0364"/>
                </a:solidFill>
              </a:rPr>
              <a:t>programar</a:t>
            </a:r>
            <a:r>
              <a:rPr lang="en-GB" sz="1600"/>
              <a:t> tres partes del registrador de datos ambientales:</a:t>
            </a:r>
            <a:endParaRPr/>
          </a:p>
          <a:p>
            <a:pPr marL="557193" marR="0" lvl="1" indent="-185728" algn="l" rtl="0">
              <a:lnSpc>
                <a:spcPct val="110000"/>
              </a:lnSpc>
              <a:spcBef>
                <a:spcPts val="1300"/>
              </a:spcBef>
              <a:spcAft>
                <a:spcPts val="0"/>
              </a:spcAft>
              <a:buClr>
                <a:srgbClr val="CD0364"/>
              </a:buClr>
              <a:buSzPts val="1800"/>
              <a:buAutoNum type="arabicPeriod"/>
            </a:pPr>
            <a:r>
              <a:rPr lang="en-GB" sz="1600" b="1">
                <a:solidFill>
                  <a:srgbClr val="CD0364"/>
                </a:solidFill>
              </a:rPr>
              <a:t>Programa</a:t>
            </a:r>
            <a:r>
              <a:rPr lang="en-GB" sz="1600"/>
              <a:t> el botón A para iniciar el registro y mostrar un ícono de marca de verificación. </a:t>
            </a:r>
            <a:endParaRPr/>
          </a:p>
          <a:p>
            <a:pPr marL="557193" marR="0" lvl="1" indent="-185728" algn="l" rtl="0">
              <a:lnSpc>
                <a:spcPct val="110000"/>
              </a:lnSpc>
              <a:spcBef>
                <a:spcPts val="1300"/>
              </a:spcBef>
              <a:spcAft>
                <a:spcPts val="0"/>
              </a:spcAft>
              <a:buClr>
                <a:srgbClr val="CD0364"/>
              </a:buClr>
              <a:buSzPts val="1800"/>
              <a:buAutoNum type="arabicPeriod"/>
            </a:pPr>
            <a:r>
              <a:rPr lang="en-GB" sz="1600" b="1">
                <a:solidFill>
                  <a:srgbClr val="CD0364"/>
                </a:solidFill>
              </a:rPr>
              <a:t>Programa</a:t>
            </a:r>
            <a:r>
              <a:rPr lang="en-GB" sz="1600"/>
              <a:t> el botón B para detener el registro y mostrar un ícono de X. </a:t>
            </a:r>
            <a:endParaRPr/>
          </a:p>
          <a:p>
            <a:pPr marL="557193" marR="0" lvl="1" indent="-185728" algn="l" rtl="0">
              <a:lnSpc>
                <a:spcPct val="110000"/>
              </a:lnSpc>
              <a:spcBef>
                <a:spcPts val="1300"/>
              </a:spcBef>
              <a:spcAft>
                <a:spcPts val="0"/>
              </a:spcAft>
              <a:buClr>
                <a:srgbClr val="CD0364"/>
              </a:buClr>
              <a:buSzPts val="1800"/>
              <a:buAutoNum type="arabicPeriod"/>
            </a:pPr>
            <a:r>
              <a:rPr lang="en-GB" sz="1600" b="1">
                <a:solidFill>
                  <a:srgbClr val="CD0364"/>
                </a:solidFill>
              </a:rPr>
              <a:t>Programa</a:t>
            </a:r>
            <a:r>
              <a:rPr lang="en-GB" sz="1600"/>
              <a:t> los botones A + B para eliminar el registro, mostrar un ícono de calavera y restablecer los encabezados de las columnas de datos a «temperatura» y «luz». </a:t>
            </a:r>
            <a:endParaRPr/>
          </a:p>
        </p:txBody>
      </p:sp>
      <p:sp>
        <p:nvSpPr>
          <p:cNvPr id="474" name="Google Shape;474;g35fa30c4f18_0_79"/>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pic>
        <p:nvPicPr>
          <p:cNvPr id="475" name="Google Shape;475;g35fa30c4f18_0_79" descr="Ilustración de un educador delante de una pizarra vacía utilizada para señalar las actividades dirigidas por el profesor en esta página" title="black female teacher image.png"/>
          <p:cNvPicPr preferRelativeResize="0"/>
          <p:nvPr/>
        </p:nvPicPr>
        <p:blipFill rotWithShape="1">
          <a:blip r:embed="rId4">
            <a:alphaModFix/>
          </a:blip>
          <a:srcRect/>
          <a:stretch/>
        </p:blipFill>
        <p:spPr>
          <a:xfrm>
            <a:off x="8088725" y="456087"/>
            <a:ext cx="1428350" cy="1191276"/>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79"/>
        <p:cNvGrpSpPr/>
        <p:nvPr/>
      </p:nvGrpSpPr>
      <p:grpSpPr>
        <a:xfrm>
          <a:off x="0" y="0"/>
          <a:ext cx="0" cy="0"/>
          <a:chOff x="0" y="0"/>
          <a:chExt cx="0" cy="0"/>
        </a:xfrm>
      </p:grpSpPr>
      <p:sp>
        <p:nvSpPr>
          <p:cNvPr id="480" name="Google Shape;480;g365ab73c13e_0_148"/>
          <p:cNvSpPr txBox="1">
            <a:spLocks noGrp="1"/>
          </p:cNvSpPr>
          <p:nvPr>
            <p:ph type="title"/>
          </p:nvPr>
        </p:nvSpPr>
        <p:spPr>
          <a:xfrm>
            <a:off x="681026" y="456075"/>
            <a:ext cx="75123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Pasos de la actividad de los alumnos 2</a:t>
            </a:r>
            <a:endParaRPr/>
          </a:p>
        </p:txBody>
      </p:sp>
      <p:sp>
        <p:nvSpPr>
          <p:cNvPr id="481" name="Google Shape;481;g365ab73c13e_0_148"/>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36</a:t>
            </a:fld>
            <a:endParaRPr/>
          </a:p>
        </p:txBody>
      </p:sp>
      <p:sp>
        <p:nvSpPr>
          <p:cNvPr id="482" name="Google Shape;482;g365ab73c13e_0_148"/>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sp>
        <p:nvSpPr>
          <p:cNvPr id="483" name="Google Shape;483;g365ab73c13e_0_148"/>
          <p:cNvSpPr/>
          <p:nvPr/>
        </p:nvSpPr>
        <p:spPr>
          <a:xfrm>
            <a:off x="743525" y="1829450"/>
            <a:ext cx="1702200" cy="4324200"/>
          </a:xfrm>
          <a:prstGeom prst="roundRect">
            <a:avLst>
              <a:gd name="adj" fmla="val 16667"/>
            </a:avLst>
          </a:prstGeom>
          <a:solidFill>
            <a:schemeClr val="lt1"/>
          </a:solid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800"/>
              <a:buFont typeface="Arial"/>
              <a:buNone/>
            </a:pPr>
            <a:r>
              <a:rPr lang="en-GB" sz="1600" b="0" i="0" u="none" strike="noStrike" cap="none">
                <a:solidFill>
                  <a:schemeClr val="dk1"/>
                </a:solidFill>
                <a:latin typeface="Helvetica Neue"/>
                <a:ea typeface="Helvetica Neue"/>
                <a:cs typeface="Helvetica Neue"/>
                <a:sym typeface="Helvetica Neue"/>
              </a:rPr>
              <a:t>Busca el bloque «Al presionar el botón A» </a:t>
            </a:r>
            <a:r>
              <a:rPr lang="en-GB" sz="1600" b="1" i="0" u="none" strike="noStrike" cap="none">
                <a:solidFill>
                  <a:srgbClr val="CD0364"/>
                </a:solidFill>
                <a:latin typeface="Helvetica Neue"/>
                <a:ea typeface="Helvetica Neue"/>
                <a:cs typeface="Helvetica Neue"/>
                <a:sym typeface="Helvetica Neue"/>
              </a:rPr>
              <a:t>en la sección Entrada y añádelo a tu espacio de trabajo.</a:t>
            </a:r>
            <a:endParaRPr/>
          </a:p>
        </p:txBody>
      </p:sp>
      <p:sp>
        <p:nvSpPr>
          <p:cNvPr id="484" name="Google Shape;484;g365ab73c13e_0_148"/>
          <p:cNvSpPr/>
          <p:nvPr/>
        </p:nvSpPr>
        <p:spPr>
          <a:xfrm>
            <a:off x="2659350" y="1829450"/>
            <a:ext cx="2357700" cy="43242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800"/>
              <a:buFont typeface="Arial"/>
              <a:buNone/>
            </a:pPr>
            <a:r>
              <a:rPr lang="en-GB" sz="1600" b="1" i="0" u="none" strike="noStrike" cap="none">
                <a:solidFill>
                  <a:srgbClr val="CD0364"/>
                </a:solidFill>
                <a:latin typeface="Helvetica Neue"/>
                <a:ea typeface="Helvetica Neue"/>
                <a:cs typeface="Helvetica Neue"/>
                <a:sym typeface="Helvetica Neue"/>
              </a:rPr>
              <a:t>Busca el bloque «establecer registro en» </a:t>
            </a:r>
            <a:r>
              <a:rPr lang="en-GB" sz="1600" b="0" i="0" u="none" strike="noStrike" cap="none">
                <a:solidFill>
                  <a:schemeClr val="dk1"/>
                </a:solidFill>
                <a:latin typeface="Helvetica Neue"/>
                <a:ea typeface="Helvetica Neue"/>
                <a:cs typeface="Helvetica Neue"/>
                <a:sym typeface="Helvetica Neue"/>
              </a:rPr>
              <a:t>en la sección Variables y añádelo al bloque «al presionar el botón A».</a:t>
            </a:r>
            <a:endParaRPr/>
          </a:p>
        </p:txBody>
      </p:sp>
      <p:sp>
        <p:nvSpPr>
          <p:cNvPr id="485" name="Google Shape;485;g365ab73c13e_0_148"/>
          <p:cNvSpPr/>
          <p:nvPr/>
        </p:nvSpPr>
        <p:spPr>
          <a:xfrm>
            <a:off x="5230675" y="1829175"/>
            <a:ext cx="3994500" cy="43827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chemeClr val="dk1"/>
              </a:buClr>
              <a:buSzPts val="1100"/>
              <a:buFont typeface="Arial"/>
              <a:buNone/>
            </a:pPr>
            <a:r>
              <a:rPr lang="en-GB" sz="1600" b="1" i="0" u="none" strike="noStrike" cap="none">
                <a:solidFill>
                  <a:srgbClr val="CD0364"/>
                </a:solidFill>
                <a:latin typeface="Helvetica Neue"/>
                <a:ea typeface="Helvetica Neue"/>
                <a:cs typeface="Helvetica Neue"/>
                <a:sym typeface="Helvetica Neue"/>
              </a:rPr>
              <a:t>Reemplaza el 0</a:t>
            </a:r>
            <a:r>
              <a:rPr lang="en-GB" sz="1600" b="0" i="0" u="none" strike="noStrike" cap="none">
                <a:solidFill>
                  <a:schemeClr val="dk1"/>
                </a:solidFill>
                <a:latin typeface="Helvetica Neue"/>
                <a:ea typeface="Helvetica Neue"/>
                <a:cs typeface="Helvetica Neue"/>
                <a:sym typeface="Helvetica Neue"/>
              </a:rPr>
              <a:t> por un bloque «verdadero» del menú Lógica. Añade un bloque «mostrar ícono» con una marca de verificación debajo.  </a:t>
            </a:r>
            <a:endParaRPr/>
          </a:p>
        </p:txBody>
      </p:sp>
      <p:pic>
        <p:nvPicPr>
          <p:cNvPr id="486" name="Google Shape;486;g365ab73c13e_0_148" descr="Bloque «al presionar el botón A»." title="microbit-screenshot (19).png"/>
          <p:cNvPicPr preferRelativeResize="0"/>
          <p:nvPr/>
        </p:nvPicPr>
        <p:blipFill rotWithShape="1">
          <a:blip r:embed="rId3">
            <a:alphaModFix/>
          </a:blip>
          <a:srcRect l="51119" t="11543" r="29620" b="63432"/>
          <a:stretch/>
        </p:blipFill>
        <p:spPr>
          <a:xfrm>
            <a:off x="778050" y="2021275"/>
            <a:ext cx="1610977" cy="864749"/>
          </a:xfrm>
          <a:prstGeom prst="rect">
            <a:avLst/>
          </a:prstGeom>
          <a:noFill/>
          <a:ln>
            <a:noFill/>
          </a:ln>
        </p:spPr>
      </p:pic>
      <p:sp>
        <p:nvSpPr>
          <p:cNvPr id="487" name="Google Shape;487;g365ab73c13e_0_148"/>
          <p:cNvSpPr txBox="1"/>
          <p:nvPr/>
        </p:nvSpPr>
        <p:spPr>
          <a:xfrm>
            <a:off x="681025" y="1257747"/>
            <a:ext cx="37704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10000"/>
              </a:lnSpc>
              <a:spcBef>
                <a:spcPts val="1300"/>
              </a:spcBef>
              <a:spcAft>
                <a:spcPts val="0"/>
              </a:spcAft>
              <a:buClr>
                <a:srgbClr val="000000"/>
              </a:buClr>
              <a:buSzPts val="1800"/>
              <a:buFont typeface="Arial"/>
              <a:buNone/>
            </a:pPr>
            <a:r>
              <a:rPr lang="en-GB" sz="1800" b="1" i="1" u="none" strike="noStrike" cap="none">
                <a:solidFill>
                  <a:srgbClr val="CD0364"/>
                </a:solidFill>
                <a:latin typeface="Helvetica Neue"/>
                <a:ea typeface="Helvetica Neue"/>
                <a:cs typeface="Helvetica Neue"/>
                <a:sym typeface="Helvetica Neue"/>
              </a:rPr>
              <a:t>Crea el código: botón A:</a:t>
            </a:r>
            <a:endParaRPr/>
          </a:p>
        </p:txBody>
      </p:sp>
      <p:pic>
        <p:nvPicPr>
          <p:cNvPr id="488" name="Google Shape;488;g365ab73c13e_0_148" descr="Ilustración de un educador delante de una pizarra vacía utilizada para señalar las actividades dirigidas por el profesor en esta página" title="black female teacher image.png"/>
          <p:cNvPicPr preferRelativeResize="0"/>
          <p:nvPr/>
        </p:nvPicPr>
        <p:blipFill rotWithShape="1">
          <a:blip r:embed="rId4">
            <a:alphaModFix/>
          </a:blip>
          <a:srcRect/>
          <a:stretch/>
        </p:blipFill>
        <p:spPr>
          <a:xfrm>
            <a:off x="8193400" y="379637"/>
            <a:ext cx="1428350" cy="1191276"/>
          </a:xfrm>
          <a:prstGeom prst="rect">
            <a:avLst/>
          </a:prstGeom>
          <a:noFill/>
          <a:ln>
            <a:noFill/>
          </a:ln>
        </p:spPr>
      </p:pic>
      <p:pic>
        <p:nvPicPr>
          <p:cNvPr id="489" name="Google Shape;489;g365ab73c13e_0_148" descr="Bloque «al presionar el botón A» que contiene un bloque de establecer registro en 0." title="set-logging-to.png"/>
          <p:cNvPicPr preferRelativeResize="0"/>
          <p:nvPr/>
        </p:nvPicPr>
        <p:blipFill rotWithShape="1">
          <a:blip r:embed="rId5">
            <a:alphaModFix/>
          </a:blip>
          <a:srcRect/>
          <a:stretch/>
        </p:blipFill>
        <p:spPr>
          <a:xfrm>
            <a:off x="2711850" y="2022750"/>
            <a:ext cx="2229000" cy="1240300"/>
          </a:xfrm>
          <a:prstGeom prst="rect">
            <a:avLst/>
          </a:prstGeom>
          <a:noFill/>
          <a:ln>
            <a:noFill/>
          </a:ln>
        </p:spPr>
      </p:pic>
      <p:pic>
        <p:nvPicPr>
          <p:cNvPr id="490" name="Google Shape;490;g365ab73c13e_0_148" descr="Bloque «al presionar el botón A» que contiene un bloque de establecer registro en verdadero y un bloque mostrar ícono «sí» o marca de verificación." title="buttona.png"/>
          <p:cNvPicPr preferRelativeResize="0"/>
          <p:nvPr/>
        </p:nvPicPr>
        <p:blipFill rotWithShape="1">
          <a:blip r:embed="rId6">
            <a:alphaModFix/>
          </a:blip>
          <a:srcRect/>
          <a:stretch/>
        </p:blipFill>
        <p:spPr>
          <a:xfrm>
            <a:off x="5408650" y="2074150"/>
            <a:ext cx="3579549" cy="2141600"/>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94"/>
        <p:cNvGrpSpPr/>
        <p:nvPr/>
      </p:nvGrpSpPr>
      <p:grpSpPr>
        <a:xfrm>
          <a:off x="0" y="0"/>
          <a:ext cx="0" cy="0"/>
          <a:chOff x="0" y="0"/>
          <a:chExt cx="0" cy="0"/>
        </a:xfrm>
      </p:grpSpPr>
      <p:pic>
        <p:nvPicPr>
          <p:cNvPr id="495" name="Google Shape;495;g365ab73c13e_0_315" descr="El bloque «al presionar el botón B» con el bloque establecer registro en 0 en su interior." title="b-setlogging.png"/>
          <p:cNvPicPr preferRelativeResize="0"/>
          <p:nvPr/>
        </p:nvPicPr>
        <p:blipFill rotWithShape="1">
          <a:blip r:embed="rId3">
            <a:alphaModFix/>
          </a:blip>
          <a:srcRect/>
          <a:stretch/>
        </p:blipFill>
        <p:spPr>
          <a:xfrm>
            <a:off x="3973499" y="2340225"/>
            <a:ext cx="2354950" cy="1332543"/>
          </a:xfrm>
          <a:prstGeom prst="rect">
            <a:avLst/>
          </a:prstGeom>
          <a:noFill/>
          <a:ln w="19050" cap="flat" cmpd="sng">
            <a:solidFill>
              <a:schemeClr val="lt1"/>
            </a:solidFill>
            <a:prstDash val="solid"/>
            <a:round/>
            <a:headEnd type="none" w="sm" len="sm"/>
            <a:tailEnd type="none" w="sm" len="sm"/>
          </a:ln>
        </p:spPr>
      </p:pic>
      <p:pic>
        <p:nvPicPr>
          <p:cNvPr id="496" name="Google Shape;496;g365ab73c13e_0_315" descr="El bloque «al presionar el botón B» con el bloque establecer registro en falso y los bloques mostrar ícono «no» dentro de él." title="buttonb.png"/>
          <p:cNvPicPr preferRelativeResize="0"/>
          <p:nvPr/>
        </p:nvPicPr>
        <p:blipFill rotWithShape="1">
          <a:blip r:embed="rId4">
            <a:alphaModFix/>
          </a:blip>
          <a:srcRect/>
          <a:stretch/>
        </p:blipFill>
        <p:spPr>
          <a:xfrm>
            <a:off x="6641425" y="2198200"/>
            <a:ext cx="2545500" cy="1523610"/>
          </a:xfrm>
          <a:prstGeom prst="rect">
            <a:avLst/>
          </a:prstGeom>
          <a:noFill/>
          <a:ln>
            <a:noFill/>
          </a:ln>
        </p:spPr>
      </p:pic>
      <p:sp>
        <p:nvSpPr>
          <p:cNvPr id="497" name="Google Shape;497;g365ab73c13e_0_315"/>
          <p:cNvSpPr/>
          <p:nvPr/>
        </p:nvSpPr>
        <p:spPr>
          <a:xfrm>
            <a:off x="6641425" y="1829175"/>
            <a:ext cx="2545500" cy="43827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chemeClr val="dk1"/>
              </a:buClr>
              <a:buSzPts val="1100"/>
              <a:buFont typeface="Arial"/>
              <a:buNone/>
            </a:pPr>
            <a:r>
              <a:rPr lang="en-GB" sz="1600" b="1" i="0" u="none" strike="noStrike" cap="none">
                <a:solidFill>
                  <a:srgbClr val="CD0364"/>
                </a:solidFill>
                <a:latin typeface="Helvetica Neue"/>
                <a:ea typeface="Helvetica Neue"/>
                <a:cs typeface="Helvetica Neue"/>
                <a:sym typeface="Helvetica Neue"/>
              </a:rPr>
              <a:t>Reemplaza el 0</a:t>
            </a:r>
            <a:r>
              <a:rPr lang="en-GB" sz="1600" b="0" i="0" u="none" strike="noStrike" cap="none">
                <a:solidFill>
                  <a:schemeClr val="dk1"/>
                </a:solidFill>
                <a:latin typeface="Helvetica Neue"/>
                <a:ea typeface="Helvetica Neue"/>
                <a:cs typeface="Helvetica Neue"/>
                <a:sym typeface="Helvetica Neue"/>
              </a:rPr>
              <a:t> por un bloque «falso» del menú Lógica. Añade un bloque «mostrar ícono» con un ícono de X debajo. </a:t>
            </a:r>
            <a:endParaRPr/>
          </a:p>
        </p:txBody>
      </p:sp>
      <p:sp>
        <p:nvSpPr>
          <p:cNvPr id="498" name="Google Shape;498;g365ab73c13e_0_315"/>
          <p:cNvSpPr txBox="1">
            <a:spLocks noGrp="1"/>
          </p:cNvSpPr>
          <p:nvPr>
            <p:ph type="title"/>
          </p:nvPr>
        </p:nvSpPr>
        <p:spPr>
          <a:xfrm>
            <a:off x="681026" y="456075"/>
            <a:ext cx="75123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Pasos de la actividad de los alumnos 3</a:t>
            </a:r>
            <a:endParaRPr/>
          </a:p>
        </p:txBody>
      </p:sp>
      <p:sp>
        <p:nvSpPr>
          <p:cNvPr id="499" name="Google Shape;499;g365ab73c13e_0_315"/>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37</a:t>
            </a:fld>
            <a:endParaRPr/>
          </a:p>
        </p:txBody>
      </p:sp>
      <p:sp>
        <p:nvSpPr>
          <p:cNvPr id="500" name="Google Shape;500;g365ab73c13e_0_315"/>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sp>
        <p:nvSpPr>
          <p:cNvPr id="501" name="Google Shape;501;g365ab73c13e_0_315"/>
          <p:cNvSpPr/>
          <p:nvPr/>
        </p:nvSpPr>
        <p:spPr>
          <a:xfrm>
            <a:off x="743525" y="1829450"/>
            <a:ext cx="2825100" cy="43242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600" b="1" i="0" u="none" strike="noStrike" cap="none">
                <a:solidFill>
                  <a:srgbClr val="CD0364"/>
                </a:solidFill>
                <a:latin typeface="Helvetica Neue"/>
                <a:ea typeface="Helvetica Neue"/>
                <a:cs typeface="Helvetica Neue"/>
                <a:sym typeface="Helvetica Neue"/>
              </a:rPr>
              <a:t>Busca el bloque «Al presionar el botón A» </a:t>
            </a:r>
            <a:r>
              <a:rPr lang="en-GB" sz="1600" b="0" i="0" u="none" strike="noStrike" cap="none">
                <a:solidFill>
                  <a:schemeClr val="dk1"/>
                </a:solidFill>
                <a:latin typeface="Helvetica Neue"/>
                <a:ea typeface="Helvetica Neue"/>
                <a:cs typeface="Helvetica Neue"/>
                <a:sym typeface="Helvetica Neue"/>
              </a:rPr>
              <a:t>en la sección Entrada y añádelo a tu espacio de trabajo. Haz clic en la flecha hacia abajo y selecciona B.</a:t>
            </a:r>
            <a:endParaRPr/>
          </a:p>
        </p:txBody>
      </p:sp>
      <p:sp>
        <p:nvSpPr>
          <p:cNvPr id="502" name="Google Shape;502;g365ab73c13e_0_315"/>
          <p:cNvSpPr/>
          <p:nvPr/>
        </p:nvSpPr>
        <p:spPr>
          <a:xfrm>
            <a:off x="3909251" y="1858425"/>
            <a:ext cx="2419200" cy="43242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700"/>
              <a:buFont typeface="Arial"/>
              <a:buNone/>
            </a:pPr>
            <a:r>
              <a:rPr lang="en-GB" sz="1600" b="1" i="0" u="none" strike="noStrike" cap="none">
                <a:solidFill>
                  <a:srgbClr val="CD0364"/>
                </a:solidFill>
                <a:latin typeface="Helvetica Neue"/>
                <a:ea typeface="Helvetica Neue"/>
                <a:cs typeface="Helvetica Neue"/>
                <a:sym typeface="Helvetica Neue"/>
              </a:rPr>
              <a:t>Busca el bloque «establecer registro en» </a:t>
            </a:r>
            <a:r>
              <a:rPr lang="en-GB" sz="1600" b="0" i="0" u="none" strike="noStrike" cap="none">
                <a:solidFill>
                  <a:schemeClr val="dk1"/>
                </a:solidFill>
                <a:latin typeface="Helvetica Neue"/>
                <a:ea typeface="Helvetica Neue"/>
                <a:cs typeface="Helvetica Neue"/>
                <a:sym typeface="Helvetica Neue"/>
              </a:rPr>
              <a:t>en la sección Variables y añádelo al bloque «al presionar el botón B». </a:t>
            </a:r>
            <a:endParaRPr/>
          </a:p>
        </p:txBody>
      </p:sp>
      <p:sp>
        <p:nvSpPr>
          <p:cNvPr id="503" name="Google Shape;503;g365ab73c13e_0_315"/>
          <p:cNvSpPr txBox="1"/>
          <p:nvPr/>
        </p:nvSpPr>
        <p:spPr>
          <a:xfrm>
            <a:off x="681025" y="1266891"/>
            <a:ext cx="37800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10000"/>
              </a:lnSpc>
              <a:spcBef>
                <a:spcPts val="1300"/>
              </a:spcBef>
              <a:spcAft>
                <a:spcPts val="0"/>
              </a:spcAft>
              <a:buClr>
                <a:srgbClr val="000000"/>
              </a:buClr>
              <a:buSzPts val="1800"/>
              <a:buFont typeface="Arial"/>
              <a:buNone/>
            </a:pPr>
            <a:r>
              <a:rPr lang="en-GB" sz="1800" b="1" i="1" u="none" strike="noStrike" cap="none">
                <a:solidFill>
                  <a:srgbClr val="CD0364"/>
                </a:solidFill>
                <a:latin typeface="Helvetica Neue"/>
                <a:ea typeface="Helvetica Neue"/>
                <a:cs typeface="Helvetica Neue"/>
                <a:sym typeface="Helvetica Neue"/>
              </a:rPr>
              <a:t>Crea el código: botón B:</a:t>
            </a:r>
            <a:endParaRPr/>
          </a:p>
        </p:txBody>
      </p:sp>
      <p:pic>
        <p:nvPicPr>
          <p:cNvPr id="504" name="Google Shape;504;g365ab73c13e_0_315" descr="El bloque «al presionar el botón A» desactivado." title="microbit-screenshot (23).png"/>
          <p:cNvPicPr preferRelativeResize="0"/>
          <p:nvPr/>
        </p:nvPicPr>
        <p:blipFill rotWithShape="1">
          <a:blip r:embed="rId5">
            <a:alphaModFix/>
          </a:blip>
          <a:srcRect l="65999" t="15354" r="17900" b="59050"/>
          <a:stretch/>
        </p:blipFill>
        <p:spPr>
          <a:xfrm>
            <a:off x="1271100" y="2021276"/>
            <a:ext cx="1769948" cy="890394"/>
          </a:xfrm>
          <a:prstGeom prst="rect">
            <a:avLst/>
          </a:prstGeom>
          <a:noFill/>
          <a:ln>
            <a:noFill/>
          </a:ln>
        </p:spPr>
      </p:pic>
      <p:pic>
        <p:nvPicPr>
          <p:cNvPr id="505" name="Google Shape;505;g365ab73c13e_0_315" descr="Código basado en bloques para el micro:bit utilizado para un código dirigido por el docente junto con los alumnos para programar el botón B con el fin de aumentar el valor de la variable B-pájaros y mostrar el valor de la variable B-pájaros cada vez que se presiona el botón B." title="microbit-screenshot (23).png"/>
          <p:cNvPicPr preferRelativeResize="0"/>
          <p:nvPr/>
        </p:nvPicPr>
        <p:blipFill rotWithShape="1">
          <a:blip r:embed="rId5">
            <a:alphaModFix/>
          </a:blip>
          <a:srcRect l="84692" t="14729" r="-790" b="59674"/>
          <a:stretch/>
        </p:blipFill>
        <p:spPr>
          <a:xfrm>
            <a:off x="1271100" y="3124882"/>
            <a:ext cx="1769948" cy="890394"/>
          </a:xfrm>
          <a:prstGeom prst="rect">
            <a:avLst/>
          </a:prstGeom>
          <a:noFill/>
          <a:ln>
            <a:noFill/>
          </a:ln>
        </p:spPr>
      </p:pic>
      <p:sp>
        <p:nvSpPr>
          <p:cNvPr id="506" name="Google Shape;506;g365ab73c13e_0_315" descr="Flecha rosa hacia abajo para indicar que los alumnos cambiarán el bloque gris, inutilizable al presionar el botón A, por uno rosa, utilizable al presionar el botón B, haciendo clic en la flecha hacia abajo situada junto a la letra A y seleccionando la letra B."/>
          <p:cNvSpPr txBox="1"/>
          <p:nvPr/>
        </p:nvSpPr>
        <p:spPr>
          <a:xfrm>
            <a:off x="1914335" y="2709651"/>
            <a:ext cx="483600" cy="593700"/>
          </a:xfrm>
          <a:prstGeom prst="rect">
            <a:avLst/>
          </a:prstGeom>
          <a:noFill/>
          <a:ln>
            <a:noFill/>
          </a:ln>
        </p:spPr>
        <p:txBody>
          <a:bodyPr spcFirstLastPara="1" wrap="square" lIns="101475" tIns="101475" rIns="101475" bIns="101475" anchor="t" anchorCtr="0">
            <a:spAutoFit/>
          </a:bodyPr>
          <a:lstStyle/>
          <a:p>
            <a:pPr marL="0" marR="0" lvl="0" indent="0" algn="ctr" rtl="0">
              <a:lnSpc>
                <a:spcPct val="100000"/>
              </a:lnSpc>
              <a:spcBef>
                <a:spcPts val="0"/>
              </a:spcBef>
              <a:spcAft>
                <a:spcPts val="0"/>
              </a:spcAft>
              <a:buClr>
                <a:srgbClr val="000000"/>
              </a:buClr>
              <a:buSzPts val="2525"/>
              <a:buFont typeface="Arial"/>
              <a:buNone/>
            </a:pPr>
            <a:r>
              <a:rPr lang="en-GB" sz="2525" b="0" i="0" u="none" strike="noStrike" cap="none">
                <a:solidFill>
                  <a:srgbClr val="CD0364"/>
                </a:solidFill>
                <a:latin typeface="Helvetica Neue"/>
                <a:ea typeface="Helvetica Neue"/>
                <a:cs typeface="Helvetica Neue"/>
                <a:sym typeface="Helvetica Neue"/>
              </a:rPr>
              <a:t>↓</a:t>
            </a:r>
            <a:endParaRPr/>
          </a:p>
        </p:txBody>
      </p:sp>
      <p:pic>
        <p:nvPicPr>
          <p:cNvPr id="507" name="Google Shape;507;g365ab73c13e_0_315" descr="Ilustración de un educador delante de una pizarra vacía utilizada para señalar las actividades dirigidas por el profesor en esta página" title="black female teacher image.png"/>
          <p:cNvPicPr preferRelativeResize="0"/>
          <p:nvPr/>
        </p:nvPicPr>
        <p:blipFill rotWithShape="1">
          <a:blip r:embed="rId6">
            <a:alphaModFix/>
          </a:blip>
          <a:srcRect/>
          <a:stretch/>
        </p:blipFill>
        <p:spPr>
          <a:xfrm>
            <a:off x="8193400" y="379637"/>
            <a:ext cx="1428350" cy="1191276"/>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511"/>
        <p:cNvGrpSpPr/>
        <p:nvPr/>
      </p:nvGrpSpPr>
      <p:grpSpPr>
        <a:xfrm>
          <a:off x="0" y="0"/>
          <a:ext cx="0" cy="0"/>
          <a:chOff x="0" y="0"/>
          <a:chExt cx="0" cy="0"/>
        </a:xfrm>
      </p:grpSpPr>
      <p:pic>
        <p:nvPicPr>
          <p:cNvPr id="512" name="Google Shape;512;g365ab73c13e_0_383" descr="Bloque «al presionar los botones A+B» que contiene un bloque mostrar ícono de calavera, un bloque eliminar registro y establecer columnas «temperatura» y «luz»." title="aplusb.png"/>
          <p:cNvPicPr preferRelativeResize="0"/>
          <p:nvPr/>
        </p:nvPicPr>
        <p:blipFill rotWithShape="1">
          <a:blip r:embed="rId3">
            <a:alphaModFix/>
          </a:blip>
          <a:srcRect/>
          <a:stretch/>
        </p:blipFill>
        <p:spPr>
          <a:xfrm>
            <a:off x="6416200" y="1918713"/>
            <a:ext cx="2228999" cy="2265986"/>
          </a:xfrm>
          <a:prstGeom prst="rect">
            <a:avLst/>
          </a:prstGeom>
          <a:noFill/>
          <a:ln w="19050" cap="flat" cmpd="sng">
            <a:solidFill>
              <a:schemeClr val="lt1"/>
            </a:solidFill>
            <a:prstDash val="solid"/>
            <a:round/>
            <a:headEnd type="none" w="sm" len="sm"/>
            <a:tailEnd type="none" w="sm" len="sm"/>
          </a:ln>
        </p:spPr>
      </p:pic>
      <p:pic>
        <p:nvPicPr>
          <p:cNvPr id="513" name="Google Shape;513;g365ab73c13e_0_383" descr="Bloque «al presionar los botones A+B» con el bloque mostrar ícono de calavera en su interior." title="skull.png"/>
          <p:cNvPicPr preferRelativeResize="0"/>
          <p:nvPr/>
        </p:nvPicPr>
        <p:blipFill rotWithShape="1">
          <a:blip r:embed="rId4">
            <a:alphaModFix/>
          </a:blip>
          <a:srcRect/>
          <a:stretch/>
        </p:blipFill>
        <p:spPr>
          <a:xfrm>
            <a:off x="3478050" y="2326075"/>
            <a:ext cx="1988101" cy="1204579"/>
          </a:xfrm>
          <a:prstGeom prst="rect">
            <a:avLst/>
          </a:prstGeom>
          <a:noFill/>
          <a:ln w="19050" cap="flat" cmpd="sng">
            <a:solidFill>
              <a:schemeClr val="lt1"/>
            </a:solidFill>
            <a:prstDash val="solid"/>
            <a:round/>
            <a:headEnd type="none" w="sm" len="sm"/>
            <a:tailEnd type="none" w="sm" len="sm"/>
          </a:ln>
        </p:spPr>
      </p:pic>
      <p:sp>
        <p:nvSpPr>
          <p:cNvPr id="514" name="Google Shape;514;g365ab73c13e_0_383"/>
          <p:cNvSpPr txBox="1">
            <a:spLocks noGrp="1"/>
          </p:cNvSpPr>
          <p:nvPr>
            <p:ph type="title"/>
          </p:nvPr>
        </p:nvSpPr>
        <p:spPr>
          <a:xfrm>
            <a:off x="681026" y="456075"/>
            <a:ext cx="75123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Pasos de la actividad de los alumnos 4</a:t>
            </a:r>
            <a:endParaRPr/>
          </a:p>
        </p:txBody>
      </p:sp>
      <p:sp>
        <p:nvSpPr>
          <p:cNvPr id="515" name="Google Shape;515;g365ab73c13e_0_383"/>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38</a:t>
            </a:fld>
            <a:endParaRPr/>
          </a:p>
        </p:txBody>
      </p:sp>
      <p:sp>
        <p:nvSpPr>
          <p:cNvPr id="516" name="Google Shape;516;g365ab73c13e_0_383"/>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sp>
        <p:nvSpPr>
          <p:cNvPr id="517" name="Google Shape;517;g365ab73c13e_0_383"/>
          <p:cNvSpPr/>
          <p:nvPr/>
        </p:nvSpPr>
        <p:spPr>
          <a:xfrm>
            <a:off x="743525" y="1863950"/>
            <a:ext cx="2457000" cy="43152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chemeClr val="dk1"/>
              </a:buClr>
              <a:buSzPts val="1600"/>
              <a:buFont typeface="Arial"/>
              <a:buNone/>
            </a:pPr>
            <a:endParaRPr sz="1400" b="1" i="0" u="none" strike="noStrike" cap="none">
              <a:solidFill>
                <a:srgbClr val="CD0364"/>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chemeClr val="dk1"/>
              </a:buClr>
              <a:buSzPts val="1600"/>
              <a:buFont typeface="Arial"/>
              <a:buNone/>
            </a:pPr>
            <a:endParaRPr sz="1400" b="1" i="0" u="none" strike="noStrike" cap="none">
              <a:solidFill>
                <a:srgbClr val="CD0364"/>
              </a:solidFill>
              <a:latin typeface="Helvetica Neue"/>
              <a:ea typeface="Helvetica Neue"/>
              <a:cs typeface="Helvetica Neue"/>
              <a:sym typeface="Helvetica Neue"/>
            </a:endParaRPr>
          </a:p>
          <a:p>
            <a:pPr marL="0" marR="0" lvl="0" indent="0" algn="l" rtl="0">
              <a:lnSpc>
                <a:spcPct val="110000"/>
              </a:lnSpc>
              <a:spcBef>
                <a:spcPts val="1300"/>
              </a:spcBef>
              <a:spcAft>
                <a:spcPts val="0"/>
              </a:spcAft>
              <a:buClr>
                <a:schemeClr val="dk1"/>
              </a:buClr>
              <a:buSzPts val="1600"/>
              <a:buFont typeface="Arial"/>
              <a:buNone/>
            </a:pPr>
            <a:r>
              <a:rPr lang="en-GB" sz="1400" b="1" i="0" u="none" strike="noStrike" cap="none">
                <a:solidFill>
                  <a:srgbClr val="CD0364"/>
                </a:solidFill>
                <a:latin typeface="Helvetica Neue"/>
                <a:ea typeface="Helvetica Neue"/>
                <a:cs typeface="Helvetica Neue"/>
                <a:sym typeface="Helvetica Neue"/>
              </a:rPr>
              <a:t>Busca el bloque Al presionar el botón A </a:t>
            </a:r>
            <a:r>
              <a:rPr lang="en-GB" sz="1400" b="0" i="0" u="none" strike="noStrike" cap="none">
                <a:solidFill>
                  <a:schemeClr val="dk1"/>
                </a:solidFill>
                <a:latin typeface="Helvetica Neue"/>
                <a:ea typeface="Helvetica Neue"/>
                <a:cs typeface="Helvetica Neue"/>
                <a:sym typeface="Helvetica Neue"/>
              </a:rPr>
              <a:t>en la sección Entrada y añádelo a tu espacio de trabajo. Haz clic en la flecha hacia abajo y selecciona A + B.</a:t>
            </a:r>
            <a:endParaRPr/>
          </a:p>
        </p:txBody>
      </p:sp>
      <p:sp>
        <p:nvSpPr>
          <p:cNvPr id="518" name="Google Shape;518;g365ab73c13e_0_383"/>
          <p:cNvSpPr/>
          <p:nvPr/>
        </p:nvSpPr>
        <p:spPr>
          <a:xfrm>
            <a:off x="3489350" y="1863950"/>
            <a:ext cx="1988100" cy="43152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800"/>
              <a:buFont typeface="Arial"/>
              <a:buNone/>
            </a:pPr>
            <a:r>
              <a:rPr lang="en-GB" sz="1400" b="1" i="0" u="none" strike="noStrike" cap="none">
                <a:solidFill>
                  <a:srgbClr val="CD0364"/>
                </a:solidFill>
                <a:latin typeface="Helvetica Neue"/>
                <a:ea typeface="Helvetica Neue"/>
                <a:cs typeface="Helvetica Neue"/>
                <a:sym typeface="Helvetica Neue"/>
              </a:rPr>
              <a:t>Busca el bloque «mostrar ícono»</a:t>
            </a:r>
            <a:r>
              <a:rPr lang="en-GB" sz="1400" b="0" i="0" u="none" strike="noStrike" cap="none">
                <a:solidFill>
                  <a:schemeClr val="dk1"/>
                </a:solidFill>
                <a:latin typeface="Helvetica Neue"/>
                <a:ea typeface="Helvetica Neue"/>
                <a:cs typeface="Helvetica Neue"/>
                <a:sym typeface="Helvetica Neue"/>
              </a:rPr>
              <a:t> en la sección Básico. Añádelo, mostrando un ícono de calavera.</a:t>
            </a:r>
            <a:endParaRPr/>
          </a:p>
        </p:txBody>
      </p:sp>
      <p:sp>
        <p:nvSpPr>
          <p:cNvPr id="519" name="Google Shape;519;g365ab73c13e_0_383"/>
          <p:cNvSpPr/>
          <p:nvPr/>
        </p:nvSpPr>
        <p:spPr>
          <a:xfrm>
            <a:off x="5766200" y="1896775"/>
            <a:ext cx="3425700" cy="43152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0" anchor="b" anchorCtr="0">
            <a:noAutofit/>
          </a:bodyPr>
          <a:lstStyle/>
          <a:p>
            <a:pPr marL="0" marR="0" lvl="0" indent="0" algn="l" rtl="0">
              <a:lnSpc>
                <a:spcPct val="110000"/>
              </a:lnSpc>
              <a:spcBef>
                <a:spcPts val="1300"/>
              </a:spcBef>
              <a:spcAft>
                <a:spcPts val="0"/>
              </a:spcAft>
              <a:buClr>
                <a:srgbClr val="000000"/>
              </a:buClr>
              <a:buSzPts val="1400"/>
              <a:buFont typeface="Arial"/>
              <a:buNone/>
            </a:pPr>
            <a:r>
              <a:rPr lang="en-GB" sz="1400" b="1" i="0" u="none" strike="noStrike" cap="none">
                <a:solidFill>
                  <a:srgbClr val="CD0364"/>
                </a:solidFill>
                <a:latin typeface="Helvetica Neue"/>
                <a:ea typeface="Helvetica Neue"/>
                <a:cs typeface="Helvetica Neue"/>
                <a:sym typeface="Helvetica Neue"/>
              </a:rPr>
              <a:t>Añade los bloques «eliminar registro» y «establecer columnas» </a:t>
            </a:r>
            <a:r>
              <a:rPr lang="en-GB" sz="1400" b="0" i="0" u="none" strike="noStrike" cap="none">
                <a:solidFill>
                  <a:schemeClr val="dk1"/>
                </a:solidFill>
                <a:latin typeface="Helvetica Neue"/>
                <a:ea typeface="Helvetica Neue"/>
                <a:cs typeface="Helvetica Neue"/>
                <a:sym typeface="Helvetica Neue"/>
              </a:rPr>
              <a:t>de la sección Registrador de datos.</a:t>
            </a:r>
            <a:r>
              <a:rPr lang="en-GB" sz="1400" b="1" i="0" u="none" strike="noStrike" cap="none">
                <a:solidFill>
                  <a:srgbClr val="CD0364"/>
                </a:solidFill>
                <a:latin typeface="Helvetica Neue"/>
                <a:ea typeface="Helvetica Neue"/>
                <a:cs typeface="Helvetica Neue"/>
                <a:sym typeface="Helvetica Neue"/>
              </a:rPr>
              <a:t> Añade</a:t>
            </a:r>
            <a:r>
              <a:rPr lang="en-GB" sz="1400" b="0" i="0" u="none" strike="noStrike" cap="none">
                <a:solidFill>
                  <a:schemeClr val="dk1"/>
                </a:solidFill>
                <a:latin typeface="Helvetica Neue"/>
                <a:ea typeface="Helvetica Neue"/>
                <a:cs typeface="Helvetica Neue"/>
                <a:sym typeface="Helvetica Neue"/>
              </a:rPr>
              <a:t> los encabezados de columna «temperatura» y «luz». </a:t>
            </a:r>
            <a:r>
              <a:rPr lang="en-GB" sz="1400" b="1" i="0" u="none" strike="noStrike" cap="none">
                <a:solidFill>
                  <a:srgbClr val="CD0364"/>
                </a:solidFill>
                <a:latin typeface="Helvetica Neue"/>
                <a:ea typeface="Helvetica Neue"/>
                <a:cs typeface="Helvetica Neue"/>
                <a:sym typeface="Helvetica Neue"/>
              </a:rPr>
              <a:t>Prueba</a:t>
            </a:r>
            <a:r>
              <a:rPr lang="en-GB" sz="1400" b="0" i="0" u="none" strike="noStrike" cap="none">
                <a:solidFill>
                  <a:schemeClr val="dk1"/>
                </a:solidFill>
                <a:latin typeface="Helvetica Neue"/>
                <a:ea typeface="Helvetica Neue"/>
                <a:cs typeface="Helvetica Neue"/>
                <a:sym typeface="Helvetica Neue"/>
              </a:rPr>
              <a:t> el código con el simulador y, a continuación, </a:t>
            </a:r>
            <a:r>
              <a:rPr lang="en-GB" sz="1400" b="1" i="0" u="none" strike="noStrike" cap="none">
                <a:solidFill>
                  <a:srgbClr val="CD0364"/>
                </a:solidFill>
                <a:latin typeface="Helvetica Neue"/>
                <a:ea typeface="Helvetica Neue"/>
                <a:cs typeface="Helvetica Neue"/>
                <a:sym typeface="Helvetica Neue"/>
              </a:rPr>
              <a:t>descárgalo</a:t>
            </a:r>
            <a:r>
              <a:rPr lang="en-GB" sz="1400" b="0" i="0" u="none" strike="noStrike" cap="none">
                <a:solidFill>
                  <a:schemeClr val="dk1"/>
                </a:solidFill>
                <a:latin typeface="Helvetica Neue"/>
                <a:ea typeface="Helvetica Neue"/>
                <a:cs typeface="Helvetica Neue"/>
                <a:sym typeface="Helvetica Neue"/>
              </a:rPr>
              <a:t> en tu micro:bit.</a:t>
            </a:r>
            <a:endParaRPr/>
          </a:p>
        </p:txBody>
      </p:sp>
      <p:sp>
        <p:nvSpPr>
          <p:cNvPr id="520" name="Google Shape;520;g365ab73c13e_0_383"/>
          <p:cNvSpPr txBox="1"/>
          <p:nvPr/>
        </p:nvSpPr>
        <p:spPr>
          <a:xfrm>
            <a:off x="681025" y="1294323"/>
            <a:ext cx="46800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10000"/>
              </a:lnSpc>
              <a:spcBef>
                <a:spcPts val="1300"/>
              </a:spcBef>
              <a:spcAft>
                <a:spcPts val="0"/>
              </a:spcAft>
              <a:buClr>
                <a:srgbClr val="000000"/>
              </a:buClr>
              <a:buSzPts val="1800"/>
              <a:buFont typeface="Arial"/>
              <a:buNone/>
            </a:pPr>
            <a:r>
              <a:rPr lang="en-GB" sz="1800" b="1" i="1" u="none" strike="noStrike" cap="none">
                <a:solidFill>
                  <a:srgbClr val="CD0364"/>
                </a:solidFill>
                <a:latin typeface="Helvetica Neue"/>
                <a:ea typeface="Helvetica Neue"/>
                <a:cs typeface="Helvetica Neue"/>
                <a:sym typeface="Helvetica Neue"/>
              </a:rPr>
              <a:t>Crea el código: botones A + B:</a:t>
            </a:r>
            <a:endParaRPr/>
          </a:p>
        </p:txBody>
      </p:sp>
      <p:pic>
        <p:nvPicPr>
          <p:cNvPr id="521" name="Google Shape;521;g365ab73c13e_0_383" descr="Ilustración de un educador delante de una pizarra vacía utilizada para señalar las actividades dirigidas por el profesor en esta página" title="black female teacher image.png"/>
          <p:cNvPicPr preferRelativeResize="0"/>
          <p:nvPr/>
        </p:nvPicPr>
        <p:blipFill rotWithShape="1">
          <a:blip r:embed="rId5">
            <a:alphaModFix/>
          </a:blip>
          <a:srcRect/>
          <a:stretch/>
        </p:blipFill>
        <p:spPr>
          <a:xfrm>
            <a:off x="8193400" y="379637"/>
            <a:ext cx="1428350" cy="1191276"/>
          </a:xfrm>
          <a:prstGeom prst="rect">
            <a:avLst/>
          </a:prstGeom>
          <a:noFill/>
          <a:ln>
            <a:noFill/>
          </a:ln>
        </p:spPr>
      </p:pic>
      <p:pic>
        <p:nvPicPr>
          <p:cNvPr id="522" name="Google Shape;522;g365ab73c13e_0_383" descr="El bloque «al presionar el botón A» desactivado con una flecha apuntando hacia abajo debajo, y luego el bloque «al presionar los botones A+B» debajo." title="microbit-screenshot (23).png"/>
          <p:cNvPicPr preferRelativeResize="0"/>
          <p:nvPr/>
        </p:nvPicPr>
        <p:blipFill rotWithShape="1">
          <a:blip r:embed="rId6">
            <a:alphaModFix/>
          </a:blip>
          <a:srcRect l="65999" t="15354" r="17900" b="59050"/>
          <a:stretch/>
        </p:blipFill>
        <p:spPr>
          <a:xfrm>
            <a:off x="1071375" y="2000476"/>
            <a:ext cx="1811697" cy="911401"/>
          </a:xfrm>
          <a:prstGeom prst="rect">
            <a:avLst/>
          </a:prstGeom>
          <a:noFill/>
          <a:ln>
            <a:noFill/>
          </a:ln>
        </p:spPr>
      </p:pic>
      <p:sp>
        <p:nvSpPr>
          <p:cNvPr id="523" name="Google Shape;523;g365ab73c13e_0_383" descr="Flecha rosa hacia abajo para indicar que los alumnos cambiarán el bloque gris, inutilizable al presionar el botón A, por uno rosa, utilizable al presionar el botón B, haciendo clic en la flecha hacia abajo situada junto a la letra A y seleccionando la letra B."/>
          <p:cNvSpPr txBox="1"/>
          <p:nvPr/>
        </p:nvSpPr>
        <p:spPr>
          <a:xfrm>
            <a:off x="1761688" y="2784250"/>
            <a:ext cx="435600" cy="534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275"/>
              <a:buFont typeface="Arial"/>
              <a:buNone/>
            </a:pPr>
            <a:r>
              <a:rPr lang="en-GB" sz="2275" b="0" i="0" u="none" strike="noStrike" cap="none">
                <a:solidFill>
                  <a:srgbClr val="CD0364"/>
                </a:solidFill>
                <a:latin typeface="Helvetica Neue"/>
                <a:ea typeface="Helvetica Neue"/>
                <a:cs typeface="Helvetica Neue"/>
                <a:sym typeface="Helvetica Neue"/>
              </a:rPr>
              <a:t>↓</a:t>
            </a:r>
            <a:endParaRPr/>
          </a:p>
        </p:txBody>
      </p:sp>
      <p:pic>
        <p:nvPicPr>
          <p:cNvPr id="524" name="Google Shape;524;g365ab73c13e_0_383" title="aplusb.png"/>
          <p:cNvPicPr preferRelativeResize="0"/>
          <p:nvPr/>
        </p:nvPicPr>
        <p:blipFill rotWithShape="1">
          <a:blip r:embed="rId7">
            <a:alphaModFix/>
          </a:blip>
          <a:srcRect/>
          <a:stretch/>
        </p:blipFill>
        <p:spPr>
          <a:xfrm>
            <a:off x="965350" y="3203450"/>
            <a:ext cx="1988100" cy="890565"/>
          </a:xfrm>
          <a:prstGeom prst="rect">
            <a:avLst/>
          </a:prstGeom>
          <a:noFill/>
          <a:ln w="19050" cap="flat" cmpd="sng">
            <a:solidFill>
              <a:schemeClr val="lt1"/>
            </a:solidFill>
            <a:prstDash val="solid"/>
            <a:round/>
            <a:headEnd type="none" w="sm" len="sm"/>
            <a:tailEnd type="none" w="sm" len="sm"/>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528"/>
        <p:cNvGrpSpPr/>
        <p:nvPr/>
      </p:nvGrpSpPr>
      <p:grpSpPr>
        <a:xfrm>
          <a:off x="0" y="0"/>
          <a:ext cx="0" cy="0"/>
          <a:chOff x="0" y="0"/>
          <a:chExt cx="0" cy="0"/>
        </a:xfrm>
      </p:grpSpPr>
      <p:sp>
        <p:nvSpPr>
          <p:cNvPr id="529" name="Google Shape;529;g365ab73c13e_0_354"/>
          <p:cNvSpPr txBox="1">
            <a:spLocks noGrp="1"/>
          </p:cNvSpPr>
          <p:nvPr>
            <p:ph type="title"/>
          </p:nvPr>
        </p:nvSpPr>
        <p:spPr>
          <a:xfrm>
            <a:off x="681026" y="456075"/>
            <a:ext cx="7512300" cy="911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Pasos de la actividad de los alumnos 5</a:t>
            </a:r>
            <a:endParaRPr/>
          </a:p>
        </p:txBody>
      </p:sp>
      <p:sp>
        <p:nvSpPr>
          <p:cNvPr id="530" name="Google Shape;530;g365ab73c13e_0_354"/>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39</a:t>
            </a:fld>
            <a:endParaRPr/>
          </a:p>
        </p:txBody>
      </p:sp>
      <p:sp>
        <p:nvSpPr>
          <p:cNvPr id="531" name="Google Shape;531;g365ab73c13e_0_354"/>
          <p:cNvSpPr txBox="1">
            <a:spLocks noGrp="1"/>
          </p:cNvSpPr>
          <p:nvPr>
            <p:ph type="body" idx="1"/>
          </p:nvPr>
        </p:nvSpPr>
        <p:spPr>
          <a:xfrm>
            <a:off x="681025" y="1496750"/>
            <a:ext cx="8349000" cy="3888000"/>
          </a:xfrm>
          <a:prstGeom prst="rect">
            <a:avLst/>
          </a:prstGeom>
          <a:noFill/>
          <a:ln>
            <a:noFill/>
          </a:ln>
        </p:spPr>
        <p:txBody>
          <a:bodyPr spcFirstLastPara="1" wrap="square" lIns="91425" tIns="45700" rIns="91425" bIns="45700" anchor="t" anchorCtr="0">
            <a:normAutofit/>
          </a:bodyPr>
          <a:lstStyle/>
          <a:p>
            <a:pPr marL="457200" lvl="0" indent="-342900" algn="l" rtl="0">
              <a:lnSpc>
                <a:spcPct val="110000"/>
              </a:lnSpc>
              <a:spcBef>
                <a:spcPts val="0"/>
              </a:spcBef>
              <a:spcAft>
                <a:spcPts val="0"/>
              </a:spcAft>
              <a:buClr>
                <a:srgbClr val="CD0364"/>
              </a:buClr>
              <a:buSzPts val="1800"/>
              <a:buFont typeface="Helvetica Neue"/>
              <a:buChar char="•"/>
            </a:pPr>
            <a:r>
              <a:rPr lang="en-GB" sz="1800" b="1">
                <a:solidFill>
                  <a:srgbClr val="CD0364"/>
                </a:solidFill>
              </a:rPr>
              <a:t>Desconecta</a:t>
            </a:r>
            <a:r>
              <a:rPr lang="en-GB" sz="1800" b="1"/>
              <a:t> </a:t>
            </a:r>
            <a:r>
              <a:rPr lang="en-GB" sz="1800"/>
              <a:t>el micro:bit y </a:t>
            </a:r>
            <a:r>
              <a:rPr lang="en-GB" sz="1800" b="1">
                <a:solidFill>
                  <a:srgbClr val="CD0364"/>
                </a:solidFill>
              </a:rPr>
              <a:t>conecta</a:t>
            </a:r>
            <a:r>
              <a:rPr lang="en-GB" sz="1800"/>
              <a:t> la batería. </a:t>
            </a:r>
            <a:endParaRPr/>
          </a:p>
          <a:p>
            <a:pPr marL="457200" lvl="0" indent="-342900" algn="l" rtl="0">
              <a:lnSpc>
                <a:spcPct val="110000"/>
              </a:lnSpc>
              <a:spcBef>
                <a:spcPts val="1000"/>
              </a:spcBef>
              <a:spcAft>
                <a:spcPts val="0"/>
              </a:spcAft>
              <a:buClr>
                <a:srgbClr val="CD0364"/>
              </a:buClr>
              <a:buSzPts val="1800"/>
              <a:buFont typeface="Helvetica Neue"/>
              <a:buChar char="•"/>
            </a:pPr>
            <a:r>
              <a:rPr lang="en-GB" sz="1800" b="1">
                <a:solidFill>
                  <a:srgbClr val="CD0364"/>
                </a:solidFill>
              </a:rPr>
              <a:t>Coloca</a:t>
            </a:r>
            <a:r>
              <a:rPr lang="en-GB" sz="1800" b="1"/>
              <a:t> </a:t>
            </a:r>
            <a:r>
              <a:rPr lang="en-GB" sz="1800"/>
              <a:t>tu micro:bit en el área de observación predeterminada.  </a:t>
            </a:r>
            <a:endParaRPr/>
          </a:p>
          <a:p>
            <a:pPr marL="457200" lvl="0" indent="-342900" algn="l" rtl="0">
              <a:lnSpc>
                <a:spcPct val="110000"/>
              </a:lnSpc>
              <a:spcBef>
                <a:spcPts val="1000"/>
              </a:spcBef>
              <a:spcAft>
                <a:spcPts val="0"/>
              </a:spcAft>
              <a:buClr>
                <a:srgbClr val="CD0364"/>
              </a:buClr>
              <a:buSzPts val="1800"/>
              <a:buFont typeface="Helvetica Neue"/>
              <a:buChar char="•"/>
            </a:pPr>
            <a:r>
              <a:rPr lang="en-GB" sz="1800" b="1">
                <a:solidFill>
                  <a:srgbClr val="CD0364"/>
                </a:solidFill>
              </a:rPr>
              <a:t>Inicia el registro de datos</a:t>
            </a:r>
            <a:r>
              <a:rPr lang="en-GB" sz="1800" b="1"/>
              <a:t> </a:t>
            </a:r>
            <a:r>
              <a:rPr lang="en-GB" sz="1800"/>
              <a:t>presionando el botón A. Deja que el micro:bit registre datos durante un tiempo. </a:t>
            </a:r>
            <a:endParaRPr/>
          </a:p>
          <a:p>
            <a:pPr marL="457200" lvl="0" indent="-342900" algn="l" rtl="0">
              <a:lnSpc>
                <a:spcPct val="110000"/>
              </a:lnSpc>
              <a:spcBef>
                <a:spcPts val="1000"/>
              </a:spcBef>
              <a:spcAft>
                <a:spcPts val="0"/>
              </a:spcAft>
              <a:buClr>
                <a:srgbClr val="CD0364"/>
              </a:buClr>
              <a:buSzPts val="1800"/>
              <a:buFont typeface="Helvetica Neue"/>
              <a:buChar char="•"/>
            </a:pPr>
            <a:r>
              <a:rPr lang="en-GB" sz="1800" b="1">
                <a:solidFill>
                  <a:srgbClr val="CD0364"/>
                </a:solidFill>
              </a:rPr>
              <a:t>Vuelve al micro:bit</a:t>
            </a:r>
            <a:r>
              <a:rPr lang="en-GB" sz="1800"/>
              <a:t> y presiona el botón B para detener el registro. </a:t>
            </a:r>
            <a:endParaRPr/>
          </a:p>
          <a:p>
            <a:pPr marL="457200" lvl="0" indent="-342900" algn="l" rtl="0">
              <a:lnSpc>
                <a:spcPct val="110000"/>
              </a:lnSpc>
              <a:spcBef>
                <a:spcPts val="1000"/>
              </a:spcBef>
              <a:spcAft>
                <a:spcPts val="1000"/>
              </a:spcAft>
              <a:buClr>
                <a:srgbClr val="CD0364"/>
              </a:buClr>
              <a:buSzPts val="1800"/>
              <a:buFont typeface="Helvetica Neue"/>
              <a:buChar char="•"/>
            </a:pPr>
            <a:r>
              <a:rPr lang="en-GB" sz="1800" b="1">
                <a:solidFill>
                  <a:srgbClr val="CD0364"/>
                </a:solidFill>
              </a:rPr>
              <a:t>Desconecta</a:t>
            </a:r>
            <a:r>
              <a:rPr lang="en-GB" sz="1800"/>
              <a:t> la batería y vuelve a </a:t>
            </a:r>
            <a:r>
              <a:rPr lang="en-GB" sz="1800" b="1">
                <a:solidFill>
                  <a:srgbClr val="CD0364"/>
                </a:solidFill>
              </a:rPr>
              <a:t>conectar</a:t>
            </a:r>
            <a:r>
              <a:rPr lang="en-GB" sz="1800"/>
              <a:t> el micro:bit a una computadora.</a:t>
            </a:r>
            <a:endParaRPr/>
          </a:p>
        </p:txBody>
      </p:sp>
      <p:sp>
        <p:nvSpPr>
          <p:cNvPr id="532" name="Google Shape;532;g365ab73c13e_0_354"/>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pic>
        <p:nvPicPr>
          <p:cNvPr id="533" name="Google Shape;533;g365ab73c13e_0_354" descr="Ilustración de un educador delante de una pizarra vacía utilizada para señalar las actividades dirigidas por el profesor en esta página" title="black female teacher image.png"/>
          <p:cNvPicPr preferRelativeResize="0"/>
          <p:nvPr/>
        </p:nvPicPr>
        <p:blipFill rotWithShape="1">
          <a:blip r:embed="rId3">
            <a:alphaModFix/>
          </a:blip>
          <a:srcRect/>
          <a:stretch/>
        </p:blipFill>
        <p:spPr>
          <a:xfrm>
            <a:off x="8193400" y="379637"/>
            <a:ext cx="1428350" cy="1191276"/>
          </a:xfrm>
          <a:prstGeom prst="rect">
            <a:avLst/>
          </a:prstGeom>
          <a:noFill/>
          <a:ln>
            <a:noFill/>
          </a:ln>
        </p:spPr>
      </p:pic>
      <p:sp>
        <p:nvSpPr>
          <p:cNvPr id="534" name="Google Shape;534;g365ab73c13e_0_354"/>
          <p:cNvSpPr/>
          <p:nvPr/>
        </p:nvSpPr>
        <p:spPr>
          <a:xfrm>
            <a:off x="681025" y="5257150"/>
            <a:ext cx="8349000" cy="1014000"/>
          </a:xfrm>
          <a:prstGeom prst="roundRect">
            <a:avLst>
              <a:gd name="adj" fmla="val 16667"/>
            </a:avLst>
          </a:prstGeom>
          <a:solidFill>
            <a:schemeClr val="lt1"/>
          </a:solidFill>
          <a:ln w="19050" cap="flat" cmpd="sng">
            <a:solidFill>
              <a:srgbClr val="CD0364"/>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10000"/>
              </a:lnSpc>
              <a:spcBef>
                <a:spcPts val="1300"/>
              </a:spcBef>
              <a:spcAft>
                <a:spcPts val="0"/>
              </a:spcAft>
              <a:buClr>
                <a:srgbClr val="000000"/>
              </a:buClr>
              <a:buSzPts val="1800"/>
              <a:buFont typeface="Arial"/>
              <a:buNone/>
            </a:pPr>
            <a:r>
              <a:rPr lang="en-GB" sz="1800" b="1" i="0" u="none" strike="noStrike" cap="none">
                <a:solidFill>
                  <a:srgbClr val="CD0364"/>
                </a:solidFill>
                <a:latin typeface="Helvetica Neue"/>
                <a:ea typeface="Helvetica Neue"/>
                <a:cs typeface="Helvetica Neue"/>
                <a:sym typeface="Helvetica Neue"/>
              </a:rPr>
              <a:t>Consejo profesional:</a:t>
            </a:r>
            <a:r>
              <a:rPr lang="en-GB" sz="1800" b="0" i="0" u="none" strike="noStrike" cap="none">
                <a:solidFill>
                  <a:schemeClr val="dk1"/>
                </a:solidFill>
                <a:latin typeface="Helvetica Neue"/>
                <a:ea typeface="Helvetica Neue"/>
                <a:cs typeface="Helvetica Neue"/>
                <a:sym typeface="Helvetica Neue"/>
              </a:rPr>
              <a:t> asegúrate de conectar el micro:bit a una computadora y guardar el archivo MY_DATA antes de presionar los botones A y B a la vez para eliminar todos los datos.</a:t>
            </a:r>
            <a:endParaRPr sz="18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g365ab73c13e_0_81"/>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A000"/>
              </a:buClr>
              <a:buSzPts val="2600"/>
              <a:buFont typeface="Arial"/>
              <a:buNone/>
            </a:pPr>
            <a:r>
              <a:rPr lang="en-GB" sz="2600">
                <a:solidFill>
                  <a:srgbClr val="00A000"/>
                </a:solidFill>
              </a:rPr>
              <a:t>Cómo funciona el registrador de datos medioambientales</a:t>
            </a:r>
            <a:endParaRPr/>
          </a:p>
        </p:txBody>
      </p:sp>
      <p:sp>
        <p:nvSpPr>
          <p:cNvPr id="136" name="Google Shape;136;g365ab73c13e_0_81"/>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4</a:t>
            </a:fld>
            <a:endParaRPr/>
          </a:p>
        </p:txBody>
      </p:sp>
      <p:sp>
        <p:nvSpPr>
          <p:cNvPr id="137" name="Google Shape;137;g365ab73c13e_0_81"/>
          <p:cNvSpPr txBox="1">
            <a:spLocks noGrp="1"/>
          </p:cNvSpPr>
          <p:nvPr>
            <p:ph type="body" idx="1"/>
          </p:nvPr>
        </p:nvSpPr>
        <p:spPr>
          <a:xfrm>
            <a:off x="681025" y="1548375"/>
            <a:ext cx="8157900" cy="3795600"/>
          </a:xfrm>
          <a:prstGeom prst="rect">
            <a:avLst/>
          </a:prstGeom>
          <a:noFill/>
          <a:ln>
            <a:noFill/>
          </a:ln>
        </p:spPr>
        <p:txBody>
          <a:bodyPr spcFirstLastPara="1" wrap="square" lIns="91425" tIns="45700" rIns="91425" bIns="45700" anchor="t" anchorCtr="0">
            <a:normAutofit/>
          </a:bodyPr>
          <a:lstStyle/>
          <a:p>
            <a:pPr marL="457200" lvl="0" indent="-327025" algn="l" rtl="0">
              <a:lnSpc>
                <a:spcPct val="100000"/>
              </a:lnSpc>
              <a:spcBef>
                <a:spcPts val="1300"/>
              </a:spcBef>
              <a:spcAft>
                <a:spcPts val="0"/>
              </a:spcAft>
              <a:buClr>
                <a:srgbClr val="00A000"/>
              </a:buClr>
              <a:buSzPts val="1550"/>
              <a:buChar char="•"/>
            </a:pPr>
            <a:r>
              <a:rPr lang="en-GB" sz="1550"/>
              <a:t>El programa utiliza una variable de registro, que puede establecerse en «verdadero» o «falso».</a:t>
            </a:r>
            <a:endParaRPr sz="1550"/>
          </a:p>
          <a:p>
            <a:pPr marL="457200" lvl="0" indent="-327025" algn="l" rtl="0">
              <a:lnSpc>
                <a:spcPct val="100000"/>
              </a:lnSpc>
              <a:spcBef>
                <a:spcPts val="1300"/>
              </a:spcBef>
              <a:spcAft>
                <a:spcPts val="0"/>
              </a:spcAft>
              <a:buClr>
                <a:srgbClr val="00A000"/>
              </a:buClr>
              <a:buSzPts val="1550"/>
              <a:buChar char="•"/>
            </a:pPr>
            <a:r>
              <a:rPr lang="en-GB" sz="1550"/>
              <a:t>Presiona el botón A para iniciar el registro. Aparecerá una marca de verificación en la pantalla led y los datos se registrarán cada minuto. </a:t>
            </a:r>
            <a:endParaRPr sz="1550"/>
          </a:p>
          <a:p>
            <a:pPr marL="457200" lvl="0" indent="-327025" algn="l" rtl="0">
              <a:lnSpc>
                <a:spcPct val="100000"/>
              </a:lnSpc>
              <a:spcBef>
                <a:spcPts val="1300"/>
              </a:spcBef>
              <a:spcAft>
                <a:spcPts val="0"/>
              </a:spcAft>
              <a:buClr>
                <a:srgbClr val="00A000"/>
              </a:buClr>
              <a:buSzPts val="1550"/>
              <a:buChar char="•"/>
            </a:pPr>
            <a:r>
              <a:rPr lang="en-GB" sz="1550"/>
              <a:t>Un corazón parpadea en la pantalla led para indicar que se están grabando datos. </a:t>
            </a:r>
            <a:endParaRPr sz="1550"/>
          </a:p>
          <a:p>
            <a:pPr marL="457200" lvl="0" indent="-327025" algn="l" rtl="0">
              <a:lnSpc>
                <a:spcPct val="100000"/>
              </a:lnSpc>
              <a:spcBef>
                <a:spcPts val="1300"/>
              </a:spcBef>
              <a:spcAft>
                <a:spcPts val="0"/>
              </a:spcAft>
              <a:buClr>
                <a:srgbClr val="00A000"/>
              </a:buClr>
              <a:buSzPts val="1550"/>
              <a:buChar char="•"/>
            </a:pPr>
            <a:r>
              <a:rPr lang="en-GB" sz="1550"/>
              <a:t>Presiona el botón B para detener el registro. Verás aparecer una X que indica que el micro:bit ha dejado de registrar datos.</a:t>
            </a:r>
            <a:endParaRPr sz="1550"/>
          </a:p>
          <a:p>
            <a:pPr marL="457200" lvl="0" indent="-327025" algn="l" rtl="0">
              <a:lnSpc>
                <a:spcPct val="100000"/>
              </a:lnSpc>
              <a:spcBef>
                <a:spcPts val="1300"/>
              </a:spcBef>
              <a:spcAft>
                <a:spcPts val="0"/>
              </a:spcAft>
              <a:buClr>
                <a:srgbClr val="00A000"/>
              </a:buClr>
              <a:buSzPts val="1550"/>
              <a:buChar char="•"/>
            </a:pPr>
            <a:r>
              <a:rPr lang="en-GB" sz="1550"/>
              <a:t>Presiona los botones A y B a la vez para eliminar todos los datos. Aparecerá un ícono de calavera en la pantalla led.</a:t>
            </a:r>
            <a:endParaRPr sz="1550"/>
          </a:p>
          <a:p>
            <a:pPr marL="457200" lvl="0" indent="-327025" algn="l" rtl="0">
              <a:lnSpc>
                <a:spcPct val="100000"/>
              </a:lnSpc>
              <a:spcBef>
                <a:spcPts val="1300"/>
              </a:spcBef>
              <a:spcAft>
                <a:spcPts val="0"/>
              </a:spcAft>
              <a:buClr>
                <a:srgbClr val="00A000"/>
              </a:buClr>
              <a:buSzPts val="1550"/>
              <a:buChar char="•"/>
            </a:pPr>
            <a:r>
              <a:rPr lang="en-GB" sz="1550"/>
              <a:t>En el improbable caso de que el registro se llene, el micro:bit enciende todos los led de la pantalla.</a:t>
            </a:r>
            <a:endParaRPr sz="1550"/>
          </a:p>
        </p:txBody>
      </p:sp>
      <p:sp>
        <p:nvSpPr>
          <p:cNvPr id="138" name="Google Shape;138;g365ab73c13e_0_81"/>
          <p:cNvSpPr/>
          <p:nvPr/>
        </p:nvSpPr>
        <p:spPr>
          <a:xfrm>
            <a:off x="584750" y="5343950"/>
            <a:ext cx="8254200" cy="1053600"/>
          </a:xfrm>
          <a:prstGeom prst="roundRect">
            <a:avLst>
              <a:gd name="adj" fmla="val 16667"/>
            </a:avLst>
          </a:prstGeom>
          <a:solidFill>
            <a:schemeClr val="lt1"/>
          </a:solidFill>
          <a:ln w="19050" cap="flat" cmpd="sng">
            <a:solidFill>
              <a:srgbClr val="00A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600"/>
              <a:buFont typeface="Arial"/>
              <a:buNone/>
            </a:pPr>
            <a:r>
              <a:rPr lang="en-GB" sz="1550" b="1" i="0" u="none" strike="noStrike" cap="none">
                <a:solidFill>
                  <a:srgbClr val="00A000"/>
                </a:solidFill>
                <a:latin typeface="Helvetica Neue"/>
                <a:ea typeface="Helvetica Neue"/>
                <a:cs typeface="Helvetica Neue"/>
                <a:sym typeface="Helvetica Neue"/>
              </a:rPr>
              <a:t>Consejo profesional:</a:t>
            </a:r>
            <a:r>
              <a:rPr lang="en-GB" sz="1550" b="0" i="0" u="none" strike="noStrike" cap="none">
                <a:solidFill>
                  <a:srgbClr val="000000"/>
                </a:solidFill>
                <a:latin typeface="Helvetica Neue"/>
                <a:ea typeface="Helvetica Neue"/>
                <a:cs typeface="Helvetica Neue"/>
                <a:sym typeface="Helvetica Neue"/>
              </a:rPr>
              <a:t> si vas a dejar tus micro:bits al aire libre, colócalos en bolsas de plástico transparentes selladas para que no se mojen. El agua puede dañar tus micro:bits. Utiliza pilas nuevas en tus paquetes de pilas para registrar durante períodos de tiempo más largos. </a:t>
            </a:r>
            <a:endParaRPr sz="1550"/>
          </a:p>
        </p:txBody>
      </p:sp>
      <p:grpSp>
        <p:nvGrpSpPr>
          <p:cNvPr id="139" name="Google Shape;139;g365ab73c13e_0_81"/>
          <p:cNvGrpSpPr/>
          <p:nvPr/>
        </p:nvGrpSpPr>
        <p:grpSpPr>
          <a:xfrm rot="4042808">
            <a:off x="8733555" y="955093"/>
            <a:ext cx="650811" cy="659761"/>
            <a:chOff x="7572716" y="3272053"/>
            <a:chExt cx="489368" cy="496098"/>
          </a:xfrm>
        </p:grpSpPr>
        <p:sp>
          <p:nvSpPr>
            <p:cNvPr id="140" name="Google Shape;140;g365ab73c13e_0_81" descr="decorativo"/>
            <p:cNvSpPr/>
            <p:nvPr/>
          </p:nvSpPr>
          <p:spPr>
            <a:xfrm>
              <a:off x="7572716" y="3522735"/>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sp>
          <p:nvSpPr>
            <p:cNvPr id="141" name="Google Shape;141;g365ab73c13e_0_81" descr="decorativo"/>
            <p:cNvSpPr/>
            <p:nvPr/>
          </p:nvSpPr>
          <p:spPr>
            <a:xfrm>
              <a:off x="7869358" y="3566964"/>
              <a:ext cx="141636" cy="136113"/>
            </a:xfrm>
            <a:custGeom>
              <a:avLst/>
              <a:gdLst/>
              <a:ahLst/>
              <a:cxnLst/>
              <a:rect l="l" t="t" r="r" b="b"/>
              <a:pathLst>
                <a:path w="141636" h="136113" extrusionOk="0">
                  <a:moveTo>
                    <a:pt x="133528" y="126660"/>
                  </a:moveTo>
                  <a:cubicBezTo>
                    <a:pt x="127692" y="132925"/>
                    <a:pt x="119764" y="136113"/>
                    <a:pt x="111836" y="136113"/>
                  </a:cubicBezTo>
                  <a:cubicBezTo>
                    <a:pt x="104568" y="136113"/>
                    <a:pt x="97190" y="133475"/>
                    <a:pt x="91465" y="128089"/>
                  </a:cubicBezTo>
                  <a:lnTo>
                    <a:pt x="9430" y="51362"/>
                  </a:lnTo>
                  <a:cubicBezTo>
                    <a:pt x="-2572" y="40150"/>
                    <a:pt x="-3233" y="21353"/>
                    <a:pt x="8109" y="9371"/>
                  </a:cubicBezTo>
                  <a:cubicBezTo>
                    <a:pt x="19341" y="-2610"/>
                    <a:pt x="38170" y="-3160"/>
                    <a:pt x="50172" y="8052"/>
                  </a:cubicBezTo>
                  <a:lnTo>
                    <a:pt x="132206" y="84779"/>
                  </a:lnTo>
                  <a:cubicBezTo>
                    <a:pt x="144209" y="95991"/>
                    <a:pt x="144869" y="114788"/>
                    <a:pt x="133528" y="126770"/>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sp>
          <p:nvSpPr>
            <p:cNvPr id="142" name="Google Shape;142;g365ab73c13e_0_81" descr="decorativo"/>
            <p:cNvSpPr/>
            <p:nvPr/>
          </p:nvSpPr>
          <p:spPr>
            <a:xfrm>
              <a:off x="7895017" y="3425342"/>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sp>
          <p:nvSpPr>
            <p:cNvPr id="143" name="Google Shape;143;g365ab73c13e_0_81" descr="decorativo"/>
            <p:cNvSpPr/>
            <p:nvPr/>
          </p:nvSpPr>
          <p:spPr>
            <a:xfrm>
              <a:off x="7813147" y="3272053"/>
              <a:ext cx="85145" cy="168636"/>
            </a:xfrm>
            <a:custGeom>
              <a:avLst/>
              <a:gdLst/>
              <a:ahLst/>
              <a:cxnLst/>
              <a:rect l="l" t="t" r="r" b="b"/>
              <a:pathLst>
                <a:path w="85145" h="168636" extrusionOk="0">
                  <a:moveTo>
                    <a:pt x="785" y="132142"/>
                  </a:moveTo>
                  <a:lnTo>
                    <a:pt x="26331" y="22988"/>
                  </a:lnTo>
                  <a:cubicBezTo>
                    <a:pt x="30075" y="7049"/>
                    <a:pt x="46151" y="-2954"/>
                    <a:pt x="62118" y="783"/>
                  </a:cubicBezTo>
                  <a:cubicBezTo>
                    <a:pt x="78084" y="4521"/>
                    <a:pt x="88104" y="20460"/>
                    <a:pt x="84360" y="36508"/>
                  </a:cubicBezTo>
                  <a:lnTo>
                    <a:pt x="58814" y="145662"/>
                  </a:lnTo>
                  <a:cubicBezTo>
                    <a:pt x="55621" y="159403"/>
                    <a:pt x="43398" y="168636"/>
                    <a:pt x="29854" y="168636"/>
                  </a:cubicBezTo>
                  <a:cubicBezTo>
                    <a:pt x="27652" y="168636"/>
                    <a:pt x="25340" y="168417"/>
                    <a:pt x="23028" y="167867"/>
                  </a:cubicBezTo>
                  <a:cubicBezTo>
                    <a:pt x="7061" y="164130"/>
                    <a:pt x="-2959" y="148191"/>
                    <a:pt x="785" y="132142"/>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sp>
          <p:nvSpPr>
            <p:cNvPr id="144" name="Google Shape;144;g365ab73c13e_0_81" descr="decorativo"/>
            <p:cNvSpPr/>
            <p:nvPr/>
          </p:nvSpPr>
          <p:spPr>
            <a:xfrm>
              <a:off x="7736508" y="3599549"/>
              <a:ext cx="85145" cy="168602"/>
            </a:xfrm>
            <a:custGeom>
              <a:avLst/>
              <a:gdLst/>
              <a:ahLst/>
              <a:cxnLst/>
              <a:rect l="l" t="t" r="r" b="b"/>
              <a:pathLst>
                <a:path w="85145" h="168602" extrusionOk="0">
                  <a:moveTo>
                    <a:pt x="62118" y="749"/>
                  </a:moveTo>
                  <a:cubicBezTo>
                    <a:pt x="78084" y="4486"/>
                    <a:pt x="88104" y="20425"/>
                    <a:pt x="84360" y="36474"/>
                  </a:cubicBezTo>
                  <a:lnTo>
                    <a:pt x="58814" y="145628"/>
                  </a:lnTo>
                  <a:cubicBezTo>
                    <a:pt x="55621" y="159369"/>
                    <a:pt x="43398" y="168602"/>
                    <a:pt x="29854" y="168602"/>
                  </a:cubicBezTo>
                  <a:cubicBezTo>
                    <a:pt x="27652" y="168602"/>
                    <a:pt x="25340" y="168382"/>
                    <a:pt x="23028" y="167833"/>
                  </a:cubicBezTo>
                  <a:cubicBezTo>
                    <a:pt x="7061" y="164095"/>
                    <a:pt x="-2959" y="148156"/>
                    <a:pt x="785" y="132108"/>
                  </a:cubicBezTo>
                  <a:lnTo>
                    <a:pt x="26331" y="22954"/>
                  </a:lnTo>
                  <a:cubicBezTo>
                    <a:pt x="30075" y="7015"/>
                    <a:pt x="46041" y="-2878"/>
                    <a:pt x="62118" y="749"/>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sp>
          <p:nvSpPr>
            <p:cNvPr id="145" name="Google Shape;145;g365ab73c13e_0_81" descr="decorativo"/>
            <p:cNvSpPr/>
            <p:nvPr/>
          </p:nvSpPr>
          <p:spPr>
            <a:xfrm>
              <a:off x="7623695" y="3337114"/>
              <a:ext cx="141636" cy="136113"/>
            </a:xfrm>
            <a:custGeom>
              <a:avLst/>
              <a:gdLst/>
              <a:ahLst/>
              <a:cxnLst/>
              <a:rect l="l" t="t" r="r" b="b"/>
              <a:pathLst>
                <a:path w="141636" h="136113" extrusionOk="0">
                  <a:moveTo>
                    <a:pt x="132206" y="84669"/>
                  </a:moveTo>
                  <a:cubicBezTo>
                    <a:pt x="144209" y="95881"/>
                    <a:pt x="144869" y="114678"/>
                    <a:pt x="133528" y="126660"/>
                  </a:cubicBezTo>
                  <a:cubicBezTo>
                    <a:pt x="127692" y="132925"/>
                    <a:pt x="119764" y="136113"/>
                    <a:pt x="111836" y="136113"/>
                  </a:cubicBezTo>
                  <a:cubicBezTo>
                    <a:pt x="104568" y="136113"/>
                    <a:pt x="97191" y="133475"/>
                    <a:pt x="91465" y="128089"/>
                  </a:cubicBezTo>
                  <a:lnTo>
                    <a:pt x="9430" y="51362"/>
                  </a:lnTo>
                  <a:cubicBezTo>
                    <a:pt x="-2572" y="40150"/>
                    <a:pt x="-3233" y="21353"/>
                    <a:pt x="8109" y="9371"/>
                  </a:cubicBezTo>
                  <a:cubicBezTo>
                    <a:pt x="19341" y="-2610"/>
                    <a:pt x="38170" y="-3160"/>
                    <a:pt x="50172" y="8052"/>
                  </a:cubicBezTo>
                  <a:lnTo>
                    <a:pt x="132206" y="84779"/>
                  </a:ln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grpSp>
      <p:pic>
        <p:nvPicPr>
          <p:cNvPr id="146" name="Google Shape;146;g365ab73c13e_0_81" descr="decorativo"/>
          <p:cNvPicPr preferRelativeResize="0"/>
          <p:nvPr/>
        </p:nvPicPr>
        <p:blipFill rotWithShape="1">
          <a:blip r:embed="rId3">
            <a:alphaModFix/>
          </a:blip>
          <a:srcRect/>
          <a:stretch/>
        </p:blipFill>
        <p:spPr>
          <a:xfrm>
            <a:off x="8286302" y="1058044"/>
            <a:ext cx="192617" cy="192617"/>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538"/>
        <p:cNvGrpSpPr/>
        <p:nvPr/>
      </p:nvGrpSpPr>
      <p:grpSpPr>
        <a:xfrm>
          <a:off x="0" y="0"/>
          <a:ext cx="0" cy="0"/>
          <a:chOff x="0" y="0"/>
          <a:chExt cx="0" cy="0"/>
        </a:xfrm>
      </p:grpSpPr>
      <p:sp>
        <p:nvSpPr>
          <p:cNvPr id="539" name="Google Shape;539;g37cbe48185e_0_79"/>
          <p:cNvSpPr txBox="1">
            <a:spLocks noGrp="1"/>
          </p:cNvSpPr>
          <p:nvPr>
            <p:ph type="title"/>
          </p:nvPr>
        </p:nvSpPr>
        <p:spPr>
          <a:xfrm>
            <a:off x="681026" y="456075"/>
            <a:ext cx="7512300" cy="911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Pasos de la actividad de los alumnos 6</a:t>
            </a:r>
            <a:endParaRPr/>
          </a:p>
        </p:txBody>
      </p:sp>
      <p:sp>
        <p:nvSpPr>
          <p:cNvPr id="540" name="Google Shape;540;g37cbe48185e_0_79"/>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40</a:t>
            </a:fld>
            <a:endParaRPr/>
          </a:p>
        </p:txBody>
      </p:sp>
      <p:sp>
        <p:nvSpPr>
          <p:cNvPr id="541" name="Google Shape;541;g37cbe48185e_0_79"/>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pic>
        <p:nvPicPr>
          <p:cNvPr id="542" name="Google Shape;542;g37cbe48185e_0_79" descr="Ilustración de un educador delante de una pizarra vacía utilizada para señalar las actividades dirigidas por el profesor en esta página" title="black female teacher image.png"/>
          <p:cNvPicPr preferRelativeResize="0"/>
          <p:nvPr/>
        </p:nvPicPr>
        <p:blipFill rotWithShape="1">
          <a:blip r:embed="rId3">
            <a:alphaModFix/>
          </a:blip>
          <a:srcRect/>
          <a:stretch/>
        </p:blipFill>
        <p:spPr>
          <a:xfrm>
            <a:off x="8193400" y="379637"/>
            <a:ext cx="1428350" cy="1191276"/>
          </a:xfrm>
          <a:prstGeom prst="rect">
            <a:avLst/>
          </a:prstGeom>
          <a:noFill/>
          <a:ln>
            <a:noFill/>
          </a:ln>
        </p:spPr>
      </p:pic>
      <p:sp>
        <p:nvSpPr>
          <p:cNvPr id="543" name="Google Shape;543;g37cbe48185e_0_79"/>
          <p:cNvSpPr txBox="1">
            <a:spLocks noGrp="1"/>
          </p:cNvSpPr>
          <p:nvPr>
            <p:ph type="body" idx="1"/>
          </p:nvPr>
        </p:nvSpPr>
        <p:spPr>
          <a:xfrm>
            <a:off x="681025" y="1548375"/>
            <a:ext cx="8544000" cy="4808100"/>
          </a:xfrm>
          <a:prstGeom prst="rect">
            <a:avLst/>
          </a:prstGeom>
          <a:noFill/>
          <a:ln>
            <a:noFill/>
          </a:ln>
        </p:spPr>
        <p:txBody>
          <a:bodyPr spcFirstLastPara="1" wrap="square" lIns="91425" tIns="45700" rIns="91425" bIns="45700" anchor="t" anchorCtr="0">
            <a:normAutofit/>
          </a:bodyPr>
          <a:lstStyle/>
          <a:p>
            <a:pPr marL="318151" marR="431466" lvl="0" indent="-309553" algn="l" rtl="0">
              <a:lnSpc>
                <a:spcPct val="110000"/>
              </a:lnSpc>
              <a:spcBef>
                <a:spcPts val="0"/>
              </a:spcBef>
              <a:spcAft>
                <a:spcPts val="0"/>
              </a:spcAft>
              <a:buClr>
                <a:srgbClr val="CD0364"/>
              </a:buClr>
              <a:buSzPts val="1800"/>
              <a:buFont typeface="Helvetica Neue"/>
              <a:buChar char="•"/>
            </a:pPr>
            <a:r>
              <a:rPr lang="en-GB" sz="1800">
                <a:highlight>
                  <a:srgbClr val="FFFFFF"/>
                </a:highlight>
              </a:rPr>
              <a:t>La unidad MICROBIT aparecerá como una unidad USB.</a:t>
            </a:r>
            <a:endParaRPr/>
          </a:p>
          <a:p>
            <a:pPr marL="318151" marR="431466" lvl="0" indent="-309553" algn="l" rtl="0">
              <a:lnSpc>
                <a:spcPct val="110000"/>
              </a:lnSpc>
              <a:spcBef>
                <a:spcPts val="1000"/>
              </a:spcBef>
              <a:spcAft>
                <a:spcPts val="0"/>
              </a:spcAft>
              <a:buClr>
                <a:srgbClr val="CD0364"/>
              </a:buClr>
              <a:buSzPts val="1800"/>
              <a:buFont typeface="Helvetica Neue"/>
              <a:buChar char="•"/>
            </a:pPr>
            <a:r>
              <a:rPr lang="en-GB" sz="1800" b="1">
                <a:solidFill>
                  <a:srgbClr val="CD0364"/>
                </a:solidFill>
                <a:highlight>
                  <a:srgbClr val="FFFFFF"/>
                </a:highlight>
              </a:rPr>
              <a:t>Busca</a:t>
            </a:r>
            <a:r>
              <a:rPr lang="en-GB" sz="1800">
                <a:highlight>
                  <a:srgbClr val="FFFFFF"/>
                </a:highlight>
              </a:rPr>
              <a:t> en la unidad MICROBIT y </a:t>
            </a:r>
            <a:r>
              <a:rPr lang="en-GB" sz="1800" b="1">
                <a:solidFill>
                  <a:srgbClr val="CD0364"/>
                </a:solidFill>
                <a:highlight>
                  <a:srgbClr val="FFFFFF"/>
                </a:highlight>
              </a:rPr>
              <a:t>abre</a:t>
            </a:r>
            <a:r>
              <a:rPr lang="en-GB" sz="1800">
                <a:highlight>
                  <a:srgbClr val="FFFFFF"/>
                </a:highlight>
              </a:rPr>
              <a:t> el archivo MY_DATA para ver una tabla con tus datos en un navegador web.</a:t>
            </a:r>
            <a:endParaRPr/>
          </a:p>
          <a:p>
            <a:pPr marL="0" marR="4031466" lvl="0" indent="0" algn="l" rtl="0">
              <a:lnSpc>
                <a:spcPct val="110000"/>
              </a:lnSpc>
              <a:spcBef>
                <a:spcPts val="1000"/>
              </a:spcBef>
              <a:spcAft>
                <a:spcPts val="0"/>
              </a:spcAft>
              <a:buSzPts val="1800"/>
              <a:buNone/>
            </a:pPr>
            <a:endParaRPr sz="1650">
              <a:highlight>
                <a:srgbClr val="FFFFFF"/>
              </a:highlight>
            </a:endParaRPr>
          </a:p>
          <a:p>
            <a:pPr marL="0" marR="4031466" lvl="0" indent="0" algn="l" rtl="0">
              <a:lnSpc>
                <a:spcPct val="110000"/>
              </a:lnSpc>
              <a:spcBef>
                <a:spcPts val="1000"/>
              </a:spcBef>
              <a:spcAft>
                <a:spcPts val="0"/>
              </a:spcAft>
              <a:buSzPts val="1800"/>
              <a:buNone/>
            </a:pPr>
            <a:endParaRPr sz="1650">
              <a:highlight>
                <a:srgbClr val="FFFFFF"/>
              </a:highlight>
            </a:endParaRPr>
          </a:p>
          <a:p>
            <a:pPr marL="0" marR="4031466" lvl="0" indent="0" algn="l" rtl="0">
              <a:lnSpc>
                <a:spcPct val="110000"/>
              </a:lnSpc>
              <a:spcBef>
                <a:spcPts val="1000"/>
              </a:spcBef>
              <a:spcAft>
                <a:spcPts val="0"/>
              </a:spcAft>
              <a:buSzPts val="1800"/>
              <a:buNone/>
            </a:pPr>
            <a:endParaRPr sz="1650">
              <a:highlight>
                <a:srgbClr val="FFFFFF"/>
              </a:highlight>
            </a:endParaRPr>
          </a:p>
          <a:p>
            <a:pPr marL="0" marR="4031466" lvl="0" indent="0" algn="l" rtl="0">
              <a:lnSpc>
                <a:spcPct val="110000"/>
              </a:lnSpc>
              <a:spcBef>
                <a:spcPts val="1000"/>
              </a:spcBef>
              <a:spcAft>
                <a:spcPts val="0"/>
              </a:spcAft>
              <a:buSzPts val="1800"/>
              <a:buNone/>
            </a:pPr>
            <a:endParaRPr sz="1650">
              <a:highlight>
                <a:srgbClr val="FFFFFF"/>
              </a:highlight>
            </a:endParaRPr>
          </a:p>
          <a:p>
            <a:pPr marL="0" marR="4031466" lvl="0" indent="0" algn="l" rtl="0">
              <a:lnSpc>
                <a:spcPct val="110000"/>
              </a:lnSpc>
              <a:spcBef>
                <a:spcPts val="1000"/>
              </a:spcBef>
              <a:spcAft>
                <a:spcPts val="0"/>
              </a:spcAft>
              <a:buSzPts val="1800"/>
              <a:buNone/>
            </a:pPr>
            <a:endParaRPr sz="1650">
              <a:highlight>
                <a:srgbClr val="FFFFFF"/>
              </a:highlight>
            </a:endParaRPr>
          </a:p>
          <a:p>
            <a:pPr marL="0" lvl="0" indent="0" algn="l" rtl="0">
              <a:lnSpc>
                <a:spcPct val="110000"/>
              </a:lnSpc>
              <a:spcBef>
                <a:spcPts val="1000"/>
              </a:spcBef>
              <a:spcAft>
                <a:spcPts val="1000"/>
              </a:spcAft>
              <a:buSzPts val="1800"/>
              <a:buNone/>
            </a:pPr>
            <a:endParaRPr sz="1650">
              <a:solidFill>
                <a:srgbClr val="323232"/>
              </a:solidFill>
            </a:endParaRPr>
          </a:p>
        </p:txBody>
      </p:sp>
      <p:pic>
        <p:nvPicPr>
          <p:cNvPr id="544" name="Google Shape;544;g37cbe48185e_0_79"/>
          <p:cNvPicPr preferRelativeResize="0"/>
          <p:nvPr/>
        </p:nvPicPr>
        <p:blipFill rotWithShape="1">
          <a:blip r:embed="rId4">
            <a:alphaModFix/>
          </a:blip>
          <a:srcRect l="2217" t="2855" r="1776" b="17170"/>
          <a:stretch/>
        </p:blipFill>
        <p:spPr>
          <a:xfrm>
            <a:off x="570825" y="3413197"/>
            <a:ext cx="4021150" cy="1858915"/>
          </a:xfrm>
          <a:prstGeom prst="rect">
            <a:avLst/>
          </a:prstGeom>
          <a:noFill/>
          <a:ln w="9525" cap="flat" cmpd="sng">
            <a:solidFill>
              <a:schemeClr val="dk1"/>
            </a:solidFill>
            <a:prstDash val="solid"/>
            <a:round/>
            <a:headEnd type="none" w="sm" len="sm"/>
            <a:tailEnd type="none" w="sm" len="sm"/>
          </a:ln>
        </p:spPr>
      </p:pic>
      <p:pic>
        <p:nvPicPr>
          <p:cNvPr id="545" name="Google Shape;545;g37cbe48185e_0_79" descr="Captura de pantalla de una tabla de registro de datos del micro:bit." title="Screenshot 2025-09-04 at 12.31.00.png"/>
          <p:cNvPicPr preferRelativeResize="0"/>
          <p:nvPr/>
        </p:nvPicPr>
        <p:blipFill rotWithShape="1">
          <a:blip r:embed="rId5">
            <a:alphaModFix/>
          </a:blip>
          <a:srcRect l="813"/>
          <a:stretch/>
        </p:blipFill>
        <p:spPr>
          <a:xfrm>
            <a:off x="5181600" y="2982725"/>
            <a:ext cx="4321601" cy="2719850"/>
          </a:xfrm>
          <a:prstGeom prst="rect">
            <a:avLst/>
          </a:prstGeom>
          <a:noFill/>
          <a:ln w="9525" cap="flat" cmpd="sng">
            <a:solidFill>
              <a:srgbClr val="7F7F7F"/>
            </a:solidFill>
            <a:prstDash val="solid"/>
            <a:round/>
            <a:headEnd type="none" w="sm" len="sm"/>
            <a:tailEnd type="none" w="sm" len="sm"/>
          </a:ln>
        </p:spPr>
      </p:pic>
      <p:sp>
        <p:nvSpPr>
          <p:cNvPr id="546" name="Google Shape;546;g37cbe48185e_0_79" descr="Flecha rosa hacia abajo para indicar que los alumnos cambiarán el bloque gris, inutilizable al presionar el botón A, por uno rosa, utilizable al presionar el botón B, haciendo clic en la flecha hacia abajo situada junto a la letra A y seleccionando la letra B."/>
          <p:cNvSpPr txBox="1"/>
          <p:nvPr/>
        </p:nvSpPr>
        <p:spPr>
          <a:xfrm rot="-5400000">
            <a:off x="4651497" y="4045801"/>
            <a:ext cx="483600" cy="593700"/>
          </a:xfrm>
          <a:prstGeom prst="rect">
            <a:avLst/>
          </a:prstGeom>
          <a:noFill/>
          <a:ln>
            <a:noFill/>
          </a:ln>
        </p:spPr>
        <p:txBody>
          <a:bodyPr spcFirstLastPara="1" wrap="square" lIns="101475" tIns="101475" rIns="101475" bIns="101475" anchor="t" anchorCtr="0">
            <a:spAutoFit/>
          </a:bodyPr>
          <a:lstStyle/>
          <a:p>
            <a:pPr marL="0" marR="0" lvl="0" indent="0" algn="ctr" rtl="0">
              <a:lnSpc>
                <a:spcPct val="100000"/>
              </a:lnSpc>
              <a:spcBef>
                <a:spcPts val="0"/>
              </a:spcBef>
              <a:spcAft>
                <a:spcPts val="0"/>
              </a:spcAft>
              <a:buClr>
                <a:srgbClr val="000000"/>
              </a:buClr>
              <a:buSzPts val="2525"/>
              <a:buFont typeface="Arial"/>
              <a:buNone/>
            </a:pPr>
            <a:r>
              <a:rPr lang="en-GB" sz="2525" b="0" i="0" u="none" strike="noStrike" cap="none">
                <a:solidFill>
                  <a:srgbClr val="CD0364"/>
                </a:solidFill>
                <a:latin typeface="Helvetica Neue"/>
                <a:ea typeface="Helvetica Neue"/>
                <a:cs typeface="Helvetica Neue"/>
                <a:sym typeface="Helvetica Neue"/>
              </a:rPr>
              <a:t>↓</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550"/>
        <p:cNvGrpSpPr/>
        <p:nvPr/>
      </p:nvGrpSpPr>
      <p:grpSpPr>
        <a:xfrm>
          <a:off x="0" y="0"/>
          <a:ext cx="0" cy="0"/>
          <a:chOff x="0" y="0"/>
          <a:chExt cx="0" cy="0"/>
        </a:xfrm>
      </p:grpSpPr>
      <p:sp>
        <p:nvSpPr>
          <p:cNvPr id="551" name="Google Shape;551;g37cbe48185e_0_96"/>
          <p:cNvSpPr txBox="1">
            <a:spLocks noGrp="1"/>
          </p:cNvSpPr>
          <p:nvPr>
            <p:ph type="title"/>
          </p:nvPr>
        </p:nvSpPr>
        <p:spPr>
          <a:xfrm>
            <a:off x="681026" y="456075"/>
            <a:ext cx="7512300" cy="911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Pasos de la actividad de los alumnos 7</a:t>
            </a:r>
            <a:endParaRPr/>
          </a:p>
        </p:txBody>
      </p:sp>
      <p:sp>
        <p:nvSpPr>
          <p:cNvPr id="552" name="Google Shape;552;g37cbe48185e_0_96"/>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41</a:t>
            </a:fld>
            <a:endParaRPr/>
          </a:p>
        </p:txBody>
      </p:sp>
      <p:sp>
        <p:nvSpPr>
          <p:cNvPr id="553" name="Google Shape;553;g37cbe48185e_0_96"/>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pic>
        <p:nvPicPr>
          <p:cNvPr id="554" name="Google Shape;554;g37cbe48185e_0_96" descr="Ilustración de un educador delante de una pizarra vacía utilizada para señalar las actividades dirigidas por el profesor en esta página" title="black female teacher image.png"/>
          <p:cNvPicPr preferRelativeResize="0"/>
          <p:nvPr/>
        </p:nvPicPr>
        <p:blipFill rotWithShape="1">
          <a:blip r:embed="rId3">
            <a:alphaModFix/>
          </a:blip>
          <a:srcRect/>
          <a:stretch/>
        </p:blipFill>
        <p:spPr>
          <a:xfrm>
            <a:off x="8193400" y="379637"/>
            <a:ext cx="1428350" cy="1191276"/>
          </a:xfrm>
          <a:prstGeom prst="rect">
            <a:avLst/>
          </a:prstGeom>
          <a:noFill/>
          <a:ln>
            <a:noFill/>
          </a:ln>
        </p:spPr>
      </p:pic>
      <p:sp>
        <p:nvSpPr>
          <p:cNvPr id="555" name="Google Shape;555;g37cbe48185e_0_96"/>
          <p:cNvSpPr txBox="1">
            <a:spLocks noGrp="1"/>
          </p:cNvSpPr>
          <p:nvPr>
            <p:ph type="body" idx="1"/>
          </p:nvPr>
        </p:nvSpPr>
        <p:spPr>
          <a:xfrm>
            <a:off x="681025" y="1492709"/>
            <a:ext cx="8544000" cy="4808100"/>
          </a:xfrm>
          <a:prstGeom prst="rect">
            <a:avLst/>
          </a:prstGeom>
          <a:noFill/>
          <a:ln>
            <a:noFill/>
          </a:ln>
        </p:spPr>
        <p:txBody>
          <a:bodyPr spcFirstLastPara="1" wrap="square" lIns="91425" tIns="45700" rIns="91425" bIns="45700" anchor="t" anchorCtr="0">
            <a:normAutofit lnSpcReduction="20000"/>
          </a:bodyPr>
          <a:lstStyle/>
          <a:p>
            <a:pPr marL="318151" marR="431466" lvl="0" indent="-309553" algn="l" rtl="0">
              <a:lnSpc>
                <a:spcPct val="110000"/>
              </a:lnSpc>
              <a:spcBef>
                <a:spcPts val="0"/>
              </a:spcBef>
              <a:spcAft>
                <a:spcPts val="0"/>
              </a:spcAft>
              <a:buClr>
                <a:srgbClr val="CD0364"/>
              </a:buClr>
              <a:buSzPts val="1800"/>
              <a:buChar char="•"/>
            </a:pPr>
            <a:r>
              <a:rPr lang="en-GB" sz="1800" b="1">
                <a:solidFill>
                  <a:srgbClr val="CD0364"/>
                </a:solidFill>
              </a:rPr>
              <a:t>Haz clic en el botón Vista previa visual</a:t>
            </a:r>
            <a:r>
              <a:rPr lang="en-GB" sz="1800"/>
              <a:t> para ver un gráfico con tus datos.</a:t>
            </a:r>
            <a:endParaRPr/>
          </a:p>
          <a:p>
            <a:pPr marL="0" marR="4751467" lvl="0" indent="0" algn="l" rtl="0">
              <a:lnSpc>
                <a:spcPct val="110000"/>
              </a:lnSpc>
              <a:spcBef>
                <a:spcPts val="1000"/>
              </a:spcBef>
              <a:spcAft>
                <a:spcPts val="0"/>
              </a:spcAft>
              <a:buSzPts val="1800"/>
              <a:buNone/>
            </a:pPr>
            <a:endParaRPr sz="1800"/>
          </a:p>
          <a:p>
            <a:pPr marL="0" marR="0" lvl="0" indent="0" algn="l" rtl="0">
              <a:lnSpc>
                <a:spcPct val="110000"/>
              </a:lnSpc>
              <a:spcBef>
                <a:spcPts val="1000"/>
              </a:spcBef>
              <a:spcAft>
                <a:spcPts val="0"/>
              </a:spcAft>
              <a:buSzPts val="1800"/>
              <a:buNone/>
            </a:pPr>
            <a:endParaRPr sz="1800"/>
          </a:p>
          <a:p>
            <a:pPr marL="0" marR="0" lvl="0" indent="0" algn="l" rtl="0">
              <a:lnSpc>
                <a:spcPct val="110000"/>
              </a:lnSpc>
              <a:spcBef>
                <a:spcPts val="1000"/>
              </a:spcBef>
              <a:spcAft>
                <a:spcPts val="0"/>
              </a:spcAft>
              <a:buSzPts val="1800"/>
              <a:buNone/>
            </a:pPr>
            <a:endParaRPr sz="1800"/>
          </a:p>
          <a:p>
            <a:pPr marL="0" marR="0" lvl="0" indent="0" algn="l" rtl="0">
              <a:lnSpc>
                <a:spcPct val="110000"/>
              </a:lnSpc>
              <a:spcBef>
                <a:spcPts val="1000"/>
              </a:spcBef>
              <a:spcAft>
                <a:spcPts val="0"/>
              </a:spcAft>
              <a:buSzPts val="1800"/>
              <a:buNone/>
            </a:pPr>
            <a:endParaRPr sz="1800"/>
          </a:p>
          <a:p>
            <a:pPr marL="0" marR="0" lvl="0" indent="0" algn="l" rtl="0">
              <a:lnSpc>
                <a:spcPct val="110000"/>
              </a:lnSpc>
              <a:spcBef>
                <a:spcPts val="1000"/>
              </a:spcBef>
              <a:spcAft>
                <a:spcPts val="0"/>
              </a:spcAft>
              <a:buSzPts val="1800"/>
              <a:buNone/>
            </a:pPr>
            <a:endParaRPr sz="1800"/>
          </a:p>
          <a:p>
            <a:pPr marL="0" marR="0" lvl="0" indent="0" algn="l" rtl="0">
              <a:lnSpc>
                <a:spcPct val="110000"/>
              </a:lnSpc>
              <a:spcBef>
                <a:spcPts val="1000"/>
              </a:spcBef>
              <a:spcAft>
                <a:spcPts val="0"/>
              </a:spcAft>
              <a:buSzPts val="1800"/>
              <a:buNone/>
            </a:pPr>
            <a:endParaRPr sz="1800"/>
          </a:p>
          <a:p>
            <a:pPr marL="0" marR="0" lvl="0" indent="0" algn="l" rtl="0">
              <a:lnSpc>
                <a:spcPct val="110000"/>
              </a:lnSpc>
              <a:spcBef>
                <a:spcPts val="1000"/>
              </a:spcBef>
              <a:spcAft>
                <a:spcPts val="0"/>
              </a:spcAft>
              <a:buSzPts val="1800"/>
              <a:buNone/>
            </a:pPr>
            <a:endParaRPr sz="1800"/>
          </a:p>
          <a:p>
            <a:pPr marL="0" marR="0" lvl="0" indent="0" algn="l" rtl="0">
              <a:lnSpc>
                <a:spcPct val="110000"/>
              </a:lnSpc>
              <a:spcBef>
                <a:spcPts val="1000"/>
              </a:spcBef>
              <a:spcAft>
                <a:spcPts val="0"/>
              </a:spcAft>
              <a:buSzPts val="1800"/>
              <a:buNone/>
            </a:pPr>
            <a:endParaRPr sz="1800"/>
          </a:p>
          <a:p>
            <a:pPr marL="0" marR="0" lvl="0" indent="0" algn="l" rtl="0">
              <a:lnSpc>
                <a:spcPct val="110000"/>
              </a:lnSpc>
              <a:spcBef>
                <a:spcPts val="1000"/>
              </a:spcBef>
              <a:spcAft>
                <a:spcPts val="0"/>
              </a:spcAft>
              <a:buSzPts val="1800"/>
              <a:buNone/>
            </a:pPr>
            <a:endParaRPr sz="1800"/>
          </a:p>
          <a:p>
            <a:pPr marL="318151" marR="0" lvl="0" indent="-309553" algn="l" rtl="0">
              <a:lnSpc>
                <a:spcPct val="110000"/>
              </a:lnSpc>
              <a:spcBef>
                <a:spcPts val="1000"/>
              </a:spcBef>
              <a:spcAft>
                <a:spcPts val="1000"/>
              </a:spcAft>
              <a:buClr>
                <a:srgbClr val="CD0364"/>
              </a:buClr>
              <a:buSzPts val="1800"/>
              <a:buChar char="•"/>
            </a:pPr>
            <a:r>
              <a:rPr lang="en-GB" sz="1800"/>
              <a:t>También puedes hacer clic en el botón </a:t>
            </a:r>
            <a:r>
              <a:rPr lang="en-GB" sz="1800" b="1">
                <a:solidFill>
                  <a:srgbClr val="CD0364"/>
                </a:solidFill>
              </a:rPr>
              <a:t>Copiar</a:t>
            </a:r>
            <a:r>
              <a:rPr lang="en-GB" sz="1800"/>
              <a:t> y luego </a:t>
            </a:r>
            <a:r>
              <a:rPr lang="en-GB" sz="1800" b="1">
                <a:solidFill>
                  <a:srgbClr val="CD0364"/>
                </a:solidFill>
              </a:rPr>
              <a:t>pegar</a:t>
            </a:r>
            <a:r>
              <a:rPr lang="en-GB" sz="1800"/>
              <a:t> tus datos en una hoja de cálculo.</a:t>
            </a:r>
            <a:endParaRPr/>
          </a:p>
        </p:txBody>
      </p:sp>
      <p:pic>
        <p:nvPicPr>
          <p:cNvPr id="556" name="Google Shape;556;g37cbe48185e_0_96" descr="Gráfico lineal con algunos datos de ejemplo." title="Screenshot 2025-09-04 at 12.35.50.png"/>
          <p:cNvPicPr preferRelativeResize="0"/>
          <p:nvPr/>
        </p:nvPicPr>
        <p:blipFill rotWithShape="1">
          <a:blip r:embed="rId4">
            <a:alphaModFix/>
          </a:blip>
          <a:srcRect/>
          <a:stretch/>
        </p:blipFill>
        <p:spPr>
          <a:xfrm>
            <a:off x="659163" y="2135938"/>
            <a:ext cx="8587663" cy="3144013"/>
          </a:xfrm>
          <a:prstGeom prst="rect">
            <a:avLst/>
          </a:prstGeom>
          <a:noFill/>
          <a:ln w="9525" cap="flat" cmpd="sng">
            <a:solidFill>
              <a:schemeClr val="dk1"/>
            </a:solidFill>
            <a:prstDash val="solid"/>
            <a:round/>
            <a:headEnd type="none" w="sm" len="sm"/>
            <a:tailEnd type="none" w="sm" len="sm"/>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60"/>
        <p:cNvGrpSpPr/>
        <p:nvPr/>
      </p:nvGrpSpPr>
      <p:grpSpPr>
        <a:xfrm>
          <a:off x="0" y="0"/>
          <a:ext cx="0" cy="0"/>
          <a:chOff x="0" y="0"/>
          <a:chExt cx="0" cy="0"/>
        </a:xfrm>
      </p:grpSpPr>
      <p:sp>
        <p:nvSpPr>
          <p:cNvPr id="561" name="Google Shape;561;g365ab73c13e_0_129"/>
          <p:cNvSpPr txBox="1">
            <a:spLocks noGrp="1"/>
          </p:cNvSpPr>
          <p:nvPr>
            <p:ph type="title"/>
          </p:nvPr>
        </p:nvSpPr>
        <p:spPr>
          <a:xfrm>
            <a:off x="681026" y="456075"/>
            <a:ext cx="77613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Analiza tu código 1</a:t>
            </a:r>
            <a:endParaRPr/>
          </a:p>
        </p:txBody>
      </p:sp>
      <p:sp>
        <p:nvSpPr>
          <p:cNvPr id="562" name="Google Shape;562;g365ab73c13e_0_129"/>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42</a:t>
            </a:fld>
            <a:endParaRPr/>
          </a:p>
        </p:txBody>
      </p:sp>
      <p:sp>
        <p:nvSpPr>
          <p:cNvPr id="563" name="Google Shape;563;g365ab73c13e_0_129"/>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sp>
        <p:nvSpPr>
          <p:cNvPr id="564" name="Google Shape;564;g365ab73c13e_0_129"/>
          <p:cNvSpPr txBox="1">
            <a:spLocks noGrp="1"/>
          </p:cNvSpPr>
          <p:nvPr>
            <p:ph type="body" idx="1"/>
          </p:nvPr>
        </p:nvSpPr>
        <p:spPr>
          <a:xfrm>
            <a:off x="681025" y="1243575"/>
            <a:ext cx="8836200" cy="911400"/>
          </a:xfrm>
          <a:prstGeom prst="rect">
            <a:avLst/>
          </a:prstGeom>
          <a:noFill/>
          <a:ln>
            <a:noFill/>
          </a:ln>
        </p:spPr>
        <p:txBody>
          <a:bodyPr spcFirstLastPara="1" wrap="square" lIns="91425" tIns="45700" rIns="91425" bIns="45700" anchor="t" anchorCtr="0">
            <a:normAutofit/>
          </a:bodyPr>
          <a:lstStyle/>
          <a:p>
            <a:pPr marL="0" marR="0" lvl="0" indent="0" algn="l" rtl="0">
              <a:lnSpc>
                <a:spcPct val="110000"/>
              </a:lnSpc>
              <a:spcBef>
                <a:spcPts val="1300"/>
              </a:spcBef>
              <a:spcAft>
                <a:spcPts val="0"/>
              </a:spcAft>
              <a:buSzPts val="1800"/>
              <a:buNone/>
            </a:pPr>
            <a:r>
              <a:rPr lang="en-GB" sz="1800"/>
              <a:t>Tus datos aparecen en una tabla en el navegador web. </a:t>
            </a:r>
            <a:endParaRPr/>
          </a:p>
        </p:txBody>
      </p:sp>
      <p:pic>
        <p:nvPicPr>
          <p:cNvPr id="565" name="Google Shape;565;g365ab73c13e_0_129" descr="Decorativo" title="Surprised_green@4x-100.jpg"/>
          <p:cNvPicPr preferRelativeResize="0"/>
          <p:nvPr/>
        </p:nvPicPr>
        <p:blipFill rotWithShape="1">
          <a:blip r:embed="rId3">
            <a:alphaModFix/>
          </a:blip>
          <a:srcRect/>
          <a:stretch/>
        </p:blipFill>
        <p:spPr>
          <a:xfrm rot="-689786">
            <a:off x="8502564" y="565695"/>
            <a:ext cx="868142" cy="692159"/>
          </a:xfrm>
          <a:prstGeom prst="rect">
            <a:avLst/>
          </a:prstGeom>
          <a:noFill/>
          <a:ln>
            <a:noFill/>
          </a:ln>
        </p:spPr>
      </p:pic>
      <p:sp>
        <p:nvSpPr>
          <p:cNvPr id="566" name="Google Shape;566;g365ab73c13e_0_129"/>
          <p:cNvSpPr/>
          <p:nvPr/>
        </p:nvSpPr>
        <p:spPr>
          <a:xfrm>
            <a:off x="681025" y="1794750"/>
            <a:ext cx="8544000" cy="44169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ctr" anchorCtr="0">
            <a:noAutofit/>
          </a:bodyPr>
          <a:lstStyle/>
          <a:p>
            <a:pPr marL="0" marR="4443715" lvl="0" indent="0" algn="l" rtl="0">
              <a:lnSpc>
                <a:spcPct val="110000"/>
              </a:lnSpc>
              <a:spcBef>
                <a:spcPts val="0"/>
              </a:spcBef>
              <a:spcAft>
                <a:spcPts val="1000"/>
              </a:spcAft>
              <a:buClr>
                <a:srgbClr val="000000"/>
              </a:buClr>
              <a:buSzPts val="1600"/>
              <a:buFont typeface="Arial"/>
              <a:buNone/>
            </a:pPr>
            <a:r>
              <a:rPr lang="en-GB" sz="1800" b="0" i="0" u="none" strike="noStrike" cap="none">
                <a:solidFill>
                  <a:schemeClr val="dk1"/>
                </a:solidFill>
                <a:latin typeface="Helvetica Neue"/>
                <a:ea typeface="Helvetica Neue"/>
                <a:cs typeface="Helvetica Neue"/>
                <a:sym typeface="Helvetica Neue"/>
              </a:rPr>
              <a:t>Las marcas de tiempo del registro representan el tiempo transcurrido desde que se encendió tu micro:bit. Si registras más de un conjunto de datos sin borrar el registro, es posible que no puedas ver la vista previa visual de los datos que deseas estudiar, por lo que es recomendable eliminar el registro almacenado anteriormente antes de comenzar un nuevo experimento.</a:t>
            </a:r>
            <a:endParaRPr sz="1600"/>
          </a:p>
        </p:txBody>
      </p:sp>
      <p:pic>
        <p:nvPicPr>
          <p:cNvPr id="567" name="Google Shape;567;g365ab73c13e_0_129" descr="Captura de pantalla de una tabla de registro de datos del micro:bit." title="Screenshot 2025-09-04 at 12.31.00.png"/>
          <p:cNvPicPr preferRelativeResize="0"/>
          <p:nvPr/>
        </p:nvPicPr>
        <p:blipFill rotWithShape="1">
          <a:blip r:embed="rId4">
            <a:alphaModFix/>
          </a:blip>
          <a:srcRect l="813"/>
          <a:stretch/>
        </p:blipFill>
        <p:spPr>
          <a:xfrm>
            <a:off x="4620075" y="2609675"/>
            <a:ext cx="4321601" cy="2719850"/>
          </a:xfrm>
          <a:prstGeom prst="rect">
            <a:avLst/>
          </a:prstGeom>
          <a:noFill/>
          <a:ln w="9525" cap="flat" cmpd="sng">
            <a:solidFill>
              <a:srgbClr val="7F7F7F"/>
            </a:solidFill>
            <a:prstDash val="solid"/>
            <a:round/>
            <a:headEnd type="none" w="sm" len="sm"/>
            <a:tailEnd type="none" w="sm" len="sm"/>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571"/>
        <p:cNvGrpSpPr/>
        <p:nvPr/>
      </p:nvGrpSpPr>
      <p:grpSpPr>
        <a:xfrm>
          <a:off x="0" y="0"/>
          <a:ext cx="0" cy="0"/>
          <a:chOff x="0" y="0"/>
          <a:chExt cx="0" cy="0"/>
        </a:xfrm>
      </p:grpSpPr>
      <p:pic>
        <p:nvPicPr>
          <p:cNvPr id="572" name="Google Shape;572;g370dcc4bf15_0_144" descr="Gráfico lineal con algunos datos de ejemplo." title="Screenshot 2025-09-04 at 15.30.45.png"/>
          <p:cNvPicPr preferRelativeResize="0"/>
          <p:nvPr/>
        </p:nvPicPr>
        <p:blipFill rotWithShape="1">
          <a:blip r:embed="rId3">
            <a:alphaModFix/>
          </a:blip>
          <a:srcRect l="189" r="188"/>
          <a:stretch/>
        </p:blipFill>
        <p:spPr>
          <a:xfrm>
            <a:off x="3990550" y="2345425"/>
            <a:ext cx="5101301" cy="3355849"/>
          </a:xfrm>
          <a:prstGeom prst="rect">
            <a:avLst/>
          </a:prstGeom>
          <a:noFill/>
          <a:ln w="9525" cap="flat" cmpd="sng">
            <a:solidFill>
              <a:schemeClr val="dk1"/>
            </a:solidFill>
            <a:prstDash val="solid"/>
            <a:round/>
            <a:headEnd type="none" w="sm" len="sm"/>
            <a:tailEnd type="none" w="sm" len="sm"/>
          </a:ln>
        </p:spPr>
      </p:pic>
      <p:sp>
        <p:nvSpPr>
          <p:cNvPr id="573" name="Google Shape;573;g370dcc4bf15_0_144"/>
          <p:cNvSpPr txBox="1">
            <a:spLocks noGrp="1"/>
          </p:cNvSpPr>
          <p:nvPr>
            <p:ph type="title"/>
          </p:nvPr>
        </p:nvSpPr>
        <p:spPr>
          <a:xfrm>
            <a:off x="681026" y="456075"/>
            <a:ext cx="7713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Analiza tu código 2</a:t>
            </a:r>
            <a:endParaRPr/>
          </a:p>
        </p:txBody>
      </p:sp>
      <p:sp>
        <p:nvSpPr>
          <p:cNvPr id="574" name="Google Shape;574;g370dcc4bf15_0_144"/>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43</a:t>
            </a:fld>
            <a:endParaRPr/>
          </a:p>
        </p:txBody>
      </p:sp>
      <p:sp>
        <p:nvSpPr>
          <p:cNvPr id="575" name="Google Shape;575;g370dcc4bf15_0_144"/>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sp>
        <p:nvSpPr>
          <p:cNvPr id="576" name="Google Shape;576;g370dcc4bf15_0_144"/>
          <p:cNvSpPr/>
          <p:nvPr/>
        </p:nvSpPr>
        <p:spPr>
          <a:xfrm>
            <a:off x="681025" y="1367475"/>
            <a:ext cx="8645700" cy="4844400"/>
          </a:xfrm>
          <a:prstGeom prst="roundRect">
            <a:avLst>
              <a:gd name="adj" fmla="val 11592"/>
            </a:avLst>
          </a:prstGeom>
          <a:noFill/>
          <a:ln w="19050" cap="flat" cmpd="sng">
            <a:solidFill>
              <a:srgbClr val="CD0364"/>
            </a:solidFill>
            <a:prstDash val="solid"/>
            <a:round/>
            <a:headEnd type="none" w="sm" len="sm"/>
            <a:tailEnd type="none" w="sm" len="sm"/>
          </a:ln>
        </p:spPr>
        <p:txBody>
          <a:bodyPr spcFirstLastPara="1" wrap="square" lIns="91425" tIns="91425" rIns="91425" bIns="91425" anchor="ctr" anchorCtr="0">
            <a:noAutofit/>
          </a:bodyPr>
          <a:lstStyle/>
          <a:p>
            <a:pPr marL="0" marR="163034" lvl="0" indent="0" algn="l" rtl="0">
              <a:lnSpc>
                <a:spcPct val="110000"/>
              </a:lnSpc>
              <a:spcBef>
                <a:spcPts val="1300"/>
              </a:spcBef>
              <a:spcAft>
                <a:spcPts val="0"/>
              </a:spcAft>
              <a:buClr>
                <a:srgbClr val="000000"/>
              </a:buClr>
              <a:buSzPts val="1600"/>
              <a:buFont typeface="Arial"/>
              <a:buNone/>
            </a:pPr>
            <a:r>
              <a:rPr lang="en-GB" sz="1700" b="0" i="0" u="none" strike="noStrike" cap="none">
                <a:solidFill>
                  <a:schemeClr val="dk1"/>
                </a:solidFill>
                <a:latin typeface="Helvetica Neue"/>
                <a:ea typeface="Helvetica Neue"/>
                <a:cs typeface="Helvetica Neue"/>
                <a:sym typeface="Helvetica Neue"/>
              </a:rPr>
              <a:t>Haz clic en el botón </a:t>
            </a:r>
            <a:r>
              <a:rPr lang="en-GB" sz="1700" b="1" i="0" u="none" strike="noStrike" cap="none">
                <a:solidFill>
                  <a:srgbClr val="CD0364"/>
                </a:solidFill>
                <a:latin typeface="Helvetica Neue"/>
                <a:ea typeface="Helvetica Neue"/>
                <a:cs typeface="Helvetica Neue"/>
                <a:sym typeface="Helvetica Neue"/>
              </a:rPr>
              <a:t>Vista previa visual</a:t>
            </a:r>
            <a:r>
              <a:rPr lang="en-GB" sz="1700" b="0" i="0" u="none" strike="noStrike" cap="none">
                <a:solidFill>
                  <a:schemeClr val="dk1"/>
                </a:solidFill>
                <a:latin typeface="Helvetica Neue"/>
                <a:ea typeface="Helvetica Neue"/>
                <a:cs typeface="Helvetica Neue"/>
                <a:sym typeface="Helvetica Neue"/>
              </a:rPr>
              <a:t> situado encima de la tabla de datos para ver un gráfico con tus datos:</a:t>
            </a:r>
            <a:endParaRPr sz="1500"/>
          </a:p>
          <a:p>
            <a:pPr marL="0" marR="5293035" lvl="0" indent="0" algn="l" rtl="0">
              <a:lnSpc>
                <a:spcPct val="110000"/>
              </a:lnSpc>
              <a:spcBef>
                <a:spcPts val="1300"/>
              </a:spcBef>
              <a:spcAft>
                <a:spcPts val="0"/>
              </a:spcAft>
              <a:buClr>
                <a:srgbClr val="000000"/>
              </a:buClr>
              <a:buSzPts val="1600"/>
              <a:buFont typeface="Arial"/>
              <a:buNone/>
            </a:pPr>
            <a:r>
              <a:rPr lang="en-GB" sz="1700" b="0" i="0" u="none" strike="noStrike" cap="none">
                <a:solidFill>
                  <a:schemeClr val="dk1"/>
                </a:solidFill>
                <a:latin typeface="Helvetica Neue"/>
                <a:ea typeface="Helvetica Neue"/>
                <a:cs typeface="Helvetica Neue"/>
                <a:sym typeface="Helvetica Neue"/>
              </a:rPr>
              <a:t>Los datos de luz y temperatura se registran y se muestran en diferentes rangos numéricos. Haz clic en las etiquetas para ver un solo tipo de datos con más detalle en un gráfico a escala adecuada.</a:t>
            </a:r>
            <a:endParaRPr sz="1500"/>
          </a:p>
          <a:p>
            <a:pPr marL="0" marR="5293035" lvl="0" indent="0" algn="l" rtl="0">
              <a:lnSpc>
                <a:spcPct val="110000"/>
              </a:lnSpc>
              <a:spcBef>
                <a:spcPts val="1300"/>
              </a:spcBef>
              <a:spcAft>
                <a:spcPts val="0"/>
              </a:spcAft>
              <a:buClr>
                <a:srgbClr val="000000"/>
              </a:buClr>
              <a:buSzPts val="1600"/>
              <a:buFont typeface="Arial"/>
              <a:buNone/>
            </a:pPr>
            <a:r>
              <a:rPr lang="en-GB" sz="1700" b="0" i="0" u="none" strike="noStrike" cap="none">
                <a:solidFill>
                  <a:schemeClr val="dk1"/>
                </a:solidFill>
                <a:latin typeface="Helvetica Neue"/>
                <a:ea typeface="Helvetica Neue"/>
                <a:cs typeface="Helvetica Neue"/>
                <a:sym typeface="Helvetica Neue"/>
              </a:rPr>
              <a:t>También puedes hacer clic en el botón </a:t>
            </a:r>
            <a:r>
              <a:rPr lang="en-GB" sz="1700" b="1" i="0" u="none" strike="noStrike" cap="none">
                <a:solidFill>
                  <a:srgbClr val="CD0364"/>
                </a:solidFill>
                <a:latin typeface="Helvetica Neue"/>
                <a:ea typeface="Helvetica Neue"/>
                <a:cs typeface="Helvetica Neue"/>
                <a:sym typeface="Helvetica Neue"/>
              </a:rPr>
              <a:t>Copiar</a:t>
            </a:r>
            <a:r>
              <a:rPr lang="en-GB" sz="1700" b="0" i="0" u="none" strike="noStrike" cap="none">
                <a:solidFill>
                  <a:schemeClr val="dk1"/>
                </a:solidFill>
                <a:latin typeface="Helvetica Neue"/>
                <a:ea typeface="Helvetica Neue"/>
                <a:cs typeface="Helvetica Neue"/>
                <a:sym typeface="Helvetica Neue"/>
              </a:rPr>
              <a:t> y luego pegar tus datos en una hoja de cálculo.</a:t>
            </a:r>
            <a:endParaRPr sz="1500"/>
          </a:p>
        </p:txBody>
      </p:sp>
      <p:sp>
        <p:nvSpPr>
          <p:cNvPr id="577" name="Google Shape;577;g370dcc4bf15_0_144"/>
          <p:cNvSpPr/>
          <p:nvPr/>
        </p:nvSpPr>
        <p:spPr>
          <a:xfrm>
            <a:off x="8158223" y="3880880"/>
            <a:ext cx="873900" cy="504000"/>
          </a:xfrm>
          <a:prstGeom prst="ellipse">
            <a:avLst/>
          </a:prstGeom>
          <a:noFill/>
          <a:ln w="38100" cap="flat" cmpd="sng">
            <a:solidFill>
              <a:srgbClr val="CD0364"/>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CD0364"/>
              </a:solidFill>
              <a:latin typeface="Helvetica Neue"/>
              <a:ea typeface="Helvetica Neue"/>
              <a:cs typeface="Helvetica Neue"/>
              <a:sym typeface="Helvetica Neue"/>
            </a:endParaRPr>
          </a:p>
        </p:txBody>
      </p:sp>
      <p:pic>
        <p:nvPicPr>
          <p:cNvPr id="578" name="Google Shape;578;g370dcc4bf15_0_144" descr="Decorativo" title="Surprised_green@4x-100.jpg"/>
          <p:cNvPicPr preferRelativeResize="0"/>
          <p:nvPr/>
        </p:nvPicPr>
        <p:blipFill rotWithShape="1">
          <a:blip r:embed="rId4">
            <a:alphaModFix/>
          </a:blip>
          <a:srcRect/>
          <a:stretch/>
        </p:blipFill>
        <p:spPr>
          <a:xfrm rot="-689786">
            <a:off x="8502564" y="565695"/>
            <a:ext cx="868142" cy="692159"/>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582"/>
        <p:cNvGrpSpPr/>
        <p:nvPr/>
      </p:nvGrpSpPr>
      <p:grpSpPr>
        <a:xfrm>
          <a:off x="0" y="0"/>
          <a:ext cx="0" cy="0"/>
          <a:chOff x="0" y="0"/>
          <a:chExt cx="0" cy="0"/>
        </a:xfrm>
      </p:grpSpPr>
      <p:sp>
        <p:nvSpPr>
          <p:cNvPr id="583" name="Google Shape;583;g370dcc4bf15_0_131"/>
          <p:cNvSpPr txBox="1">
            <a:spLocks noGrp="1"/>
          </p:cNvSpPr>
          <p:nvPr>
            <p:ph type="title"/>
          </p:nvPr>
        </p:nvSpPr>
        <p:spPr>
          <a:xfrm>
            <a:off x="681026" y="456075"/>
            <a:ext cx="78855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Detalles del código 1</a:t>
            </a:r>
            <a:endParaRPr/>
          </a:p>
        </p:txBody>
      </p:sp>
      <p:sp>
        <p:nvSpPr>
          <p:cNvPr id="584" name="Google Shape;584;g370dcc4bf15_0_131"/>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44</a:t>
            </a:fld>
            <a:endParaRPr/>
          </a:p>
        </p:txBody>
      </p:sp>
      <p:sp>
        <p:nvSpPr>
          <p:cNvPr id="585" name="Google Shape;585;g370dcc4bf15_0_131"/>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pic>
        <p:nvPicPr>
          <p:cNvPr id="586" name="Google Shape;586;g370dcc4bf15_0_131" title="buttons.png"/>
          <p:cNvPicPr preferRelativeResize="0"/>
          <p:nvPr/>
        </p:nvPicPr>
        <p:blipFill rotWithShape="1">
          <a:blip r:embed="rId3">
            <a:alphaModFix/>
          </a:blip>
          <a:srcRect r="2352" b="50285"/>
          <a:stretch/>
        </p:blipFill>
        <p:spPr>
          <a:xfrm>
            <a:off x="5254400" y="2560975"/>
            <a:ext cx="2094326" cy="1181100"/>
          </a:xfrm>
          <a:prstGeom prst="rect">
            <a:avLst/>
          </a:prstGeom>
          <a:noFill/>
          <a:ln>
            <a:noFill/>
          </a:ln>
        </p:spPr>
      </p:pic>
      <p:pic>
        <p:nvPicPr>
          <p:cNvPr id="587" name="Google Shape;587;g370dcc4bf15_0_131" title="buttons.png"/>
          <p:cNvPicPr preferRelativeResize="0"/>
          <p:nvPr/>
        </p:nvPicPr>
        <p:blipFill rotWithShape="1">
          <a:blip r:embed="rId3">
            <a:alphaModFix/>
          </a:blip>
          <a:srcRect l="2070" t="48784" r="-2068" b="1501"/>
          <a:stretch/>
        </p:blipFill>
        <p:spPr>
          <a:xfrm>
            <a:off x="7244100" y="2609900"/>
            <a:ext cx="2144900" cy="1181100"/>
          </a:xfrm>
          <a:prstGeom prst="rect">
            <a:avLst/>
          </a:prstGeom>
          <a:noFill/>
          <a:ln>
            <a:noFill/>
          </a:ln>
        </p:spPr>
      </p:pic>
      <p:sp>
        <p:nvSpPr>
          <p:cNvPr id="588" name="Google Shape;588;g370dcc4bf15_0_131"/>
          <p:cNvSpPr txBox="1">
            <a:spLocks noGrp="1"/>
          </p:cNvSpPr>
          <p:nvPr>
            <p:ph type="body" idx="1"/>
          </p:nvPr>
        </p:nvSpPr>
        <p:spPr>
          <a:xfrm>
            <a:off x="681025" y="1243575"/>
            <a:ext cx="8836200" cy="911400"/>
          </a:xfrm>
          <a:prstGeom prst="rect">
            <a:avLst/>
          </a:prstGeom>
          <a:noFill/>
          <a:ln>
            <a:noFill/>
          </a:ln>
        </p:spPr>
        <p:txBody>
          <a:bodyPr spcFirstLastPara="1" wrap="square" lIns="91425" tIns="45700" rIns="91425" bIns="45700" anchor="t" anchorCtr="0">
            <a:noAutofit/>
          </a:bodyPr>
          <a:lstStyle/>
          <a:p>
            <a:pPr marL="0" marR="0" lvl="0" indent="0" algn="l" rtl="0">
              <a:lnSpc>
                <a:spcPct val="110000"/>
              </a:lnSpc>
              <a:spcBef>
                <a:spcPts val="1300"/>
              </a:spcBef>
              <a:spcAft>
                <a:spcPts val="0"/>
              </a:spcAft>
              <a:buSzPts val="1800"/>
              <a:buNone/>
            </a:pPr>
            <a:r>
              <a:rPr lang="en-GB" sz="1500"/>
              <a:t>Este proyecto utiliza una variable booleana, que solo puede almacenar uno de dos valores: verdadero o falso. La variable booleana se llama «registro» y controla cuándo registra datos el micro:bit. </a:t>
            </a:r>
            <a:endParaRPr sz="2375"/>
          </a:p>
        </p:txBody>
      </p:sp>
      <p:sp>
        <p:nvSpPr>
          <p:cNvPr id="589" name="Google Shape;589;g370dcc4bf15_0_131"/>
          <p:cNvSpPr/>
          <p:nvPr/>
        </p:nvSpPr>
        <p:spPr>
          <a:xfrm>
            <a:off x="743525" y="2040000"/>
            <a:ext cx="4314300" cy="41136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0"/>
              </a:spcBef>
              <a:spcAft>
                <a:spcPts val="1000"/>
              </a:spcAft>
              <a:buClr>
                <a:srgbClr val="000000"/>
              </a:buClr>
              <a:buSzPts val="1600"/>
              <a:buFont typeface="Arial"/>
              <a:buNone/>
            </a:pPr>
            <a:r>
              <a:rPr lang="en-GB" sz="1500" b="0" i="0" u="none" strike="noStrike" cap="none">
                <a:solidFill>
                  <a:schemeClr val="dk1"/>
                </a:solidFill>
                <a:latin typeface="Helvetica Neue"/>
                <a:ea typeface="Helvetica Neue"/>
                <a:cs typeface="Helvetica Neue"/>
                <a:sym typeface="Helvetica Neue"/>
              </a:rPr>
              <a:t>Cuando se inicia el programa, la variable «registro» se establece en falso. Se muestra un ícono X para indicar que no se están registrando datos. Las categorías de recopilación de datos están organizadas en columnas y denominadas «temperatura» y «luz» para este proyecto.</a:t>
            </a:r>
            <a:endParaRPr sz="1500"/>
          </a:p>
        </p:txBody>
      </p:sp>
      <p:pic>
        <p:nvPicPr>
          <p:cNvPr id="590" name="Google Shape;590;g370dcc4bf15_0_131" descr="decorativo" title="Inspired_green@4x-100 (1).jpg"/>
          <p:cNvPicPr preferRelativeResize="0"/>
          <p:nvPr/>
        </p:nvPicPr>
        <p:blipFill rotWithShape="1">
          <a:blip r:embed="rId4">
            <a:alphaModFix/>
          </a:blip>
          <a:srcRect/>
          <a:stretch/>
        </p:blipFill>
        <p:spPr>
          <a:xfrm rot="572952">
            <a:off x="8644152" y="191216"/>
            <a:ext cx="733995" cy="998392"/>
          </a:xfrm>
          <a:prstGeom prst="rect">
            <a:avLst/>
          </a:prstGeom>
          <a:noFill/>
          <a:ln>
            <a:noFill/>
          </a:ln>
        </p:spPr>
      </p:pic>
      <p:pic>
        <p:nvPicPr>
          <p:cNvPr id="591" name="Google Shape;591;g370dcc4bf15_0_131" descr="Código basado en bloques para un micro:bit para establecer el registro en falso y mostrar un «no» o el ícono de una cruz en la pantalla led cuando se inicia el programa." title="logging-false.png"/>
          <p:cNvPicPr preferRelativeResize="0"/>
          <p:nvPr/>
        </p:nvPicPr>
        <p:blipFill rotWithShape="1">
          <a:blip r:embed="rId5">
            <a:alphaModFix/>
          </a:blip>
          <a:srcRect b="5900"/>
          <a:stretch/>
        </p:blipFill>
        <p:spPr>
          <a:xfrm>
            <a:off x="1903563" y="2154975"/>
            <a:ext cx="1994225" cy="1726250"/>
          </a:xfrm>
          <a:prstGeom prst="rect">
            <a:avLst/>
          </a:prstGeom>
          <a:noFill/>
          <a:ln w="19050" cap="flat" cmpd="sng">
            <a:solidFill>
              <a:schemeClr val="lt1"/>
            </a:solidFill>
            <a:prstDash val="solid"/>
            <a:round/>
            <a:headEnd type="none" w="sm" len="sm"/>
            <a:tailEnd type="none" w="sm" len="sm"/>
          </a:ln>
        </p:spPr>
      </p:pic>
      <p:sp>
        <p:nvSpPr>
          <p:cNvPr id="592" name="Google Shape;592;g370dcc4bf15_0_131" descr="Código basado en bloques para un micro:bit que establece el registro en verdadero y muestra un ícono de «sí» o una marca de verificación cuando presionas el botón A. Cuando presionas el botón B, el registro se establece en falso y se muestra un ícono de «no» o una cruz."/>
          <p:cNvSpPr/>
          <p:nvPr/>
        </p:nvSpPr>
        <p:spPr>
          <a:xfrm>
            <a:off x="5296250" y="2040075"/>
            <a:ext cx="4030500" cy="41136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500" b="0" i="0" u="none" strike="noStrike" cap="none">
                <a:solidFill>
                  <a:schemeClr val="dk1"/>
                </a:solidFill>
                <a:latin typeface="Helvetica Neue"/>
                <a:ea typeface="Helvetica Neue"/>
                <a:cs typeface="Helvetica Neue"/>
                <a:sym typeface="Helvetica Neue"/>
              </a:rPr>
              <a:t>Al presionar el botón A, la variable «registro» se establece en verdadero y se muestra una marca de verificación para indicar que se está registrando datos. Al presionar el botón B, el «registro» se establece en falso y se muestra una X para indicar que el registro de datos ha finalizado.</a:t>
            </a:r>
            <a:r>
              <a:rPr lang="en-GB" sz="1300" b="0" i="0" u="none" strike="noStrike" cap="none">
                <a:solidFill>
                  <a:schemeClr val="dk1"/>
                </a:solidFill>
                <a:latin typeface="Helvetica Neue"/>
                <a:ea typeface="Helvetica Neue"/>
                <a:cs typeface="Helvetica Neue"/>
                <a:sym typeface="Helvetica Neue"/>
              </a:rPr>
              <a:t> </a:t>
            </a:r>
            <a:endParaRPr sz="150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596"/>
        <p:cNvGrpSpPr/>
        <p:nvPr/>
      </p:nvGrpSpPr>
      <p:grpSpPr>
        <a:xfrm>
          <a:off x="0" y="0"/>
          <a:ext cx="0" cy="0"/>
          <a:chOff x="0" y="0"/>
          <a:chExt cx="0" cy="0"/>
        </a:xfrm>
      </p:grpSpPr>
      <p:sp>
        <p:nvSpPr>
          <p:cNvPr id="597" name="Google Shape;597;g365ab73c13e_0_345"/>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Detalles del código 2</a:t>
            </a:r>
            <a:endParaRPr/>
          </a:p>
        </p:txBody>
      </p:sp>
      <p:sp>
        <p:nvSpPr>
          <p:cNvPr id="598" name="Google Shape;598;g365ab73c13e_0_345"/>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45</a:t>
            </a:fld>
            <a:endParaRPr/>
          </a:p>
        </p:txBody>
      </p:sp>
      <p:sp>
        <p:nvSpPr>
          <p:cNvPr id="599" name="Google Shape;599;g365ab73c13e_0_345"/>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pic>
        <p:nvPicPr>
          <p:cNvPr id="600" name="Google Shape;600;g365ab73c13e_0_345" descr="decorativo" title="Inspired_green@4x-100 (1).jpg"/>
          <p:cNvPicPr preferRelativeResize="0"/>
          <p:nvPr/>
        </p:nvPicPr>
        <p:blipFill rotWithShape="1">
          <a:blip r:embed="rId3">
            <a:alphaModFix/>
          </a:blip>
          <a:srcRect/>
          <a:stretch/>
        </p:blipFill>
        <p:spPr>
          <a:xfrm rot="572937">
            <a:off x="8267979" y="270099"/>
            <a:ext cx="765415" cy="1041102"/>
          </a:xfrm>
          <a:prstGeom prst="rect">
            <a:avLst/>
          </a:prstGeom>
          <a:noFill/>
          <a:ln>
            <a:noFill/>
          </a:ln>
        </p:spPr>
      </p:pic>
      <p:sp>
        <p:nvSpPr>
          <p:cNvPr id="601" name="Google Shape;601;g365ab73c13e_0_345" descr="Código basado en bloques para un micro:bit."/>
          <p:cNvSpPr/>
          <p:nvPr/>
        </p:nvSpPr>
        <p:spPr>
          <a:xfrm>
            <a:off x="694500" y="1656525"/>
            <a:ext cx="8822700" cy="42972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0" rIns="91425" bIns="91425" anchor="ctr" anchorCtr="0">
            <a:noAutofit/>
          </a:bodyPr>
          <a:lstStyle/>
          <a:p>
            <a:pPr marL="0" marR="4629599" lvl="0" indent="0" algn="l" rtl="0">
              <a:lnSpc>
                <a:spcPct val="90000"/>
              </a:lnSpc>
              <a:spcBef>
                <a:spcPts val="0"/>
              </a:spcBef>
              <a:spcAft>
                <a:spcPts val="0"/>
              </a:spcAft>
              <a:buClr>
                <a:schemeClr val="dk1"/>
              </a:buClr>
              <a:buSzPts val="1800"/>
              <a:buFont typeface="Arial"/>
              <a:buNone/>
            </a:pPr>
            <a:endParaRPr sz="1600" b="0" i="0" u="none" strike="noStrike" cap="none">
              <a:solidFill>
                <a:schemeClr val="dk1"/>
              </a:solidFill>
              <a:latin typeface="Helvetica Neue"/>
              <a:ea typeface="Helvetica Neue"/>
              <a:cs typeface="Helvetica Neue"/>
              <a:sym typeface="Helvetica Neue"/>
            </a:endParaRPr>
          </a:p>
          <a:p>
            <a:pPr marL="0" marR="4710041" lvl="0" indent="0" algn="l" rtl="0">
              <a:lnSpc>
                <a:spcPct val="110000"/>
              </a:lnSpc>
              <a:spcBef>
                <a:spcPts val="1000"/>
              </a:spcBef>
              <a:spcAft>
                <a:spcPts val="0"/>
              </a:spcAft>
              <a:buClr>
                <a:schemeClr val="dk1"/>
              </a:buClr>
              <a:buSzPts val="1800"/>
              <a:buFont typeface="Arial"/>
              <a:buNone/>
            </a:pPr>
            <a:r>
              <a:rPr lang="en-GB" sz="1700" b="0" i="0" u="none" strike="noStrike" cap="none">
                <a:solidFill>
                  <a:schemeClr val="dk1"/>
                </a:solidFill>
                <a:latin typeface="Helvetica Neue"/>
                <a:ea typeface="Helvetica Neue"/>
                <a:cs typeface="Helvetica Neue"/>
                <a:sym typeface="Helvetica Neue"/>
              </a:rPr>
              <a:t>Este programa utiliza un bucle infinito, el bloque «cada 60 000 ms», que comprueba si el micro:bit está registrando datos cada minuto. </a:t>
            </a:r>
            <a:endParaRPr sz="1500"/>
          </a:p>
          <a:p>
            <a:pPr marL="0" marR="4629599" lvl="0" indent="0" algn="l" rtl="0">
              <a:lnSpc>
                <a:spcPct val="110000"/>
              </a:lnSpc>
              <a:spcBef>
                <a:spcPts val="1000"/>
              </a:spcBef>
              <a:spcAft>
                <a:spcPts val="0"/>
              </a:spcAft>
              <a:buClr>
                <a:srgbClr val="000000"/>
              </a:buClr>
              <a:buSzPts val="1600"/>
              <a:buFont typeface="Arial"/>
              <a:buNone/>
            </a:pPr>
            <a:r>
              <a:rPr lang="en-GB" sz="1700" b="0" i="0" u="none" strike="noStrike" cap="none">
                <a:solidFill>
                  <a:schemeClr val="dk1"/>
                </a:solidFill>
                <a:latin typeface="Helvetica Neue"/>
                <a:ea typeface="Helvetica Neue"/>
                <a:cs typeface="Helvetica Neue"/>
                <a:sym typeface="Helvetica Neue"/>
              </a:rPr>
              <a:t>Si el micro:bit está registrando datos, muestra un corazón en su pantalla led, registra los datos de temperatura y nivel de luz en la columna correspondiente y, a continuación, borra la pantalla para indicar que el registro de datos se ha completado cada minuto. </a:t>
            </a:r>
            <a:endParaRPr sz="1500"/>
          </a:p>
          <a:p>
            <a:pPr marL="457200" marR="0" lvl="0" indent="0" algn="l" rtl="0">
              <a:lnSpc>
                <a:spcPct val="160000"/>
              </a:lnSpc>
              <a:spcBef>
                <a:spcPts val="1000"/>
              </a:spcBef>
              <a:spcAft>
                <a:spcPts val="0"/>
              </a:spcAft>
              <a:buClr>
                <a:srgbClr val="000000"/>
              </a:buClr>
              <a:buSzPts val="1200"/>
              <a:buFont typeface="Arial"/>
              <a:buNone/>
            </a:pPr>
            <a:endParaRPr sz="1200" b="0" i="0" u="none" strike="noStrike" cap="none">
              <a:solidFill>
                <a:srgbClr val="000000"/>
              </a:solidFill>
              <a:latin typeface="Helvetica Neue"/>
              <a:ea typeface="Helvetica Neue"/>
              <a:cs typeface="Helvetica Neue"/>
              <a:sym typeface="Helvetica Neue"/>
            </a:endParaRPr>
          </a:p>
        </p:txBody>
      </p:sp>
      <p:pic>
        <p:nvPicPr>
          <p:cNvPr id="602" name="Google Shape;602;g365ab73c13e_0_345" descr="Un bloque cada 60 000 ms, que contiene un bloque «si registro entonces»." title="microbit-screenshot (88).png"/>
          <p:cNvPicPr preferRelativeResize="0"/>
          <p:nvPr/>
        </p:nvPicPr>
        <p:blipFill rotWithShape="1">
          <a:blip r:embed="rId4">
            <a:alphaModFix/>
          </a:blip>
          <a:srcRect t="39814" r="31977" b="18516"/>
          <a:stretch/>
        </p:blipFill>
        <p:spPr>
          <a:xfrm>
            <a:off x="4617075" y="2312875"/>
            <a:ext cx="4793626" cy="2857499"/>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606"/>
        <p:cNvGrpSpPr/>
        <p:nvPr/>
      </p:nvGrpSpPr>
      <p:grpSpPr>
        <a:xfrm>
          <a:off x="0" y="0"/>
          <a:ext cx="0" cy="0"/>
          <a:chOff x="0" y="0"/>
          <a:chExt cx="0" cy="0"/>
        </a:xfrm>
      </p:grpSpPr>
      <p:sp>
        <p:nvSpPr>
          <p:cNvPr id="607" name="Google Shape;607;g37cbe48185e_0_117"/>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Detalles del código 3</a:t>
            </a:r>
            <a:endParaRPr/>
          </a:p>
        </p:txBody>
      </p:sp>
      <p:sp>
        <p:nvSpPr>
          <p:cNvPr id="608" name="Google Shape;608;g37cbe48185e_0_117"/>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46</a:t>
            </a:fld>
            <a:endParaRPr/>
          </a:p>
        </p:txBody>
      </p:sp>
      <p:sp>
        <p:nvSpPr>
          <p:cNvPr id="609" name="Google Shape;609;g37cbe48185e_0_117"/>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pic>
        <p:nvPicPr>
          <p:cNvPr id="610" name="Google Shape;610;g37cbe48185e_0_117" descr="decorativo" title="Inspired_green@4x-100 (1).jpg"/>
          <p:cNvPicPr preferRelativeResize="0"/>
          <p:nvPr/>
        </p:nvPicPr>
        <p:blipFill rotWithShape="1">
          <a:blip r:embed="rId3">
            <a:alphaModFix/>
          </a:blip>
          <a:srcRect/>
          <a:stretch/>
        </p:blipFill>
        <p:spPr>
          <a:xfrm rot="572950">
            <a:off x="8032469" y="278544"/>
            <a:ext cx="657208" cy="893935"/>
          </a:xfrm>
          <a:prstGeom prst="rect">
            <a:avLst/>
          </a:prstGeom>
          <a:noFill/>
          <a:ln>
            <a:noFill/>
          </a:ln>
        </p:spPr>
      </p:pic>
      <p:sp>
        <p:nvSpPr>
          <p:cNvPr id="611" name="Google Shape;611;g37cbe48185e_0_117" descr="Código basado en bloques para un micro:bit."/>
          <p:cNvSpPr/>
          <p:nvPr/>
        </p:nvSpPr>
        <p:spPr>
          <a:xfrm>
            <a:off x="694500" y="1308100"/>
            <a:ext cx="8822700" cy="49038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0" rIns="91425" bIns="91425" anchor="ctr" anchorCtr="0">
            <a:noAutofit/>
          </a:bodyPr>
          <a:lstStyle/>
          <a:p>
            <a:pPr marL="0" marR="3653399" lvl="0" indent="0" algn="l" rtl="0">
              <a:lnSpc>
                <a:spcPct val="90000"/>
              </a:lnSpc>
              <a:spcBef>
                <a:spcPts val="0"/>
              </a:spcBef>
              <a:spcAft>
                <a:spcPts val="0"/>
              </a:spcAft>
              <a:buClr>
                <a:srgbClr val="000000"/>
              </a:buClr>
              <a:buSzPts val="1600"/>
              <a:buFont typeface="Arial"/>
              <a:buNone/>
            </a:pPr>
            <a:r>
              <a:rPr lang="en-GB" sz="1800" b="0" i="0" u="none" strike="noStrike" cap="none">
                <a:solidFill>
                  <a:schemeClr val="dk1"/>
                </a:solidFill>
                <a:latin typeface="Helvetica Neue"/>
                <a:ea typeface="Helvetica Neue"/>
                <a:cs typeface="Helvetica Neue"/>
                <a:sym typeface="Helvetica Neue"/>
              </a:rPr>
              <a:t>El sensor de temperatura del micro:bit mide en grados Celsius.</a:t>
            </a:r>
            <a:endParaRPr sz="1600"/>
          </a:p>
          <a:p>
            <a:pPr marL="0" marR="3653399" lvl="0" indent="0" algn="l" rtl="0">
              <a:lnSpc>
                <a:spcPct val="90000"/>
              </a:lnSpc>
              <a:spcBef>
                <a:spcPts val="1000"/>
              </a:spcBef>
              <a:spcAft>
                <a:spcPts val="0"/>
              </a:spcAft>
              <a:buClr>
                <a:srgbClr val="000000"/>
              </a:buClr>
              <a:buSzPts val="1600"/>
              <a:buFont typeface="Arial"/>
              <a:buNone/>
            </a:pPr>
            <a:r>
              <a:rPr lang="en-GB" sz="1800" b="0" i="0" u="none" strike="noStrike" cap="none">
                <a:solidFill>
                  <a:schemeClr val="dk1"/>
                </a:solidFill>
                <a:latin typeface="Helvetica Neue"/>
                <a:ea typeface="Helvetica Neue"/>
                <a:cs typeface="Helvetica Neue"/>
                <a:sym typeface="Helvetica Neue"/>
              </a:rPr>
              <a:t>La función «convertirCaF» convierte la temperatura de grados Celsius a grados Fahrenheit multiplicándola por 1,8 y sumándole 32. El uso de una función para convertir la temperatura permite reutilizar el código de conversión cada vez que se registran datos.</a:t>
            </a:r>
            <a:endParaRPr sz="1600"/>
          </a:p>
          <a:p>
            <a:pPr marL="0" marR="3653399" lvl="0" indent="0" algn="l" rtl="0">
              <a:lnSpc>
                <a:spcPct val="90000"/>
              </a:lnSpc>
              <a:spcBef>
                <a:spcPts val="1000"/>
              </a:spcBef>
              <a:spcAft>
                <a:spcPts val="1000"/>
              </a:spcAft>
              <a:buClr>
                <a:srgbClr val="000000"/>
              </a:buClr>
              <a:buSzPts val="1600"/>
              <a:buFont typeface="Arial"/>
              <a:buNone/>
            </a:pPr>
            <a:r>
              <a:rPr lang="en-GB" sz="1800" b="0" i="0" u="none" strike="noStrike" cap="none">
                <a:solidFill>
                  <a:schemeClr val="dk1"/>
                </a:solidFill>
                <a:latin typeface="Helvetica Neue"/>
                <a:ea typeface="Helvetica Neue"/>
                <a:cs typeface="Helvetica Neue"/>
                <a:sym typeface="Helvetica Neue"/>
              </a:rPr>
              <a:t>La función se utiliza con el bloque «llamar convertirCaF “temperatura (℃)”» que se encuentra dentro del bloque de código de bucle infinito.</a:t>
            </a:r>
            <a:endParaRPr sz="1600"/>
          </a:p>
        </p:txBody>
      </p:sp>
      <p:pic>
        <p:nvPicPr>
          <p:cNvPr id="612" name="Google Shape;612;g37cbe48185e_0_117" descr="Un bloque cada 60 000 ms, que contiene un bloque «si registro entonces»." title="microbit-screenshot (88).png"/>
          <p:cNvPicPr preferRelativeResize="0"/>
          <p:nvPr/>
        </p:nvPicPr>
        <p:blipFill rotWithShape="1">
          <a:blip r:embed="rId4">
            <a:alphaModFix/>
          </a:blip>
          <a:srcRect t="83201" r="61713" b="-2408"/>
          <a:stretch/>
        </p:blipFill>
        <p:spPr>
          <a:xfrm>
            <a:off x="5662496" y="1794950"/>
            <a:ext cx="3164006" cy="1544575"/>
          </a:xfrm>
          <a:prstGeom prst="rect">
            <a:avLst/>
          </a:prstGeom>
          <a:noFill/>
          <a:ln>
            <a:noFill/>
          </a:ln>
        </p:spPr>
      </p:pic>
      <p:pic>
        <p:nvPicPr>
          <p:cNvPr id="613" name="Google Shape;613;g37cbe48185e_0_117" descr="Un bloque cada 60 000 ms, que contiene un bloque «si registro entonces»." title="microbit-screenshot (88).png"/>
          <p:cNvPicPr preferRelativeResize="0"/>
          <p:nvPr/>
        </p:nvPicPr>
        <p:blipFill rotWithShape="1">
          <a:blip r:embed="rId4">
            <a:alphaModFix/>
          </a:blip>
          <a:srcRect t="39814" r="31977" b="18516"/>
          <a:stretch/>
        </p:blipFill>
        <p:spPr>
          <a:xfrm>
            <a:off x="5723834" y="3767000"/>
            <a:ext cx="3501292" cy="2087124"/>
          </a:xfrm>
          <a:prstGeom prst="rect">
            <a:avLst/>
          </a:prstGeom>
          <a:noFill/>
          <a:ln>
            <a:noFill/>
          </a:ln>
        </p:spPr>
      </p:pic>
      <p:cxnSp>
        <p:nvCxnSpPr>
          <p:cNvPr id="614" name="Google Shape;614;g37cbe48185e_0_117"/>
          <p:cNvCxnSpPr/>
          <p:nvPr/>
        </p:nvCxnSpPr>
        <p:spPr>
          <a:xfrm>
            <a:off x="8120975" y="2998100"/>
            <a:ext cx="349800" cy="1434300"/>
          </a:xfrm>
          <a:prstGeom prst="straightConnector1">
            <a:avLst/>
          </a:prstGeom>
          <a:noFill/>
          <a:ln w="28575" cap="flat" cmpd="sng">
            <a:solidFill>
              <a:srgbClr val="CD0364"/>
            </a:solidFill>
            <a:prstDash val="solid"/>
            <a:round/>
            <a:headEnd type="triangle" w="med" len="med"/>
            <a:tailEnd type="triangle" w="med" len="med"/>
          </a:ln>
        </p:spPr>
      </p:cxn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618"/>
        <p:cNvGrpSpPr/>
        <p:nvPr/>
      </p:nvGrpSpPr>
      <p:grpSpPr>
        <a:xfrm>
          <a:off x="0" y="0"/>
          <a:ext cx="0" cy="0"/>
          <a:chOff x="0" y="0"/>
          <a:chExt cx="0" cy="0"/>
        </a:xfrm>
      </p:grpSpPr>
      <p:sp>
        <p:nvSpPr>
          <p:cNvPr id="619" name="Google Shape;619;g370dcc4bf15_0_51"/>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A000"/>
              </a:buClr>
              <a:buSzPts val="2600"/>
              <a:buFont typeface="Arial"/>
              <a:buNone/>
            </a:pPr>
            <a:r>
              <a:rPr lang="en-GB" sz="2600">
                <a:solidFill>
                  <a:srgbClr val="CD0364"/>
                </a:solidFill>
              </a:rPr>
              <a:t>Picante 🌶️🌶️🌶️ Detalles del código 4</a:t>
            </a:r>
            <a:endParaRPr/>
          </a:p>
        </p:txBody>
      </p:sp>
      <p:sp>
        <p:nvSpPr>
          <p:cNvPr id="620" name="Google Shape;620;g370dcc4bf15_0_51"/>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47</a:t>
            </a:fld>
            <a:endParaRPr/>
          </a:p>
        </p:txBody>
      </p:sp>
      <p:sp>
        <p:nvSpPr>
          <p:cNvPr id="621" name="Google Shape;621;g370dcc4bf15_0_51"/>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Ligero</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Medio</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Picante</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a:p>
        </p:txBody>
      </p:sp>
      <p:pic>
        <p:nvPicPr>
          <p:cNvPr id="622" name="Google Shape;622;g370dcc4bf15_0_51" descr="decorativo" title="Inspired_green@4x-100 (1).jpg"/>
          <p:cNvPicPr preferRelativeResize="0"/>
          <p:nvPr/>
        </p:nvPicPr>
        <p:blipFill rotWithShape="1">
          <a:blip r:embed="rId3">
            <a:alphaModFix/>
          </a:blip>
          <a:srcRect/>
          <a:stretch/>
        </p:blipFill>
        <p:spPr>
          <a:xfrm rot="572939">
            <a:off x="8585765" y="305835"/>
            <a:ext cx="752294" cy="1023256"/>
          </a:xfrm>
          <a:prstGeom prst="rect">
            <a:avLst/>
          </a:prstGeom>
          <a:noFill/>
          <a:ln>
            <a:noFill/>
          </a:ln>
        </p:spPr>
      </p:pic>
      <p:sp>
        <p:nvSpPr>
          <p:cNvPr id="623" name="Google Shape;623;g370dcc4bf15_0_51"/>
          <p:cNvSpPr/>
          <p:nvPr/>
        </p:nvSpPr>
        <p:spPr>
          <a:xfrm>
            <a:off x="3981750" y="1447875"/>
            <a:ext cx="5345100" cy="48450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500" b="0" i="0" u="none" strike="noStrike" cap="none">
                <a:solidFill>
                  <a:schemeClr val="dk1"/>
                </a:solidFill>
                <a:latin typeface="Helvetica Neue"/>
                <a:ea typeface="Helvetica Neue"/>
                <a:cs typeface="Helvetica Neue"/>
                <a:sym typeface="Helvetica Neue"/>
              </a:rPr>
              <a:t>Al presionar los botones A + B a la vez se eliminarán todos los datos del registro. El led muestra un ícono de calavera para indicar que los datos se han borrado, el bloque «borrar registro» borra todos los datos y a las categorías de recopilación de datos se les asigna «temperatura» y «luz», de modo que el micro:bit está listo para recopilar datos la próxima vez que se presione el botón A.</a:t>
            </a:r>
            <a:endParaRPr sz="1500"/>
          </a:p>
        </p:txBody>
      </p:sp>
      <p:sp>
        <p:nvSpPr>
          <p:cNvPr id="624" name="Google Shape;624;g370dcc4bf15_0_51"/>
          <p:cNvSpPr/>
          <p:nvPr/>
        </p:nvSpPr>
        <p:spPr>
          <a:xfrm>
            <a:off x="743525" y="1447900"/>
            <a:ext cx="2944800" cy="48450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0"/>
              </a:spcBef>
              <a:spcAft>
                <a:spcPts val="1000"/>
              </a:spcAft>
              <a:buClr>
                <a:srgbClr val="000000"/>
              </a:buClr>
              <a:buSzPts val="1600"/>
              <a:buFont typeface="Arial"/>
              <a:buNone/>
            </a:pPr>
            <a:r>
              <a:rPr lang="en-GB" sz="1500" b="0" i="0" u="none" strike="noStrike" cap="none">
                <a:solidFill>
                  <a:schemeClr val="dk1"/>
                </a:solidFill>
                <a:latin typeface="Helvetica Neue"/>
                <a:ea typeface="Helvetica Neue"/>
                <a:cs typeface="Helvetica Neue"/>
                <a:sym typeface="Helvetica Neue"/>
              </a:rPr>
              <a:t>Aunque es poco probable, es posible que el registro esté lleno. Cuando esto ocurre, la variable «registro» se establece en falso y la pantalla led completa se ilumina para indicar que el registro está lleno.</a:t>
            </a:r>
            <a:endParaRPr sz="1500"/>
          </a:p>
        </p:txBody>
      </p:sp>
      <p:pic>
        <p:nvPicPr>
          <p:cNvPr id="625" name="Google Shape;625;g370dcc4bf15_0_51" descr="Código basado en bloques para un micro:bit que establece el registro en falso e ilumina todos los led de la pantalla si el registro está lleno." title="microbit-screenshot (86).png"/>
          <p:cNvPicPr preferRelativeResize="0"/>
          <p:nvPr/>
        </p:nvPicPr>
        <p:blipFill rotWithShape="1">
          <a:blip r:embed="rId4">
            <a:alphaModFix/>
          </a:blip>
          <a:srcRect l="68164" t="48573" b="6633"/>
          <a:stretch/>
        </p:blipFill>
        <p:spPr>
          <a:xfrm>
            <a:off x="1222313" y="1606975"/>
            <a:ext cx="2136325" cy="2333575"/>
          </a:xfrm>
          <a:prstGeom prst="rect">
            <a:avLst/>
          </a:prstGeom>
          <a:noFill/>
          <a:ln>
            <a:noFill/>
          </a:ln>
        </p:spPr>
      </p:pic>
      <p:pic>
        <p:nvPicPr>
          <p:cNvPr id="626" name="Google Shape;626;g370dcc4bf15_0_51" descr="Un bloque «al presionar los botones A+B», que contiene un bloque de mostrar ícono de calavera, un bloque de eliminar registro y un bloque de establecer columnas «temperatura» y «luz»." title="microbit-screenshot (86).png"/>
          <p:cNvPicPr preferRelativeResize="0"/>
          <p:nvPr/>
        </p:nvPicPr>
        <p:blipFill rotWithShape="1">
          <a:blip r:embed="rId4">
            <a:alphaModFix/>
          </a:blip>
          <a:srcRect l="68165" t="-2005" r="2259" b="60382"/>
          <a:stretch/>
        </p:blipFill>
        <p:spPr>
          <a:xfrm>
            <a:off x="5539800" y="1556000"/>
            <a:ext cx="2229002" cy="2435526"/>
          </a:xfrm>
          <a:prstGeom prst="rect">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630"/>
        <p:cNvGrpSpPr/>
        <p:nvPr/>
      </p:nvGrpSpPr>
      <p:grpSpPr>
        <a:xfrm>
          <a:off x="0" y="0"/>
          <a:ext cx="0" cy="0"/>
          <a:chOff x="0" y="0"/>
          <a:chExt cx="0" cy="0"/>
        </a:xfrm>
      </p:grpSpPr>
      <p:sp>
        <p:nvSpPr>
          <p:cNvPr id="631" name="Google Shape;631;g365ab73c13e_0_420"/>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p>
            <a:pPr marL="0" lvl="0" indent="0" algn="ctr" rtl="0">
              <a:lnSpc>
                <a:spcPct val="110000"/>
              </a:lnSpc>
              <a:spcBef>
                <a:spcPts val="0"/>
              </a:spcBef>
              <a:spcAft>
                <a:spcPts val="0"/>
              </a:spcAft>
              <a:buSzPts val="4999"/>
              <a:buNone/>
            </a:pPr>
            <a:r>
              <a:rPr lang="en-GB"/>
              <a:t>Ideas de extensión</a:t>
            </a:r>
            <a:endParaRPr/>
          </a:p>
        </p:txBody>
      </p:sp>
      <p:sp>
        <p:nvSpPr>
          <p:cNvPr id="632" name="Google Shape;632;g365ab73c13e_0_420"/>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48</a:t>
            </a:fld>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636"/>
        <p:cNvGrpSpPr/>
        <p:nvPr/>
      </p:nvGrpSpPr>
      <p:grpSpPr>
        <a:xfrm>
          <a:off x="0" y="0"/>
          <a:ext cx="0" cy="0"/>
          <a:chOff x="0" y="0"/>
          <a:chExt cx="0" cy="0"/>
        </a:xfrm>
      </p:grpSpPr>
      <p:sp>
        <p:nvSpPr>
          <p:cNvPr id="637" name="Google Shape;637;g35fa30c4f18_0_51"/>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00A000"/>
                </a:solidFill>
              </a:rPr>
              <a:t>Extensiones del registrador de datos medioambientales</a:t>
            </a:r>
            <a:endParaRPr/>
          </a:p>
        </p:txBody>
      </p:sp>
      <p:sp>
        <p:nvSpPr>
          <p:cNvPr id="638" name="Google Shape;638;g35fa30c4f18_0_51"/>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49</a:t>
            </a:fld>
            <a:endParaRPr/>
          </a:p>
        </p:txBody>
      </p:sp>
      <p:sp>
        <p:nvSpPr>
          <p:cNvPr id="639" name="Google Shape;639;g35fa30c4f18_0_51"/>
          <p:cNvSpPr txBox="1">
            <a:spLocks noGrp="1"/>
          </p:cNvSpPr>
          <p:nvPr>
            <p:ph type="body" idx="1"/>
          </p:nvPr>
        </p:nvSpPr>
        <p:spPr>
          <a:xfrm>
            <a:off x="681020" y="1441866"/>
            <a:ext cx="8544000" cy="4609500"/>
          </a:xfrm>
          <a:prstGeom prst="rect">
            <a:avLst/>
          </a:prstGeom>
          <a:noFill/>
          <a:ln>
            <a:noFill/>
          </a:ln>
        </p:spPr>
        <p:txBody>
          <a:bodyPr spcFirstLastPara="1" wrap="square" lIns="91425" tIns="45700" rIns="91425" bIns="45700" anchor="t" anchorCtr="0">
            <a:normAutofit/>
          </a:bodyPr>
          <a:lstStyle/>
          <a:p>
            <a:pPr marL="457200" lvl="0" indent="-355600" algn="l" rtl="0">
              <a:lnSpc>
                <a:spcPct val="100000"/>
              </a:lnSpc>
              <a:spcBef>
                <a:spcPts val="1300"/>
              </a:spcBef>
              <a:spcAft>
                <a:spcPts val="0"/>
              </a:spcAft>
              <a:buClr>
                <a:srgbClr val="00A000"/>
              </a:buClr>
              <a:buSzPts val="2000"/>
              <a:buFont typeface="Helvetica Neue"/>
              <a:buChar char="•"/>
            </a:pPr>
            <a:r>
              <a:rPr lang="en-GB" sz="1800">
                <a:solidFill>
                  <a:srgbClr val="323232"/>
                </a:solidFill>
              </a:rPr>
              <a:t>Registra datos durante un periodo de tiempo más largo; por ejemplo, una vez cada hora durante varios días.</a:t>
            </a:r>
            <a:endParaRPr sz="2475"/>
          </a:p>
          <a:p>
            <a:pPr marL="457200" lvl="0" indent="-355600" algn="l" rtl="0">
              <a:lnSpc>
                <a:spcPct val="100000"/>
              </a:lnSpc>
              <a:spcBef>
                <a:spcPts val="1300"/>
              </a:spcBef>
              <a:spcAft>
                <a:spcPts val="0"/>
              </a:spcAft>
              <a:buClr>
                <a:srgbClr val="00A000"/>
              </a:buClr>
              <a:buSzPts val="2000"/>
              <a:buFont typeface="Helvetica Neue"/>
              <a:buChar char="•"/>
            </a:pPr>
            <a:r>
              <a:rPr lang="en-GB" sz="1800">
                <a:solidFill>
                  <a:srgbClr val="323232"/>
                </a:solidFill>
              </a:rPr>
              <a:t>Realiza el experimento en diferentes lugares y compara tus datos.</a:t>
            </a:r>
            <a:endParaRPr sz="2475"/>
          </a:p>
          <a:p>
            <a:pPr marL="457200" lvl="0" indent="-355600" algn="l" rtl="0">
              <a:lnSpc>
                <a:spcPct val="100000"/>
              </a:lnSpc>
              <a:spcBef>
                <a:spcPts val="1300"/>
              </a:spcBef>
              <a:spcAft>
                <a:spcPts val="0"/>
              </a:spcAft>
              <a:buClr>
                <a:srgbClr val="00A000"/>
              </a:buClr>
              <a:buSzPts val="2000"/>
              <a:buFont typeface="Helvetica Neue"/>
              <a:buChar char="•"/>
            </a:pPr>
            <a:r>
              <a:rPr lang="en-GB" sz="1800">
                <a:solidFill>
                  <a:srgbClr val="323232"/>
                </a:solidFill>
              </a:rPr>
              <a:t>Utiliza los datos recopilados para diseñar y desarrollar soluciones que protejan los recursos de tu comunidad.</a:t>
            </a:r>
            <a:endParaRPr sz="2475"/>
          </a:p>
          <a:p>
            <a:pPr marL="457200" lvl="0" indent="-355600" algn="l" rtl="0">
              <a:lnSpc>
                <a:spcPct val="100000"/>
              </a:lnSpc>
              <a:spcBef>
                <a:spcPts val="1300"/>
              </a:spcBef>
              <a:spcAft>
                <a:spcPts val="0"/>
              </a:spcAft>
              <a:buClr>
                <a:srgbClr val="00A000"/>
              </a:buClr>
              <a:buSzPts val="2000"/>
              <a:buFont typeface="Helvetica Neue"/>
              <a:buChar char="•"/>
            </a:pPr>
            <a:r>
              <a:rPr lang="en-GB" sz="1800">
                <a:solidFill>
                  <a:srgbClr val="323232"/>
                </a:solidFill>
              </a:rPr>
              <a:t>Modifica el código para estudiar los niveles de ruido a lo largo del tiempo utilizando el micrófono.</a:t>
            </a:r>
            <a:endParaRPr sz="2475"/>
          </a:p>
        </p:txBody>
      </p:sp>
      <p:pic>
        <p:nvPicPr>
          <p:cNvPr id="640" name="Google Shape;640;g35fa30c4f18_0_51" title="Screenshot 2025-06-12 at 17.01.28.png"/>
          <p:cNvPicPr preferRelativeResize="0"/>
          <p:nvPr/>
        </p:nvPicPr>
        <p:blipFill rotWithShape="1">
          <a:blip r:embed="rId3">
            <a:alphaModFix/>
          </a:blip>
          <a:srcRect l="-129080" t="6450" r="129080" b="-6447"/>
          <a:stretch/>
        </p:blipFill>
        <p:spPr>
          <a:xfrm>
            <a:off x="7928000" y="4042200"/>
            <a:ext cx="1728000" cy="2237950"/>
          </a:xfrm>
          <a:prstGeom prst="rect">
            <a:avLst/>
          </a:prstGeom>
          <a:noFill/>
          <a:ln>
            <a:noFill/>
          </a:ln>
        </p:spPr>
      </p:pic>
      <p:pic>
        <p:nvPicPr>
          <p:cNvPr id="641" name="Google Shape;641;g35fa30c4f18_0_51" descr="Ilustración de un micro:bit y una batería conectada con un espacio exterior detrás de ellos para fomentar la observación de varios hábitats y ampliar el aprendizaje." title="Screenshot 2025-06-16 at 17.03.53.png"/>
          <p:cNvPicPr preferRelativeResize="0"/>
          <p:nvPr/>
        </p:nvPicPr>
        <p:blipFill rotWithShape="1">
          <a:blip r:embed="rId4">
            <a:alphaModFix/>
          </a:blip>
          <a:srcRect/>
          <a:stretch/>
        </p:blipFill>
        <p:spPr>
          <a:xfrm>
            <a:off x="1782200" y="4250600"/>
            <a:ext cx="2587024" cy="1516350"/>
          </a:xfrm>
          <a:prstGeom prst="rect">
            <a:avLst/>
          </a:prstGeom>
          <a:noFill/>
          <a:ln>
            <a:noFill/>
          </a:ln>
        </p:spPr>
      </p:pic>
      <p:pic>
        <p:nvPicPr>
          <p:cNvPr id="642" name="Google Shape;642;g35fa30c4f18_0_51" descr="Ilustración de diferentes representaciones de datos, incluyendo un informe escrito, un diagrama de dispersión, un gráfico de barras, un gráfico circular y datos en tabla que pueden utilizar para compartir los datos recopilados con el micro:bit." title="Screenshot 2025-06-16 at 17.05.52.png"/>
          <p:cNvPicPr preferRelativeResize="0"/>
          <p:nvPr/>
        </p:nvPicPr>
        <p:blipFill rotWithShape="1">
          <a:blip r:embed="rId5">
            <a:alphaModFix/>
          </a:blip>
          <a:srcRect/>
          <a:stretch/>
        </p:blipFill>
        <p:spPr>
          <a:xfrm>
            <a:off x="5560475" y="4417100"/>
            <a:ext cx="1871300" cy="1183350"/>
          </a:xfrm>
          <a:prstGeom prst="rect">
            <a:avLst/>
          </a:prstGeom>
          <a:noFill/>
          <a:ln>
            <a:noFill/>
          </a:ln>
        </p:spPr>
      </p:pic>
      <p:grpSp>
        <p:nvGrpSpPr>
          <p:cNvPr id="643" name="Google Shape;643;g35fa30c4f18_0_51"/>
          <p:cNvGrpSpPr/>
          <p:nvPr/>
        </p:nvGrpSpPr>
        <p:grpSpPr>
          <a:xfrm>
            <a:off x="8091682" y="128549"/>
            <a:ext cx="981036" cy="1315129"/>
            <a:chOff x="7405932" y="173599"/>
            <a:chExt cx="981036" cy="1315129"/>
          </a:xfrm>
        </p:grpSpPr>
        <p:grpSp>
          <p:nvGrpSpPr>
            <p:cNvPr id="644" name="Google Shape;644;g35fa30c4f18_0_51"/>
            <p:cNvGrpSpPr/>
            <p:nvPr/>
          </p:nvGrpSpPr>
          <p:grpSpPr>
            <a:xfrm rot="4080661">
              <a:off x="7924640" y="228087"/>
              <a:ext cx="371965" cy="377145"/>
              <a:chOff x="7572716" y="3272053"/>
              <a:chExt cx="489368" cy="496098"/>
            </a:xfrm>
          </p:grpSpPr>
          <p:sp>
            <p:nvSpPr>
              <p:cNvPr id="645" name="Google Shape;645;g35fa30c4f18_0_51" descr="decorativo"/>
              <p:cNvSpPr/>
              <p:nvPr/>
            </p:nvSpPr>
            <p:spPr>
              <a:xfrm>
                <a:off x="7572716" y="3522735"/>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lnSpc>
                    <a:spcPct val="100000"/>
                  </a:lnSpc>
                  <a:spcBef>
                    <a:spcPts val="0"/>
                  </a:spcBef>
                  <a:spcAft>
                    <a:spcPts val="0"/>
                  </a:spcAft>
                  <a:buClr>
                    <a:srgbClr val="000000"/>
                  </a:buClr>
                  <a:buSzPts val="1307"/>
                  <a:buFont typeface="Arial"/>
                  <a:buNone/>
                </a:pPr>
                <a:endParaRPr sz="1307" b="0" i="0" u="none" strike="noStrike" cap="none">
                  <a:solidFill>
                    <a:schemeClr val="dk1"/>
                  </a:solidFill>
                  <a:latin typeface="Calibri"/>
                  <a:ea typeface="Calibri"/>
                  <a:cs typeface="Calibri"/>
                  <a:sym typeface="Calibri"/>
                </a:endParaRPr>
              </a:p>
            </p:txBody>
          </p:sp>
          <p:sp>
            <p:nvSpPr>
              <p:cNvPr id="646" name="Google Shape;646;g35fa30c4f18_0_51" descr="decorativo"/>
              <p:cNvSpPr/>
              <p:nvPr/>
            </p:nvSpPr>
            <p:spPr>
              <a:xfrm>
                <a:off x="7869358" y="3566964"/>
                <a:ext cx="141636" cy="136113"/>
              </a:xfrm>
              <a:custGeom>
                <a:avLst/>
                <a:gdLst/>
                <a:ahLst/>
                <a:cxnLst/>
                <a:rect l="l" t="t" r="r" b="b"/>
                <a:pathLst>
                  <a:path w="141636" h="136113" extrusionOk="0">
                    <a:moveTo>
                      <a:pt x="133528" y="126660"/>
                    </a:moveTo>
                    <a:cubicBezTo>
                      <a:pt x="127692" y="132925"/>
                      <a:pt x="119764" y="136113"/>
                      <a:pt x="111836" y="136113"/>
                    </a:cubicBezTo>
                    <a:cubicBezTo>
                      <a:pt x="104568" y="136113"/>
                      <a:pt x="97190" y="133475"/>
                      <a:pt x="91465" y="128089"/>
                    </a:cubicBezTo>
                    <a:lnTo>
                      <a:pt x="9430" y="51362"/>
                    </a:lnTo>
                    <a:cubicBezTo>
                      <a:pt x="-2572" y="40150"/>
                      <a:pt x="-3233" y="21353"/>
                      <a:pt x="8109" y="9371"/>
                    </a:cubicBezTo>
                    <a:cubicBezTo>
                      <a:pt x="19341" y="-2610"/>
                      <a:pt x="38170" y="-3160"/>
                      <a:pt x="50172" y="8052"/>
                    </a:cubicBezTo>
                    <a:lnTo>
                      <a:pt x="132206" y="84779"/>
                    </a:lnTo>
                    <a:cubicBezTo>
                      <a:pt x="144209" y="95991"/>
                      <a:pt x="144869" y="114788"/>
                      <a:pt x="133528" y="126770"/>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lnSpc>
                    <a:spcPct val="100000"/>
                  </a:lnSpc>
                  <a:spcBef>
                    <a:spcPts val="0"/>
                  </a:spcBef>
                  <a:spcAft>
                    <a:spcPts val="0"/>
                  </a:spcAft>
                  <a:buClr>
                    <a:srgbClr val="000000"/>
                  </a:buClr>
                  <a:buSzPts val="1307"/>
                  <a:buFont typeface="Arial"/>
                  <a:buNone/>
                </a:pPr>
                <a:endParaRPr sz="1307" b="0" i="0" u="none" strike="noStrike" cap="none">
                  <a:solidFill>
                    <a:schemeClr val="dk1"/>
                  </a:solidFill>
                  <a:latin typeface="Calibri"/>
                  <a:ea typeface="Calibri"/>
                  <a:cs typeface="Calibri"/>
                  <a:sym typeface="Calibri"/>
                </a:endParaRPr>
              </a:p>
            </p:txBody>
          </p:sp>
          <p:sp>
            <p:nvSpPr>
              <p:cNvPr id="647" name="Google Shape;647;g35fa30c4f18_0_51" descr="decorativo"/>
              <p:cNvSpPr/>
              <p:nvPr/>
            </p:nvSpPr>
            <p:spPr>
              <a:xfrm>
                <a:off x="7895017" y="3425342"/>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lnSpc>
                    <a:spcPct val="100000"/>
                  </a:lnSpc>
                  <a:spcBef>
                    <a:spcPts val="0"/>
                  </a:spcBef>
                  <a:spcAft>
                    <a:spcPts val="0"/>
                  </a:spcAft>
                  <a:buClr>
                    <a:srgbClr val="000000"/>
                  </a:buClr>
                  <a:buSzPts val="1307"/>
                  <a:buFont typeface="Arial"/>
                  <a:buNone/>
                </a:pPr>
                <a:endParaRPr sz="1307" b="0" i="0" u="none" strike="noStrike" cap="none">
                  <a:solidFill>
                    <a:schemeClr val="dk1"/>
                  </a:solidFill>
                  <a:latin typeface="Calibri"/>
                  <a:ea typeface="Calibri"/>
                  <a:cs typeface="Calibri"/>
                  <a:sym typeface="Calibri"/>
                </a:endParaRPr>
              </a:p>
            </p:txBody>
          </p:sp>
          <p:sp>
            <p:nvSpPr>
              <p:cNvPr id="648" name="Google Shape;648;g35fa30c4f18_0_51" descr="decorativo"/>
              <p:cNvSpPr/>
              <p:nvPr/>
            </p:nvSpPr>
            <p:spPr>
              <a:xfrm>
                <a:off x="7813147" y="3272053"/>
                <a:ext cx="85145" cy="168636"/>
              </a:xfrm>
              <a:custGeom>
                <a:avLst/>
                <a:gdLst/>
                <a:ahLst/>
                <a:cxnLst/>
                <a:rect l="l" t="t" r="r" b="b"/>
                <a:pathLst>
                  <a:path w="85145" h="168636" extrusionOk="0">
                    <a:moveTo>
                      <a:pt x="785" y="132142"/>
                    </a:moveTo>
                    <a:lnTo>
                      <a:pt x="26331" y="22988"/>
                    </a:lnTo>
                    <a:cubicBezTo>
                      <a:pt x="30075" y="7049"/>
                      <a:pt x="46151" y="-2954"/>
                      <a:pt x="62118" y="783"/>
                    </a:cubicBezTo>
                    <a:cubicBezTo>
                      <a:pt x="78084" y="4521"/>
                      <a:pt x="88104" y="20460"/>
                      <a:pt x="84360" y="36508"/>
                    </a:cubicBezTo>
                    <a:lnTo>
                      <a:pt x="58814" y="145662"/>
                    </a:lnTo>
                    <a:cubicBezTo>
                      <a:pt x="55621" y="159403"/>
                      <a:pt x="43398" y="168636"/>
                      <a:pt x="29854" y="168636"/>
                    </a:cubicBezTo>
                    <a:cubicBezTo>
                      <a:pt x="27652" y="168636"/>
                      <a:pt x="25340" y="168417"/>
                      <a:pt x="23028" y="167867"/>
                    </a:cubicBezTo>
                    <a:cubicBezTo>
                      <a:pt x="7061" y="164130"/>
                      <a:pt x="-2959" y="148191"/>
                      <a:pt x="785" y="132142"/>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lnSpc>
                    <a:spcPct val="100000"/>
                  </a:lnSpc>
                  <a:spcBef>
                    <a:spcPts val="0"/>
                  </a:spcBef>
                  <a:spcAft>
                    <a:spcPts val="0"/>
                  </a:spcAft>
                  <a:buClr>
                    <a:srgbClr val="000000"/>
                  </a:buClr>
                  <a:buSzPts val="1307"/>
                  <a:buFont typeface="Arial"/>
                  <a:buNone/>
                </a:pPr>
                <a:endParaRPr sz="1307" b="0" i="0" u="none" strike="noStrike" cap="none">
                  <a:solidFill>
                    <a:schemeClr val="dk1"/>
                  </a:solidFill>
                  <a:latin typeface="Calibri"/>
                  <a:ea typeface="Calibri"/>
                  <a:cs typeface="Calibri"/>
                  <a:sym typeface="Calibri"/>
                </a:endParaRPr>
              </a:p>
            </p:txBody>
          </p:sp>
          <p:sp>
            <p:nvSpPr>
              <p:cNvPr id="649" name="Google Shape;649;g35fa30c4f18_0_51" descr="decorativo"/>
              <p:cNvSpPr/>
              <p:nvPr/>
            </p:nvSpPr>
            <p:spPr>
              <a:xfrm>
                <a:off x="7736508" y="3599549"/>
                <a:ext cx="85145" cy="168602"/>
              </a:xfrm>
              <a:custGeom>
                <a:avLst/>
                <a:gdLst/>
                <a:ahLst/>
                <a:cxnLst/>
                <a:rect l="l" t="t" r="r" b="b"/>
                <a:pathLst>
                  <a:path w="85145" h="168602" extrusionOk="0">
                    <a:moveTo>
                      <a:pt x="62118" y="749"/>
                    </a:moveTo>
                    <a:cubicBezTo>
                      <a:pt x="78084" y="4486"/>
                      <a:pt x="88104" y="20425"/>
                      <a:pt x="84360" y="36474"/>
                    </a:cubicBezTo>
                    <a:lnTo>
                      <a:pt x="58814" y="145628"/>
                    </a:lnTo>
                    <a:cubicBezTo>
                      <a:pt x="55621" y="159369"/>
                      <a:pt x="43398" y="168602"/>
                      <a:pt x="29854" y="168602"/>
                    </a:cubicBezTo>
                    <a:cubicBezTo>
                      <a:pt x="27652" y="168602"/>
                      <a:pt x="25340" y="168382"/>
                      <a:pt x="23028" y="167833"/>
                    </a:cubicBezTo>
                    <a:cubicBezTo>
                      <a:pt x="7061" y="164095"/>
                      <a:pt x="-2959" y="148156"/>
                      <a:pt x="785" y="132108"/>
                    </a:cubicBezTo>
                    <a:lnTo>
                      <a:pt x="26331" y="22954"/>
                    </a:lnTo>
                    <a:cubicBezTo>
                      <a:pt x="30075" y="7015"/>
                      <a:pt x="46041" y="-2878"/>
                      <a:pt x="62118" y="749"/>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lnSpc>
                    <a:spcPct val="100000"/>
                  </a:lnSpc>
                  <a:spcBef>
                    <a:spcPts val="0"/>
                  </a:spcBef>
                  <a:spcAft>
                    <a:spcPts val="0"/>
                  </a:spcAft>
                  <a:buClr>
                    <a:srgbClr val="000000"/>
                  </a:buClr>
                  <a:buSzPts val="1307"/>
                  <a:buFont typeface="Arial"/>
                  <a:buNone/>
                </a:pPr>
                <a:endParaRPr sz="1307" b="0" i="0" u="none" strike="noStrike" cap="none">
                  <a:solidFill>
                    <a:schemeClr val="dk1"/>
                  </a:solidFill>
                  <a:latin typeface="Calibri"/>
                  <a:ea typeface="Calibri"/>
                  <a:cs typeface="Calibri"/>
                  <a:sym typeface="Calibri"/>
                </a:endParaRPr>
              </a:p>
            </p:txBody>
          </p:sp>
          <p:sp>
            <p:nvSpPr>
              <p:cNvPr id="650" name="Google Shape;650;g35fa30c4f18_0_51" descr="decorativo"/>
              <p:cNvSpPr/>
              <p:nvPr/>
            </p:nvSpPr>
            <p:spPr>
              <a:xfrm>
                <a:off x="7623695" y="3337114"/>
                <a:ext cx="141636" cy="136113"/>
              </a:xfrm>
              <a:custGeom>
                <a:avLst/>
                <a:gdLst/>
                <a:ahLst/>
                <a:cxnLst/>
                <a:rect l="l" t="t" r="r" b="b"/>
                <a:pathLst>
                  <a:path w="141636" h="136113" extrusionOk="0">
                    <a:moveTo>
                      <a:pt x="132206" y="84669"/>
                    </a:moveTo>
                    <a:cubicBezTo>
                      <a:pt x="144209" y="95881"/>
                      <a:pt x="144869" y="114678"/>
                      <a:pt x="133528" y="126660"/>
                    </a:cubicBezTo>
                    <a:cubicBezTo>
                      <a:pt x="127692" y="132925"/>
                      <a:pt x="119764" y="136113"/>
                      <a:pt x="111836" y="136113"/>
                    </a:cubicBezTo>
                    <a:cubicBezTo>
                      <a:pt x="104568" y="136113"/>
                      <a:pt x="97191" y="133475"/>
                      <a:pt x="91465" y="128089"/>
                    </a:cubicBezTo>
                    <a:lnTo>
                      <a:pt x="9430" y="51362"/>
                    </a:lnTo>
                    <a:cubicBezTo>
                      <a:pt x="-2572" y="40150"/>
                      <a:pt x="-3233" y="21353"/>
                      <a:pt x="8109" y="9371"/>
                    </a:cubicBezTo>
                    <a:cubicBezTo>
                      <a:pt x="19341" y="-2610"/>
                      <a:pt x="38170" y="-3160"/>
                      <a:pt x="50172" y="8052"/>
                    </a:cubicBezTo>
                    <a:lnTo>
                      <a:pt x="132206" y="84779"/>
                    </a:lnTo>
                    <a:close/>
                  </a:path>
                </a:pathLst>
              </a:custGeom>
              <a:solidFill>
                <a:srgbClr val="00A000"/>
              </a:solidFill>
              <a:ln>
                <a:noFill/>
              </a:ln>
            </p:spPr>
            <p:txBody>
              <a:bodyPr spcFirstLastPara="1" wrap="square" lIns="52250" tIns="26100" rIns="52250" bIns="26100" anchor="ctr" anchorCtr="0">
                <a:noAutofit/>
              </a:bodyPr>
              <a:lstStyle/>
              <a:p>
                <a:pPr marL="0" marR="0" lvl="0" indent="0" algn="l" rtl="0">
                  <a:lnSpc>
                    <a:spcPct val="100000"/>
                  </a:lnSpc>
                  <a:spcBef>
                    <a:spcPts val="0"/>
                  </a:spcBef>
                  <a:spcAft>
                    <a:spcPts val="0"/>
                  </a:spcAft>
                  <a:buClr>
                    <a:srgbClr val="000000"/>
                  </a:buClr>
                  <a:buSzPts val="1307"/>
                  <a:buFont typeface="Arial"/>
                  <a:buNone/>
                </a:pPr>
                <a:endParaRPr sz="1307" b="0" i="0" u="none" strike="noStrike" cap="none">
                  <a:solidFill>
                    <a:schemeClr val="dk1"/>
                  </a:solidFill>
                  <a:latin typeface="Calibri"/>
                  <a:ea typeface="Calibri"/>
                  <a:cs typeface="Calibri"/>
                  <a:sym typeface="Calibri"/>
                </a:endParaRPr>
              </a:p>
            </p:txBody>
          </p:sp>
        </p:grpSp>
        <p:pic>
          <p:nvPicPr>
            <p:cNvPr id="651" name="Google Shape;651;g35fa30c4f18_0_51" descr="decorativo" title="Surprised_green@4x-100.jpg"/>
            <p:cNvPicPr preferRelativeResize="0"/>
            <p:nvPr/>
          </p:nvPicPr>
          <p:blipFill rotWithShape="1">
            <a:blip r:embed="rId6">
              <a:alphaModFix/>
            </a:blip>
            <a:srcRect/>
            <a:stretch/>
          </p:blipFill>
          <p:spPr>
            <a:xfrm rot="-1287383">
              <a:off x="7495156" y="724214"/>
              <a:ext cx="802589" cy="639897"/>
            </a:xfrm>
            <a:prstGeom prst="rect">
              <a:avLst/>
            </a:prstGeom>
            <a:noFill/>
            <a:ln>
              <a:noFill/>
            </a:ln>
          </p:spPr>
        </p:pic>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graphicFrame>
        <p:nvGraphicFramePr>
          <p:cNvPr id="151" name="Google Shape;151;g35fe6bcad37_0_9"/>
          <p:cNvGraphicFramePr/>
          <p:nvPr/>
        </p:nvGraphicFramePr>
        <p:xfrm>
          <a:off x="681000" y="1014764"/>
          <a:ext cx="3000000" cy="3000000"/>
        </p:xfrm>
        <a:graphic>
          <a:graphicData uri="http://schemas.openxmlformats.org/drawingml/2006/table">
            <a:tbl>
              <a:tblPr>
                <a:noFill/>
                <a:tableStyleId>{89E8F8BF-E915-471C-9B2D-12E5F8A47479}</a:tableStyleId>
              </a:tblPr>
              <a:tblGrid>
                <a:gridCol w="1022550">
                  <a:extLst>
                    <a:ext uri="{9D8B030D-6E8A-4147-A177-3AD203B41FA5}">
                      <a16:colId xmlns:a16="http://schemas.microsoft.com/office/drawing/2014/main" val="20000"/>
                    </a:ext>
                  </a:extLst>
                </a:gridCol>
                <a:gridCol w="8002775">
                  <a:extLst>
                    <a:ext uri="{9D8B030D-6E8A-4147-A177-3AD203B41FA5}">
                      <a16:colId xmlns:a16="http://schemas.microsoft.com/office/drawing/2014/main" val="20001"/>
                    </a:ext>
                  </a:extLst>
                </a:gridCol>
              </a:tblGrid>
              <a:tr h="657550">
                <a:tc rowSpan="2">
                  <a:txBody>
                    <a:bodyPr/>
                    <a:lstStyle/>
                    <a:p>
                      <a:pPr marL="0" marR="0" lvl="0" indent="0" algn="l" rtl="0">
                        <a:lnSpc>
                          <a:spcPct val="90000"/>
                        </a:lnSpc>
                        <a:spcBef>
                          <a:spcPts val="0"/>
                        </a:spcBef>
                        <a:spcAft>
                          <a:spcPts val="0"/>
                        </a:spcAft>
                        <a:buClr>
                          <a:srgbClr val="000000"/>
                        </a:buClr>
                        <a:buSzPts val="1875"/>
                        <a:buFont typeface="Arial"/>
                        <a:buNone/>
                      </a:pPr>
                      <a:r>
                        <a:rPr lang="en-GB" sz="1600" b="1" u="sng" strike="noStrike" cap="none">
                          <a:solidFill>
                            <a:srgbClr val="2993D6"/>
                          </a:solidFill>
                          <a:latin typeface="Helvetica Neue"/>
                          <a:ea typeface="Helvetica Neue"/>
                          <a:cs typeface="Helvetica Neue"/>
                          <a:sym typeface="Helvetica Neue"/>
                        </a:rPr>
                        <a:t>Ligero</a:t>
                      </a:r>
                      <a:r>
                        <a:rPr lang="en-GB" sz="1600" u="sng" strike="noStrike" cap="none">
                          <a:solidFill>
                            <a:srgbClr val="2993D6"/>
                          </a:solidFill>
                          <a:latin typeface="Helvetica Neue"/>
                          <a:ea typeface="Helvetica Neue"/>
                          <a:cs typeface="Helvetica Neue"/>
                          <a:sym typeface="Helvetica Neue"/>
                        </a:rPr>
                        <a:t> </a:t>
                      </a:r>
                      <a:endParaRPr u="sng">
                        <a:solidFill>
                          <a:srgbClr val="2993D6"/>
                        </a:solidFill>
                      </a:endParaRPr>
                    </a:p>
                    <a:p>
                      <a:pPr marL="0" marR="0" lvl="0" indent="0" algn="l" rtl="0">
                        <a:lnSpc>
                          <a:spcPct val="90000"/>
                        </a:lnSpc>
                        <a:spcBef>
                          <a:spcPts val="812"/>
                        </a:spcBef>
                        <a:spcAft>
                          <a:spcPts val="0"/>
                        </a:spcAft>
                        <a:buClr>
                          <a:srgbClr val="000000"/>
                        </a:buClr>
                        <a:buSzPts val="1875"/>
                        <a:buFont typeface="Arial"/>
                        <a:buNone/>
                      </a:pPr>
                      <a:r>
                        <a:rPr lang="en-GB" sz="1600" u="none" strike="noStrike" cap="none">
                          <a:solidFill>
                            <a:schemeClr val="dk1"/>
                          </a:solidFill>
                          <a:latin typeface="Helvetica Neue"/>
                          <a:ea typeface="Helvetica Neue"/>
                          <a:cs typeface="Helvetica Neue"/>
                          <a:sym typeface="Helvetica Neue"/>
                        </a:rPr>
                        <a:t>🌶️</a:t>
                      </a:r>
                      <a:endParaRPr/>
                    </a:p>
                    <a:p>
                      <a:pPr marL="0" marR="0" lvl="0" indent="0" algn="l" rtl="0">
                        <a:lnSpc>
                          <a:spcPct val="90000"/>
                        </a:lnSpc>
                        <a:spcBef>
                          <a:spcPts val="812"/>
                        </a:spcBef>
                        <a:spcAft>
                          <a:spcPts val="0"/>
                        </a:spcAft>
                        <a:buClr>
                          <a:srgbClr val="000000"/>
                        </a:buClr>
                        <a:buSzPts val="1300"/>
                        <a:buFont typeface="Arial"/>
                        <a:buNone/>
                      </a:pPr>
                      <a:endParaRPr sz="1100" u="none" strike="noStrike" cap="none">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300"/>
                        <a:buFont typeface="Arial"/>
                        <a:buNone/>
                      </a:pPr>
                      <a:endParaRPr sz="1100" u="none" strike="noStrike" cap="none">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400"/>
                        <a:buFont typeface="Arial"/>
                        <a:buNone/>
                      </a:pPr>
                      <a:r>
                        <a:rPr lang="en-GB" sz="1100" u="none" strike="noStrike" cap="none">
                          <a:solidFill>
                            <a:schemeClr val="dk1"/>
                          </a:solidFill>
                          <a:latin typeface="Helvetica Neue"/>
                          <a:ea typeface="Helvetica Neue"/>
                          <a:cs typeface="Helvetica Neue"/>
                          <a:sym typeface="Helvetica Neue"/>
                        </a:rPr>
                        <a:t>30 min.</a:t>
                      </a:r>
                      <a:endParaRPr/>
                    </a:p>
                  </a:txBody>
                  <a:tcPr marL="91425" marR="91425" marT="91425" marB="90000"/>
                </a:tc>
                <a:tc>
                  <a:txBody>
                    <a:bodyPr/>
                    <a:lstStyle/>
                    <a:p>
                      <a:pPr marL="0" marR="0" lvl="0" indent="0" algn="l" rtl="0">
                        <a:lnSpc>
                          <a:spcPct val="100000"/>
                        </a:lnSpc>
                        <a:spcBef>
                          <a:spcPts val="0"/>
                        </a:spcBef>
                        <a:spcAft>
                          <a:spcPts val="0"/>
                        </a:spcAft>
                        <a:buClr>
                          <a:schemeClr val="dk1"/>
                        </a:buClr>
                        <a:buSzPts val="1100"/>
                        <a:buFont typeface="Arial"/>
                        <a:buNone/>
                      </a:pPr>
                      <a:r>
                        <a:rPr lang="en-GB" b="1" u="none" strike="noStrike" cap="none">
                          <a:solidFill>
                            <a:schemeClr val="dk1"/>
                          </a:solidFill>
                          <a:latin typeface="Helvetica Neue"/>
                          <a:ea typeface="Helvetica Neue"/>
                          <a:cs typeface="Helvetica Neue"/>
                          <a:sym typeface="Helvetica Neue"/>
                        </a:rPr>
                        <a:t>Resultado del aprendizaje: </a:t>
                      </a:r>
                      <a:r>
                        <a:rPr lang="en-GB" u="none" strike="noStrike" cap="none">
                          <a:solidFill>
                            <a:schemeClr val="dk1"/>
                          </a:solidFill>
                          <a:latin typeface="Helvetica Neue"/>
                          <a:ea typeface="Helvetica Neue"/>
                          <a:cs typeface="Helvetica Neue"/>
                          <a:sym typeface="Helvetica Neue"/>
                        </a:rPr>
                        <a:t>soy capaz de recopilar datos medioambientales a lo largo del tiempo utilizando el registrador de datos medioambientales del micro:bit y combinarlos con información de mi comunidad para diseñar soluciones que ayuden a proteger el medio ambiente local.</a:t>
                      </a:r>
                      <a:endParaRPr/>
                    </a:p>
                  </a:txBody>
                  <a:tcPr marL="91425" marR="91425" marT="91425" marB="91425">
                    <a:solidFill>
                      <a:srgbClr val="F3F3F3"/>
                    </a:solidFill>
                  </a:tcPr>
                </a:tc>
                <a:extLst>
                  <a:ext uri="{0D108BD9-81ED-4DB2-BD59-A6C34878D82A}">
                    <a16:rowId xmlns:a16="http://schemas.microsoft.com/office/drawing/2014/main" val="10000"/>
                  </a:ext>
                </a:extLst>
              </a:tr>
              <a:tr h="842850">
                <a:tc v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50"/>
                        <a:buFont typeface="Arial"/>
                        <a:buNone/>
                      </a:pPr>
                      <a:r>
                        <a:rPr lang="en-GB" b="1" u="none" strike="noStrike" cap="none">
                          <a:solidFill>
                            <a:schemeClr val="dk1"/>
                          </a:solidFill>
                          <a:latin typeface="Helvetica Neue"/>
                          <a:ea typeface="Helvetica Neue"/>
                          <a:cs typeface="Helvetica Neue"/>
                          <a:sym typeface="Helvetica Neue"/>
                        </a:rPr>
                        <a:t>Descripción de la actividad: </a:t>
                      </a:r>
                      <a:r>
                        <a:rPr lang="en-GB" u="none" strike="noStrike" cap="none">
                          <a:solidFill>
                            <a:schemeClr val="dk1"/>
                          </a:solidFill>
                          <a:latin typeface="Helvetica Neue"/>
                          <a:ea typeface="Helvetica Neue"/>
                          <a:cs typeface="Helvetica Neue"/>
                          <a:sym typeface="Helvetica Neue"/>
                        </a:rPr>
                        <a:t>utilizando el código existente, recopila datos sobre la temperatura y la luz a lo largo del tiempo. Combina los datos recopilados con datos similares recopilados por organizaciones comunitarias para ayudar a los alumnos a diseñar soluciones para proteger el medio ambiente local.</a:t>
                      </a:r>
                      <a:endParaRPr/>
                    </a:p>
                  </a:txBody>
                  <a:tcPr marL="91425" marR="91425" marT="91425" marB="91425">
                    <a:solidFill>
                      <a:srgbClr val="D9D9D9"/>
                    </a:solidFill>
                  </a:tcPr>
                </a:tc>
                <a:extLst>
                  <a:ext uri="{0D108BD9-81ED-4DB2-BD59-A6C34878D82A}">
                    <a16:rowId xmlns:a16="http://schemas.microsoft.com/office/drawing/2014/main" val="10001"/>
                  </a:ext>
                </a:extLst>
              </a:tr>
              <a:tr h="657550">
                <a:tc rowSpan="2">
                  <a:txBody>
                    <a:bodyPr/>
                    <a:lstStyle/>
                    <a:p>
                      <a:pPr marL="0" marR="0" lvl="0" indent="0" algn="l" rtl="0">
                        <a:lnSpc>
                          <a:spcPct val="90000"/>
                        </a:lnSpc>
                        <a:spcBef>
                          <a:spcPts val="0"/>
                        </a:spcBef>
                        <a:spcAft>
                          <a:spcPts val="0"/>
                        </a:spcAft>
                        <a:buClr>
                          <a:srgbClr val="000000"/>
                        </a:buClr>
                        <a:buSzPts val="1875"/>
                        <a:buFont typeface="Arial"/>
                        <a:buNone/>
                      </a:pPr>
                      <a:r>
                        <a:rPr lang="en-GB" sz="1600" b="1" u="sng" strike="noStrike" cap="none">
                          <a:solidFill>
                            <a:srgbClr val="6C4BC1"/>
                          </a:solidFill>
                          <a:latin typeface="Helvetica Neue"/>
                          <a:ea typeface="Helvetica Neue"/>
                          <a:cs typeface="Helvetica Neue"/>
                          <a:sym typeface="Helvetica Neue"/>
                        </a:rPr>
                        <a:t>Medio</a:t>
                      </a:r>
                      <a:endParaRPr/>
                    </a:p>
                    <a:p>
                      <a:pPr marL="0" marR="0" lvl="0" indent="0" algn="l" rtl="0">
                        <a:lnSpc>
                          <a:spcPct val="90000"/>
                        </a:lnSpc>
                        <a:spcBef>
                          <a:spcPts val="812"/>
                        </a:spcBef>
                        <a:spcAft>
                          <a:spcPts val="0"/>
                        </a:spcAft>
                        <a:buClr>
                          <a:srgbClr val="000000"/>
                        </a:buClr>
                        <a:buSzPts val="1875"/>
                        <a:buFont typeface="Arial"/>
                        <a:buNone/>
                      </a:pPr>
                      <a:r>
                        <a:rPr lang="en-GB" sz="1600" u="none" strike="noStrike" cap="none">
                          <a:solidFill>
                            <a:schemeClr val="dk1"/>
                          </a:solidFill>
                          <a:latin typeface="Helvetica Neue"/>
                          <a:ea typeface="Helvetica Neue"/>
                          <a:cs typeface="Helvetica Neue"/>
                          <a:sym typeface="Helvetica Neue"/>
                        </a:rPr>
                        <a:t>🌶️🌶️</a:t>
                      </a:r>
                      <a:endParaRPr/>
                    </a:p>
                    <a:p>
                      <a:pPr marL="0" marR="0" lvl="0" indent="0" algn="l" rtl="0">
                        <a:lnSpc>
                          <a:spcPct val="90000"/>
                        </a:lnSpc>
                        <a:spcBef>
                          <a:spcPts val="812"/>
                        </a:spcBef>
                        <a:spcAft>
                          <a:spcPts val="0"/>
                        </a:spcAft>
                        <a:buClr>
                          <a:srgbClr val="000000"/>
                        </a:buClr>
                        <a:buSzPts val="1075"/>
                        <a:buFont typeface="Arial"/>
                        <a:buNone/>
                      </a:pPr>
                      <a:endParaRPr sz="1000" u="none" strike="noStrike" cap="none">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400"/>
                        <a:buFont typeface="Arial"/>
                        <a:buNone/>
                      </a:pPr>
                      <a:r>
                        <a:rPr lang="en-GB" sz="1100" u="none" strike="noStrike" cap="none">
                          <a:solidFill>
                            <a:schemeClr val="dk1"/>
                          </a:solidFill>
                          <a:latin typeface="Helvetica Neue"/>
                          <a:ea typeface="Helvetica Neue"/>
                          <a:cs typeface="Helvetica Neue"/>
                          <a:sym typeface="Helvetica Neue"/>
                        </a:rPr>
                        <a:t>45 min.</a:t>
                      </a:r>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650"/>
                        <a:buFont typeface="Arial"/>
                        <a:buNone/>
                      </a:pPr>
                      <a:r>
                        <a:rPr lang="en-GB" b="1" u="none" strike="noStrike" cap="none">
                          <a:solidFill>
                            <a:schemeClr val="dk1"/>
                          </a:solidFill>
                          <a:latin typeface="Helvetica Neue"/>
                          <a:ea typeface="Helvetica Neue"/>
                          <a:cs typeface="Helvetica Neue"/>
                          <a:sym typeface="Helvetica Neue"/>
                        </a:rPr>
                        <a:t>Resultado del aprendizaje:</a:t>
                      </a:r>
                      <a:r>
                        <a:rPr lang="en-GB" u="none" strike="noStrike" cap="none">
                          <a:solidFill>
                            <a:schemeClr val="dk1"/>
                          </a:solidFill>
                          <a:latin typeface="Helvetica Neue"/>
                          <a:ea typeface="Helvetica Neue"/>
                          <a:cs typeface="Helvetica Neue"/>
                          <a:sym typeface="Helvetica Neue"/>
                        </a:rPr>
                        <a:t> puedo modificar mi propio programa registrador de datos ambientales para recopilar datos ambientales a lo largo del tiempo, combinarlos con datos de la comunidad y diseñar soluciones para proteger el medio ambiente local.</a:t>
                      </a:r>
                      <a:endParaRPr/>
                    </a:p>
                  </a:txBody>
                  <a:tcPr marL="91425" marR="91425" marT="91425" marB="91425">
                    <a:solidFill>
                      <a:srgbClr val="F3F3F3"/>
                    </a:solidFill>
                  </a:tcPr>
                </a:tc>
                <a:extLst>
                  <a:ext uri="{0D108BD9-81ED-4DB2-BD59-A6C34878D82A}">
                    <a16:rowId xmlns:a16="http://schemas.microsoft.com/office/drawing/2014/main" val="10002"/>
                  </a:ext>
                </a:extLst>
              </a:tr>
              <a:tr h="773950">
                <a:tc v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50"/>
                        <a:buFont typeface="Arial"/>
                        <a:buNone/>
                      </a:pPr>
                      <a:r>
                        <a:rPr lang="en-GB" b="1" u="none" strike="noStrike" cap="none">
                          <a:solidFill>
                            <a:schemeClr val="dk1"/>
                          </a:solidFill>
                          <a:latin typeface="Helvetica Neue"/>
                          <a:ea typeface="Helvetica Neue"/>
                          <a:cs typeface="Helvetica Neue"/>
                          <a:sym typeface="Helvetica Neue"/>
                        </a:rPr>
                        <a:t>Descripción de la actividad: </a:t>
                      </a:r>
                      <a:r>
                        <a:rPr lang="en-GB" u="none" strike="noStrike" cap="none">
                          <a:solidFill>
                            <a:schemeClr val="dk1"/>
                          </a:solidFill>
                          <a:latin typeface="Helvetica Neue"/>
                          <a:ea typeface="Helvetica Neue"/>
                          <a:cs typeface="Helvetica Neue"/>
                          <a:sym typeface="Helvetica Neue"/>
                        </a:rPr>
                        <a:t> modifica el proyecto inicial para programar tu propio registrador de datos medioambientales y recopilar datos sobre la temperatura y la luz a lo largo del tiempo. Combina los datos recopilados con datos similares recopilados por organizaciones comunitarias para ayudar a los alumnos a diseñar soluciones para proteger el medio ambiente local.</a:t>
                      </a:r>
                      <a:endParaRPr/>
                    </a:p>
                  </a:txBody>
                  <a:tcPr marL="91425" marR="91425" marT="91425" marB="91425">
                    <a:solidFill>
                      <a:srgbClr val="D9D9D9"/>
                    </a:solidFill>
                  </a:tcPr>
                </a:tc>
                <a:extLst>
                  <a:ext uri="{0D108BD9-81ED-4DB2-BD59-A6C34878D82A}">
                    <a16:rowId xmlns:a16="http://schemas.microsoft.com/office/drawing/2014/main" val="10003"/>
                  </a:ext>
                </a:extLst>
              </a:tr>
              <a:tr h="840100">
                <a:tc rowSpan="2">
                  <a:txBody>
                    <a:bodyPr/>
                    <a:lstStyle/>
                    <a:p>
                      <a:pPr marL="0" marR="0" lvl="0" indent="0" algn="l" rtl="0">
                        <a:lnSpc>
                          <a:spcPct val="90000"/>
                        </a:lnSpc>
                        <a:spcBef>
                          <a:spcPts val="0"/>
                        </a:spcBef>
                        <a:spcAft>
                          <a:spcPts val="0"/>
                        </a:spcAft>
                        <a:buClr>
                          <a:srgbClr val="000000"/>
                        </a:buClr>
                        <a:buSzPts val="1875"/>
                        <a:buFont typeface="Arial"/>
                        <a:buNone/>
                      </a:pPr>
                      <a:r>
                        <a:rPr lang="en-GB" sz="1600" b="1" u="sng" strike="noStrike" cap="none">
                          <a:solidFill>
                            <a:srgbClr val="CD0364"/>
                          </a:solidFill>
                          <a:latin typeface="Helvetica Neue"/>
                          <a:ea typeface="Helvetica Neue"/>
                          <a:cs typeface="Helvetica Neue"/>
                          <a:sym typeface="Helvetica Neue"/>
                        </a:rPr>
                        <a:t>Picante</a:t>
                      </a:r>
                      <a:endParaRPr u="sng">
                        <a:solidFill>
                          <a:srgbClr val="CD0364"/>
                        </a:solidFill>
                      </a:endParaRPr>
                    </a:p>
                    <a:p>
                      <a:pPr marL="0" marR="0" lvl="0" indent="0" algn="l" rtl="0">
                        <a:lnSpc>
                          <a:spcPct val="90000"/>
                        </a:lnSpc>
                        <a:spcBef>
                          <a:spcPts val="812"/>
                        </a:spcBef>
                        <a:spcAft>
                          <a:spcPts val="0"/>
                        </a:spcAft>
                        <a:buClr>
                          <a:srgbClr val="000000"/>
                        </a:buClr>
                        <a:buSzPts val="1875"/>
                        <a:buFont typeface="Arial"/>
                        <a:buNone/>
                      </a:pPr>
                      <a:r>
                        <a:rPr lang="en-GB" sz="1600" u="none" strike="noStrike" cap="none">
                          <a:solidFill>
                            <a:schemeClr val="dk1"/>
                          </a:solidFill>
                          <a:latin typeface="Helvetica Neue"/>
                          <a:ea typeface="Helvetica Neue"/>
                          <a:cs typeface="Helvetica Neue"/>
                          <a:sym typeface="Helvetica Neue"/>
                        </a:rPr>
                        <a:t>🌶️🌶️🌶️</a:t>
                      </a:r>
                      <a:endParaRPr/>
                    </a:p>
                    <a:p>
                      <a:pPr marL="0" marR="0" lvl="0" indent="0" algn="l" rtl="0">
                        <a:lnSpc>
                          <a:spcPct val="90000"/>
                        </a:lnSpc>
                        <a:spcBef>
                          <a:spcPts val="812"/>
                        </a:spcBef>
                        <a:spcAft>
                          <a:spcPts val="0"/>
                        </a:spcAft>
                        <a:buClr>
                          <a:srgbClr val="000000"/>
                        </a:buClr>
                        <a:buSzPts val="1375"/>
                        <a:buFont typeface="Arial"/>
                        <a:buNone/>
                      </a:pPr>
                      <a:endParaRPr sz="1100" u="none" strike="noStrike" cap="none">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375"/>
                        <a:buFont typeface="Arial"/>
                        <a:buNone/>
                      </a:pPr>
                      <a:endParaRPr sz="1100" u="none" strike="noStrike" cap="none">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400"/>
                        <a:buFont typeface="Arial"/>
                        <a:buNone/>
                      </a:pPr>
                      <a:r>
                        <a:rPr lang="en-GB" sz="1100" u="none" strike="noStrike" cap="none">
                          <a:solidFill>
                            <a:schemeClr val="dk1"/>
                          </a:solidFill>
                          <a:latin typeface="Helvetica Neue"/>
                          <a:ea typeface="Helvetica Neue"/>
                          <a:cs typeface="Helvetica Neue"/>
                          <a:sym typeface="Helvetica Neue"/>
                        </a:rPr>
                        <a:t>45-60 min.</a:t>
                      </a:r>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650"/>
                        <a:buFont typeface="Arial"/>
                        <a:buNone/>
                      </a:pPr>
                      <a:r>
                        <a:rPr lang="en-GB" b="1" u="none" strike="noStrike" cap="none">
                          <a:solidFill>
                            <a:schemeClr val="dk1"/>
                          </a:solidFill>
                          <a:latin typeface="Helvetica Neue"/>
                          <a:ea typeface="Helvetica Neue"/>
                          <a:cs typeface="Helvetica Neue"/>
                          <a:sym typeface="Helvetica Neue"/>
                        </a:rPr>
                        <a:t>Resultado del aprendizaje: </a:t>
                      </a:r>
                      <a:r>
                        <a:rPr lang="en-GB" u="none" strike="noStrike" cap="none">
                          <a:solidFill>
                            <a:schemeClr val="dk1"/>
                          </a:solidFill>
                          <a:latin typeface="Helvetica Neue"/>
                          <a:ea typeface="Helvetica Neue"/>
                          <a:cs typeface="Helvetica Neue"/>
                          <a:sym typeface="Helvetica Neue"/>
                        </a:rPr>
                        <a:t> soy capaz de crear mi propio programa de registro de datos medioambientales para recopilar datos medioambientales a lo largo del tiempo, combinarlos con datos de la comunidad y diseñar soluciones para proteger el medio ambiente local.</a:t>
                      </a:r>
                      <a:endParaRPr/>
                    </a:p>
                  </a:txBody>
                  <a:tcPr marL="91425" marR="91425" marT="91425" marB="91425">
                    <a:solidFill>
                      <a:srgbClr val="F3F3F3"/>
                    </a:solidFill>
                  </a:tcPr>
                </a:tc>
                <a:extLst>
                  <a:ext uri="{0D108BD9-81ED-4DB2-BD59-A6C34878D82A}">
                    <a16:rowId xmlns:a16="http://schemas.microsoft.com/office/drawing/2014/main" val="10004"/>
                  </a:ext>
                </a:extLst>
              </a:tr>
              <a:tr h="840475">
                <a:tc v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50"/>
                        <a:buFont typeface="Arial"/>
                        <a:buNone/>
                      </a:pPr>
                      <a:r>
                        <a:rPr lang="en-GB" b="1" u="none" strike="noStrike" cap="none">
                          <a:solidFill>
                            <a:schemeClr val="dk1"/>
                          </a:solidFill>
                          <a:latin typeface="Helvetica Neue"/>
                          <a:ea typeface="Helvetica Neue"/>
                          <a:cs typeface="Helvetica Neue"/>
                          <a:sym typeface="Helvetica Neue"/>
                        </a:rPr>
                        <a:t>Descripción de la actividad: </a:t>
                      </a:r>
                      <a:r>
                        <a:rPr lang="en-GB" u="none" strike="noStrike" cap="none">
                          <a:solidFill>
                            <a:schemeClr val="dk1"/>
                          </a:solidFill>
                          <a:latin typeface="Helvetica Neue"/>
                          <a:ea typeface="Helvetica Neue"/>
                          <a:cs typeface="Helvetica Neue"/>
                          <a:sym typeface="Helvetica Neue"/>
                        </a:rPr>
                        <a:t> programa tu propio registrador de datos medioambientales para recopilar datos sobre la temperatura y la luz a lo largo del tiempo. Combina los datos recopilados con datos similares recopilados por organizaciones comunitarias para ayudar a los alumnos a diseñar soluciones para proteger el medio ambiente local.</a:t>
                      </a:r>
                      <a:endParaRPr/>
                    </a:p>
                  </a:txBody>
                  <a:tcPr marL="91425" marR="91425" marT="91425" marB="91425">
                    <a:solidFill>
                      <a:srgbClr val="D9D9D9"/>
                    </a:solidFill>
                  </a:tcPr>
                </a:tc>
                <a:extLst>
                  <a:ext uri="{0D108BD9-81ED-4DB2-BD59-A6C34878D82A}">
                    <a16:rowId xmlns:a16="http://schemas.microsoft.com/office/drawing/2014/main" val="10005"/>
                  </a:ext>
                </a:extLst>
              </a:tr>
            </a:tbl>
          </a:graphicData>
        </a:graphic>
      </p:graphicFrame>
      <p:sp>
        <p:nvSpPr>
          <p:cNvPr id="152" name="Google Shape;152;g35fe6bcad37_0_9"/>
          <p:cNvSpPr txBox="1">
            <a:spLocks noGrp="1"/>
          </p:cNvSpPr>
          <p:nvPr>
            <p:ph type="title"/>
          </p:nvPr>
        </p:nvSpPr>
        <p:spPr>
          <a:xfrm>
            <a:off x="681012" y="2274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00A000"/>
                </a:solidFill>
              </a:rPr>
              <a:t>Elige tu nivel</a:t>
            </a:r>
            <a:endParaRPr/>
          </a:p>
        </p:txBody>
      </p:sp>
      <p:sp>
        <p:nvSpPr>
          <p:cNvPr id="153" name="Google Shape;153;g35fe6bcad37_0_9"/>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5</a:t>
            </a:fld>
            <a:endParaRPr/>
          </a:p>
        </p:txBody>
      </p:sp>
      <p:pic>
        <p:nvPicPr>
          <p:cNvPr id="154" name="Google Shape;154;g35fe6bcad37_0_9" descr="decorativo"/>
          <p:cNvPicPr preferRelativeResize="0"/>
          <p:nvPr/>
        </p:nvPicPr>
        <p:blipFill rotWithShape="1">
          <a:blip r:embed="rId3">
            <a:alphaModFix/>
          </a:blip>
          <a:srcRect/>
          <a:stretch/>
        </p:blipFill>
        <p:spPr>
          <a:xfrm>
            <a:off x="8661399" y="332948"/>
            <a:ext cx="764075" cy="5894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g3669771b81a_0_55"/>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p>
            <a:pPr marL="0" lvl="0" indent="0" algn="ctr" rtl="0">
              <a:lnSpc>
                <a:spcPct val="110000"/>
              </a:lnSpc>
              <a:spcBef>
                <a:spcPts val="0"/>
              </a:spcBef>
              <a:spcAft>
                <a:spcPts val="0"/>
              </a:spcAft>
              <a:buSzPts val="4950"/>
              <a:buNone/>
            </a:pPr>
            <a:r>
              <a:rPr lang="en-GB" sz="4950"/>
              <a:t>Ligero</a:t>
            </a:r>
            <a:endParaRPr/>
          </a:p>
        </p:txBody>
      </p:sp>
      <p:sp>
        <p:nvSpPr>
          <p:cNvPr id="160" name="Google Shape;160;g3669771b81a_0_55"/>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6</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g35fa30c4f18_0_17"/>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2993D6"/>
                </a:solidFill>
              </a:rPr>
              <a:t>Ligero 🌶️ Introducción 1</a:t>
            </a:r>
            <a:endParaRPr/>
          </a:p>
        </p:txBody>
      </p:sp>
      <p:sp>
        <p:nvSpPr>
          <p:cNvPr id="166" name="Google Shape;166;g35fa30c4f18_0_17"/>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7</a:t>
            </a:fld>
            <a:endParaRPr/>
          </a:p>
        </p:txBody>
      </p:sp>
      <p:sp>
        <p:nvSpPr>
          <p:cNvPr id="167" name="Google Shape;167;g35fa30c4f18_0_17"/>
          <p:cNvSpPr txBox="1">
            <a:spLocks noGrp="1"/>
          </p:cNvSpPr>
          <p:nvPr>
            <p:ph type="body" idx="1"/>
          </p:nvPr>
        </p:nvSpPr>
        <p:spPr>
          <a:xfrm>
            <a:off x="736675" y="1423100"/>
            <a:ext cx="8432700" cy="4788900"/>
          </a:xfrm>
          <a:prstGeom prst="rect">
            <a:avLst/>
          </a:prstGeom>
          <a:noFill/>
          <a:ln>
            <a:noFill/>
          </a:ln>
        </p:spPr>
        <p:txBody>
          <a:bodyPr spcFirstLastPara="1" wrap="square" lIns="91425" tIns="45700" rIns="91425" bIns="45700" anchor="t" anchorCtr="0">
            <a:noAutofit/>
          </a:bodyPr>
          <a:lstStyle/>
          <a:p>
            <a:pPr marL="457200" lvl="0" indent="-342900" algn="l" rtl="0">
              <a:lnSpc>
                <a:spcPct val="110000"/>
              </a:lnSpc>
              <a:spcBef>
                <a:spcPts val="0"/>
              </a:spcBef>
              <a:spcAft>
                <a:spcPts val="0"/>
              </a:spcAft>
              <a:buClr>
                <a:srgbClr val="2993D6"/>
              </a:buClr>
              <a:buSzPts val="1800"/>
              <a:buChar char="•"/>
            </a:pPr>
            <a:r>
              <a:rPr lang="en-GB" sz="1600"/>
              <a:t>Los alumnos descargarán el código en su micro:bit, conectarán una batería, lo llevarán al área que quieran probar y comenzarán a registrar datos. </a:t>
            </a:r>
            <a:endParaRPr/>
          </a:p>
          <a:p>
            <a:pPr marL="457200" lvl="0" indent="-342900" algn="l" rtl="0">
              <a:lnSpc>
                <a:spcPct val="110000"/>
              </a:lnSpc>
              <a:spcBef>
                <a:spcPts val="1000"/>
              </a:spcBef>
              <a:spcAft>
                <a:spcPts val="0"/>
              </a:spcAft>
              <a:buClr>
                <a:srgbClr val="2993D6"/>
              </a:buClr>
              <a:buSzPts val="1800"/>
              <a:buChar char="•"/>
            </a:pPr>
            <a:r>
              <a:rPr lang="en-GB" sz="1600"/>
              <a:t>Recuerda identificar las áreas en las que los alumnos recopilarán datos. Selecciona áreas con diferentes niveles de luz y temperatura para fomentar debates interesantes. </a:t>
            </a:r>
            <a:endParaRPr/>
          </a:p>
          <a:p>
            <a:pPr marL="457200" lvl="0" indent="-342900" algn="l" rtl="0">
              <a:lnSpc>
                <a:spcPct val="110000"/>
              </a:lnSpc>
              <a:spcBef>
                <a:spcPts val="1000"/>
              </a:spcBef>
              <a:spcAft>
                <a:spcPts val="0"/>
              </a:spcAft>
              <a:buClr>
                <a:srgbClr val="2993D6"/>
              </a:buClr>
              <a:buSzPts val="1800"/>
              <a:buChar char="•"/>
            </a:pPr>
            <a:r>
              <a:rPr lang="en-GB" sz="1600"/>
              <a:t>Los alumnos volverán más tarde a la zona para detener el registro de datos y recoger sus micro:bits. </a:t>
            </a:r>
            <a:endParaRPr/>
          </a:p>
          <a:p>
            <a:pPr marL="457200" marR="3575884" lvl="0" indent="-342900" algn="l" rtl="0">
              <a:lnSpc>
                <a:spcPct val="110000"/>
              </a:lnSpc>
              <a:spcBef>
                <a:spcPts val="1000"/>
              </a:spcBef>
              <a:spcAft>
                <a:spcPts val="1000"/>
              </a:spcAft>
              <a:buClr>
                <a:srgbClr val="2993D6"/>
              </a:buClr>
              <a:buSzPts val="1800"/>
              <a:buChar char="•"/>
            </a:pPr>
            <a:r>
              <a:rPr lang="en-GB" sz="1600"/>
              <a:t>Los alumnos conectarán sus micro:bits a una computadora o tableta para descargar los datos recopilados. A continuación, pueden ver los datos y los gráficos generados a partir de sus registros de datos en una página web. También pueden trazar sus propios gráficos a partir de los datos recopilados. </a:t>
            </a:r>
            <a:endParaRPr/>
          </a:p>
        </p:txBody>
      </p:sp>
      <p:pic>
        <p:nvPicPr>
          <p:cNvPr id="168" name="Google Shape;168;g35fa30c4f18_0_17" descr="decorativo"/>
          <p:cNvPicPr preferRelativeResize="0"/>
          <p:nvPr/>
        </p:nvPicPr>
        <p:blipFill rotWithShape="1">
          <a:blip r:embed="rId3">
            <a:alphaModFix/>
          </a:blip>
          <a:srcRect/>
          <a:stretch/>
        </p:blipFill>
        <p:spPr>
          <a:xfrm>
            <a:off x="8310377" y="282688"/>
            <a:ext cx="955218" cy="736882"/>
          </a:xfrm>
          <a:prstGeom prst="rect">
            <a:avLst/>
          </a:prstGeom>
          <a:noFill/>
          <a:ln>
            <a:noFill/>
          </a:ln>
        </p:spPr>
      </p:pic>
      <p:sp>
        <p:nvSpPr>
          <p:cNvPr id="169" name="Google Shape;169;g35fa30c4f18_0_17"/>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1" i="0" u="none" strike="noStrike" cap="none">
                <a:solidFill>
                  <a:srgbClr val="2A92D6"/>
                </a:solidFill>
                <a:latin typeface="Helvetica Neue"/>
                <a:ea typeface="Helvetica Neue"/>
                <a:cs typeface="Helvetica Neue"/>
                <a:sym typeface="Helvetica Neue"/>
              </a:rPr>
              <a:t>Ligero 🌶️ </a:t>
            </a:r>
            <a:r>
              <a:rPr lang="en-GB" sz="1150" b="0" i="0" u="none" strike="noStrike" cap="none">
                <a:solidFill>
                  <a:srgbClr val="888888"/>
                </a:solidFill>
                <a:latin typeface="Helvetica Neue"/>
                <a:ea typeface="Helvetica Neue"/>
                <a:cs typeface="Helvetica Neue"/>
                <a:sym typeface="Helvetica Neue"/>
              </a:rPr>
              <a:t>- Medio - Picante</a:t>
            </a:r>
            <a:endParaRPr/>
          </a:p>
        </p:txBody>
      </p:sp>
      <p:pic>
        <p:nvPicPr>
          <p:cNvPr id="170" name="Google Shape;170;g35fa30c4f18_0_17" descr="Una ilustración de árboles, nubes y sol." title="Screenshot 2025-06-03 at 15.53.27.png"/>
          <p:cNvPicPr preferRelativeResize="0"/>
          <p:nvPr/>
        </p:nvPicPr>
        <p:blipFill rotWithShape="1">
          <a:blip r:embed="rId4">
            <a:alphaModFix/>
          </a:blip>
          <a:srcRect/>
          <a:stretch/>
        </p:blipFill>
        <p:spPr>
          <a:xfrm>
            <a:off x="6881900" y="3654925"/>
            <a:ext cx="2508275" cy="1529675"/>
          </a:xfrm>
          <a:prstGeom prst="rect">
            <a:avLst/>
          </a:prstGeom>
          <a:noFill/>
          <a:ln>
            <a:noFill/>
          </a:ln>
        </p:spPr>
      </p:pic>
      <p:pic>
        <p:nvPicPr>
          <p:cNvPr id="171" name="Google Shape;171;g35fa30c4f18_0_17" descr="Ilustración de una placa del micro:bit y una mano junto a ella."/>
          <p:cNvPicPr preferRelativeResize="0"/>
          <p:nvPr/>
        </p:nvPicPr>
        <p:blipFill rotWithShape="1">
          <a:blip r:embed="rId5">
            <a:alphaModFix/>
          </a:blip>
          <a:srcRect/>
          <a:stretch/>
        </p:blipFill>
        <p:spPr>
          <a:xfrm>
            <a:off x="5645347" y="4794251"/>
            <a:ext cx="2031804" cy="17054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g37bbe94e131_0_0"/>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2993D6"/>
                </a:solidFill>
              </a:rPr>
              <a:t>Ligero 🌶️ Introducción 2</a:t>
            </a:r>
            <a:endParaRPr/>
          </a:p>
        </p:txBody>
      </p:sp>
      <p:sp>
        <p:nvSpPr>
          <p:cNvPr id="177" name="Google Shape;177;g37bbe94e131_0_0"/>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8</a:t>
            </a:fld>
            <a:endParaRPr/>
          </a:p>
        </p:txBody>
      </p:sp>
      <p:sp>
        <p:nvSpPr>
          <p:cNvPr id="178" name="Google Shape;178;g37bbe94e131_0_0"/>
          <p:cNvSpPr txBox="1">
            <a:spLocks noGrp="1"/>
          </p:cNvSpPr>
          <p:nvPr>
            <p:ph type="body" idx="1"/>
          </p:nvPr>
        </p:nvSpPr>
        <p:spPr>
          <a:xfrm>
            <a:off x="736675" y="1423100"/>
            <a:ext cx="8488200" cy="4788900"/>
          </a:xfrm>
          <a:prstGeom prst="rect">
            <a:avLst/>
          </a:prstGeom>
          <a:noFill/>
          <a:ln>
            <a:noFill/>
          </a:ln>
        </p:spPr>
        <p:txBody>
          <a:bodyPr spcFirstLastPara="1" wrap="square" lIns="91425" tIns="45700" rIns="91425" bIns="45700" anchor="t" anchorCtr="0">
            <a:noAutofit/>
          </a:bodyPr>
          <a:lstStyle/>
          <a:p>
            <a:pPr marL="457200" marR="2633676" lvl="0" indent="-333375" algn="l" rtl="0">
              <a:lnSpc>
                <a:spcPct val="110000"/>
              </a:lnSpc>
              <a:spcBef>
                <a:spcPts val="1300"/>
              </a:spcBef>
              <a:spcAft>
                <a:spcPts val="0"/>
              </a:spcAft>
              <a:buClr>
                <a:srgbClr val="2993D6"/>
              </a:buClr>
              <a:buSzPts val="1650"/>
              <a:buChar char="•"/>
            </a:pPr>
            <a:r>
              <a:rPr lang="en-GB" sz="1650"/>
              <a:t>El sensor de luz del micro:bit utiliza los led de la pantalla para medir la luz, así que asegúrate de que la pantalla led del micro:bit esté orientada hacia la fuente de luz. La lectura del nivel de luz será un número entre 0 (oscuro) y 255 (la luz más intensa que puede medir el micro:bit).</a:t>
            </a:r>
            <a:endParaRPr sz="1650"/>
          </a:p>
          <a:p>
            <a:pPr marL="457200" marR="335884" lvl="0" indent="-333375" algn="l" rtl="0">
              <a:lnSpc>
                <a:spcPct val="110000"/>
              </a:lnSpc>
              <a:spcBef>
                <a:spcPts val="1300"/>
              </a:spcBef>
              <a:spcAft>
                <a:spcPts val="0"/>
              </a:spcAft>
              <a:buClr>
                <a:srgbClr val="2993D6"/>
              </a:buClr>
              <a:buSzPts val="1650"/>
              <a:buChar char="•"/>
            </a:pPr>
            <a:r>
              <a:rPr lang="en-GB" sz="1650"/>
              <a:t>El sensor de temperatura se encuentra en el procesador situado en la parte posterior del micro:bit y proporciona una buena aproximación de la temperatura alrededor del dispositivo. Es importante recordar que los objetos que tocan el procesador o</a:t>
            </a:r>
            <a:endParaRPr sz="1650"/>
          </a:p>
          <a:p>
            <a:pPr marL="450000" marR="2543675" lvl="0" indent="0" algn="l" rtl="0">
              <a:lnSpc>
                <a:spcPct val="110000"/>
              </a:lnSpc>
              <a:spcBef>
                <a:spcPts val="1300"/>
              </a:spcBef>
              <a:spcAft>
                <a:spcPts val="0"/>
              </a:spcAft>
              <a:buSzPts val="1800"/>
              <a:buNone/>
            </a:pPr>
            <a:r>
              <a:rPr lang="en-GB" sz="1650"/>
              <a:t>una persona que sostenga el micro:bit puede influir en la lectura de la temperatura, por lo que los alumnos no deben coger el micro:bit para tomar lecturas. Este proyecto está programado para mostrar la lectura de temperatura en grados Fahrenheit.</a:t>
            </a:r>
            <a:endParaRPr sz="1650"/>
          </a:p>
        </p:txBody>
      </p:sp>
      <p:pic>
        <p:nvPicPr>
          <p:cNvPr id="179" name="Google Shape;179;g37bbe94e131_0_0" descr="decorativo"/>
          <p:cNvPicPr preferRelativeResize="0"/>
          <p:nvPr/>
        </p:nvPicPr>
        <p:blipFill rotWithShape="1">
          <a:blip r:embed="rId3">
            <a:alphaModFix/>
          </a:blip>
          <a:srcRect/>
          <a:stretch/>
        </p:blipFill>
        <p:spPr>
          <a:xfrm>
            <a:off x="8310377" y="282688"/>
            <a:ext cx="955218" cy="736882"/>
          </a:xfrm>
          <a:prstGeom prst="rect">
            <a:avLst/>
          </a:prstGeom>
          <a:noFill/>
          <a:ln>
            <a:noFill/>
          </a:ln>
        </p:spPr>
      </p:pic>
      <p:sp>
        <p:nvSpPr>
          <p:cNvPr id="180" name="Google Shape;180;g37bbe94e131_0_0"/>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1" i="0" u="none" strike="noStrike" cap="none">
                <a:solidFill>
                  <a:srgbClr val="2A92D6"/>
                </a:solidFill>
                <a:latin typeface="Helvetica Neue"/>
                <a:ea typeface="Helvetica Neue"/>
                <a:cs typeface="Helvetica Neue"/>
                <a:sym typeface="Helvetica Neue"/>
              </a:rPr>
              <a:t>Ligero 🌶️ </a:t>
            </a:r>
            <a:r>
              <a:rPr lang="en-GB" sz="1150" b="0" i="0" u="none" strike="noStrike" cap="none">
                <a:solidFill>
                  <a:srgbClr val="888888"/>
                </a:solidFill>
                <a:latin typeface="Helvetica Neue"/>
                <a:ea typeface="Helvetica Neue"/>
                <a:cs typeface="Helvetica Neue"/>
                <a:sym typeface="Helvetica Neue"/>
              </a:rPr>
              <a:t>- Medio - Picante</a:t>
            </a:r>
            <a:endParaRPr/>
          </a:p>
        </p:txBody>
      </p:sp>
      <p:pic>
        <p:nvPicPr>
          <p:cNvPr id="181" name="Google Shape;181;g37bbe94e131_0_0" descr="Ilustración de una placa del micro:bit con el número 7 mostrado en la pantalla led."/>
          <p:cNvPicPr preferRelativeResize="0"/>
          <p:nvPr/>
        </p:nvPicPr>
        <p:blipFill rotWithShape="1">
          <a:blip r:embed="rId4">
            <a:alphaModFix/>
          </a:blip>
          <a:srcRect/>
          <a:stretch/>
        </p:blipFill>
        <p:spPr>
          <a:xfrm>
            <a:off x="6666837" y="4498647"/>
            <a:ext cx="2279537" cy="1522225"/>
          </a:xfrm>
          <a:prstGeom prst="rect">
            <a:avLst/>
          </a:prstGeom>
          <a:noFill/>
          <a:ln>
            <a:noFill/>
          </a:ln>
        </p:spPr>
      </p:pic>
      <p:pic>
        <p:nvPicPr>
          <p:cNvPr id="182" name="Google Shape;182;g37bbe94e131_0_0" descr="Ilustración de una placa del micro:bit con todos los led encendidos que se utiliza para medir los niveles de luz a gran distancia de una fuente de luz."/>
          <p:cNvPicPr preferRelativeResize="0"/>
          <p:nvPr/>
        </p:nvPicPr>
        <p:blipFill rotWithShape="1">
          <a:blip r:embed="rId5">
            <a:alphaModFix/>
          </a:blip>
          <a:srcRect l="8101" t="24630" r="25105"/>
          <a:stretch/>
        </p:blipFill>
        <p:spPr>
          <a:xfrm>
            <a:off x="6666838" y="1687025"/>
            <a:ext cx="1683925" cy="1522225"/>
          </a:xfrm>
          <a:prstGeom prst="rect">
            <a:avLst/>
          </a:prstGeom>
          <a:noFill/>
          <a:ln>
            <a:noFill/>
          </a:ln>
        </p:spPr>
      </p:pic>
      <p:pic>
        <p:nvPicPr>
          <p:cNvPr id="183" name="Google Shape;183;g37bbe94e131_0_0" descr="Una ilustración del sol con una cara sonriente." title="Large-Sun@2x.png"/>
          <p:cNvPicPr preferRelativeResize="0"/>
          <p:nvPr/>
        </p:nvPicPr>
        <p:blipFill rotWithShape="1">
          <a:blip r:embed="rId6">
            <a:alphaModFix/>
          </a:blip>
          <a:srcRect/>
          <a:stretch/>
        </p:blipFill>
        <p:spPr>
          <a:xfrm>
            <a:off x="8334709" y="1367475"/>
            <a:ext cx="973950" cy="9739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g3669771b81a_0_1"/>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400">
                <a:solidFill>
                  <a:srgbClr val="2993D6"/>
                </a:solidFill>
              </a:rPr>
              <a:t>Ligero 🌶️ Pasos de la actividad de los alumnos 1</a:t>
            </a:r>
            <a:endParaRPr/>
          </a:p>
        </p:txBody>
      </p:sp>
      <p:sp>
        <p:nvSpPr>
          <p:cNvPr id="189" name="Google Shape;189;g3669771b81a_0_1"/>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Página </a:t>
            </a:r>
            <a:fld id="{00000000-1234-1234-1234-123412341234}" type="slidenum">
              <a:rPr lang="en-GB"/>
              <a:t>9</a:t>
            </a:fld>
            <a:endParaRPr/>
          </a:p>
        </p:txBody>
      </p:sp>
      <p:sp>
        <p:nvSpPr>
          <p:cNvPr id="190" name="Google Shape;190;g3669771b81a_0_1"/>
          <p:cNvSpPr txBox="1">
            <a:spLocks noGrp="1"/>
          </p:cNvSpPr>
          <p:nvPr>
            <p:ph type="body" idx="1"/>
          </p:nvPr>
        </p:nvSpPr>
        <p:spPr>
          <a:xfrm>
            <a:off x="681025" y="1548375"/>
            <a:ext cx="8544000" cy="3848700"/>
          </a:xfrm>
          <a:prstGeom prst="rect">
            <a:avLst/>
          </a:prstGeom>
          <a:noFill/>
          <a:ln>
            <a:noFill/>
          </a:ln>
        </p:spPr>
        <p:txBody>
          <a:bodyPr spcFirstLastPara="1" wrap="square" lIns="91425" tIns="45700" rIns="91425" bIns="45700" anchor="t" anchorCtr="0">
            <a:normAutofit/>
          </a:bodyPr>
          <a:lstStyle/>
          <a:p>
            <a:pPr marL="318151" lvl="0" indent="-309553" algn="l" rtl="0">
              <a:lnSpc>
                <a:spcPct val="110000"/>
              </a:lnSpc>
              <a:spcBef>
                <a:spcPts val="0"/>
              </a:spcBef>
              <a:spcAft>
                <a:spcPts val="0"/>
              </a:spcAft>
              <a:buClr>
                <a:srgbClr val="2993D6"/>
              </a:buClr>
              <a:buSzPts val="1800"/>
              <a:buFont typeface="Helvetica Neue"/>
              <a:buChar char="•"/>
            </a:pPr>
            <a:r>
              <a:rPr lang="en-GB" sz="1800" b="1">
                <a:solidFill>
                  <a:srgbClr val="2993D6"/>
                </a:solidFill>
              </a:rPr>
              <a:t>Abre</a:t>
            </a:r>
            <a:r>
              <a:rPr lang="en-GB" sz="1800"/>
              <a:t> el proyecto: </a:t>
            </a:r>
            <a:r>
              <a:rPr lang="en-GB" sz="1800" u="sng">
                <a:solidFill>
                  <a:schemeClr val="hlink"/>
                </a:solidFill>
                <a:hlinkClick r:id="rId3"/>
              </a:rPr>
              <a:t>mbit.io/us-environment</a:t>
            </a:r>
            <a:r>
              <a:rPr lang="en-GB" sz="1800"/>
              <a:t> y </a:t>
            </a:r>
            <a:r>
              <a:rPr lang="en-GB" sz="1800" b="1">
                <a:solidFill>
                  <a:srgbClr val="2A92D6"/>
                </a:solidFill>
              </a:rPr>
              <a:t>descarga</a:t>
            </a:r>
            <a:r>
              <a:rPr lang="en-GB" sz="1800"/>
              <a:t> el código al micro:bit.</a:t>
            </a:r>
            <a:endParaRPr/>
          </a:p>
          <a:p>
            <a:pPr marL="318151" lvl="0" indent="-309553" algn="l" rtl="0">
              <a:lnSpc>
                <a:spcPct val="110000"/>
              </a:lnSpc>
              <a:spcBef>
                <a:spcPts val="1000"/>
              </a:spcBef>
              <a:spcAft>
                <a:spcPts val="0"/>
              </a:spcAft>
              <a:buClr>
                <a:srgbClr val="2993D6"/>
              </a:buClr>
              <a:buSzPts val="1800"/>
              <a:buFont typeface="Helvetica Neue"/>
              <a:buChar char="•"/>
            </a:pPr>
            <a:r>
              <a:rPr lang="en-GB" sz="1800" b="1">
                <a:solidFill>
                  <a:srgbClr val="2993D6"/>
                </a:solidFill>
              </a:rPr>
              <a:t>Desconecta</a:t>
            </a:r>
            <a:r>
              <a:rPr lang="en-GB" sz="1800" b="1"/>
              <a:t> </a:t>
            </a:r>
            <a:r>
              <a:rPr lang="en-GB" sz="1800"/>
              <a:t>el micro:bit y </a:t>
            </a:r>
            <a:r>
              <a:rPr lang="en-GB" sz="1800" b="1">
                <a:solidFill>
                  <a:srgbClr val="2993D6"/>
                </a:solidFill>
              </a:rPr>
              <a:t>conecta</a:t>
            </a:r>
            <a:r>
              <a:rPr lang="en-GB" sz="1800"/>
              <a:t> la batería. </a:t>
            </a:r>
            <a:endParaRPr/>
          </a:p>
          <a:p>
            <a:pPr marL="318151" lvl="0" indent="-309553" algn="l" rtl="0">
              <a:lnSpc>
                <a:spcPct val="110000"/>
              </a:lnSpc>
              <a:spcBef>
                <a:spcPts val="1000"/>
              </a:spcBef>
              <a:spcAft>
                <a:spcPts val="0"/>
              </a:spcAft>
              <a:buClr>
                <a:srgbClr val="2993D6"/>
              </a:buClr>
              <a:buSzPts val="1800"/>
              <a:buFont typeface="Helvetica Neue"/>
              <a:buChar char="•"/>
            </a:pPr>
            <a:r>
              <a:rPr lang="en-GB" sz="1800" b="1">
                <a:solidFill>
                  <a:srgbClr val="2993D6"/>
                </a:solidFill>
              </a:rPr>
              <a:t>Coloca</a:t>
            </a:r>
            <a:r>
              <a:rPr lang="en-GB" sz="1800" b="1"/>
              <a:t> </a:t>
            </a:r>
            <a:r>
              <a:rPr lang="en-GB" sz="1800"/>
              <a:t>tu micro:bit en el área de observación predeterminada.  </a:t>
            </a:r>
            <a:endParaRPr/>
          </a:p>
          <a:p>
            <a:pPr marL="318151" lvl="0" indent="-309553" algn="l" rtl="0">
              <a:lnSpc>
                <a:spcPct val="110000"/>
              </a:lnSpc>
              <a:spcBef>
                <a:spcPts val="1000"/>
              </a:spcBef>
              <a:spcAft>
                <a:spcPts val="0"/>
              </a:spcAft>
              <a:buClr>
                <a:srgbClr val="2993D6"/>
              </a:buClr>
              <a:buSzPts val="1800"/>
              <a:buFont typeface="Helvetica Neue"/>
              <a:buChar char="•"/>
            </a:pPr>
            <a:r>
              <a:rPr lang="en-GB" sz="1800" b="1">
                <a:solidFill>
                  <a:srgbClr val="2993D6"/>
                </a:solidFill>
              </a:rPr>
              <a:t>Inicia el registro de datos</a:t>
            </a:r>
            <a:r>
              <a:rPr lang="en-GB" sz="1800" b="1"/>
              <a:t> </a:t>
            </a:r>
            <a:r>
              <a:rPr lang="en-GB" sz="1800"/>
              <a:t>presionando el botón A. Deja que el micro:bit registre datos durante un tiempo. </a:t>
            </a:r>
            <a:endParaRPr/>
          </a:p>
          <a:p>
            <a:pPr marL="318151" lvl="0" indent="-309553" algn="l" rtl="0">
              <a:lnSpc>
                <a:spcPct val="110000"/>
              </a:lnSpc>
              <a:spcBef>
                <a:spcPts val="1000"/>
              </a:spcBef>
              <a:spcAft>
                <a:spcPts val="0"/>
              </a:spcAft>
              <a:buClr>
                <a:srgbClr val="2993D6"/>
              </a:buClr>
              <a:buSzPts val="1800"/>
              <a:buFont typeface="Helvetica Neue"/>
              <a:buChar char="•"/>
            </a:pPr>
            <a:r>
              <a:rPr lang="en-GB" sz="1800" b="1">
                <a:solidFill>
                  <a:srgbClr val="2993D6"/>
                </a:solidFill>
              </a:rPr>
              <a:t>Vuelve al micro:bit</a:t>
            </a:r>
            <a:r>
              <a:rPr lang="en-GB" sz="1800"/>
              <a:t> y presiona el botón B para detener el registro. </a:t>
            </a:r>
            <a:endParaRPr/>
          </a:p>
          <a:p>
            <a:pPr marL="318151" lvl="0" indent="-309553" algn="l" rtl="0">
              <a:lnSpc>
                <a:spcPct val="110000"/>
              </a:lnSpc>
              <a:spcBef>
                <a:spcPts val="1000"/>
              </a:spcBef>
              <a:spcAft>
                <a:spcPts val="1000"/>
              </a:spcAft>
              <a:buClr>
                <a:srgbClr val="2993D6"/>
              </a:buClr>
              <a:buSzPts val="1800"/>
              <a:buFont typeface="Helvetica Neue"/>
              <a:buChar char="•"/>
            </a:pPr>
            <a:r>
              <a:rPr lang="en-GB" sz="1800" b="1">
                <a:solidFill>
                  <a:srgbClr val="2993D6"/>
                </a:solidFill>
              </a:rPr>
              <a:t>Desconecta</a:t>
            </a:r>
            <a:r>
              <a:rPr lang="en-GB" sz="1800"/>
              <a:t> la batería y vuelve a </a:t>
            </a:r>
            <a:r>
              <a:rPr lang="en-GB" sz="1800" b="1">
                <a:solidFill>
                  <a:srgbClr val="2993D6"/>
                </a:solidFill>
              </a:rPr>
              <a:t>conectar</a:t>
            </a:r>
            <a:r>
              <a:rPr lang="en-GB" sz="1800"/>
              <a:t> el micro:bit a una computadora.</a:t>
            </a:r>
            <a:endParaRPr/>
          </a:p>
        </p:txBody>
      </p:sp>
      <p:sp>
        <p:nvSpPr>
          <p:cNvPr id="191" name="Google Shape;191;g3669771b81a_0_1"/>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1" i="0" u="none" strike="noStrike" cap="none">
                <a:solidFill>
                  <a:srgbClr val="2A92D6"/>
                </a:solidFill>
                <a:latin typeface="Helvetica Neue"/>
                <a:ea typeface="Helvetica Neue"/>
                <a:cs typeface="Helvetica Neue"/>
                <a:sym typeface="Helvetica Neue"/>
              </a:rPr>
              <a:t>Ligero 🌶️ </a:t>
            </a:r>
            <a:r>
              <a:rPr lang="en-GB" sz="1150" b="0" i="0" u="none" strike="noStrike" cap="none">
                <a:solidFill>
                  <a:srgbClr val="888888"/>
                </a:solidFill>
                <a:latin typeface="Helvetica Neue"/>
                <a:ea typeface="Helvetica Neue"/>
                <a:cs typeface="Helvetica Neue"/>
                <a:sym typeface="Helvetica Neue"/>
              </a:rPr>
              <a:t>- Medio - Picante</a:t>
            </a:r>
            <a:endParaRPr/>
          </a:p>
        </p:txBody>
      </p:sp>
      <p:sp>
        <p:nvSpPr>
          <p:cNvPr id="192" name="Google Shape;192;g3669771b81a_0_1"/>
          <p:cNvSpPr/>
          <p:nvPr/>
        </p:nvSpPr>
        <p:spPr>
          <a:xfrm>
            <a:off x="681025" y="5234875"/>
            <a:ext cx="8349000" cy="1036200"/>
          </a:xfrm>
          <a:prstGeom prst="roundRect">
            <a:avLst>
              <a:gd name="adj" fmla="val 16667"/>
            </a:avLst>
          </a:prstGeom>
          <a:solidFill>
            <a:schemeClr val="lt1"/>
          </a:solidFill>
          <a:ln w="19050" cap="flat" cmpd="sng">
            <a:solidFill>
              <a:srgbClr val="2A92D6"/>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10000"/>
              </a:lnSpc>
              <a:spcBef>
                <a:spcPts val="1300"/>
              </a:spcBef>
              <a:spcAft>
                <a:spcPts val="0"/>
              </a:spcAft>
              <a:buClr>
                <a:srgbClr val="000000"/>
              </a:buClr>
              <a:buSzPts val="1800"/>
              <a:buFont typeface="Arial"/>
              <a:buNone/>
            </a:pPr>
            <a:r>
              <a:rPr lang="en-GB" sz="1800" b="1" i="0" u="none" strike="noStrike" cap="none">
                <a:solidFill>
                  <a:srgbClr val="2A92D6"/>
                </a:solidFill>
                <a:latin typeface="Helvetica Neue"/>
                <a:ea typeface="Helvetica Neue"/>
                <a:cs typeface="Helvetica Neue"/>
                <a:sym typeface="Helvetica Neue"/>
              </a:rPr>
              <a:t>Consejo profesional:</a:t>
            </a:r>
            <a:r>
              <a:rPr lang="en-GB" sz="1800" b="0" i="0" u="none" strike="noStrike" cap="none">
                <a:solidFill>
                  <a:schemeClr val="dk1"/>
                </a:solidFill>
                <a:latin typeface="Helvetica Neue"/>
                <a:ea typeface="Helvetica Neue"/>
                <a:cs typeface="Helvetica Neue"/>
                <a:sym typeface="Helvetica Neue"/>
              </a:rPr>
              <a:t> asegúrate de conectar el micro:bit a una computadora y guardar el archivo MY_DATA antes de presionar los botones A y B a la vez para eliminar todos los datos.</a:t>
            </a:r>
            <a:endParaRPr sz="1800"/>
          </a:p>
        </p:txBody>
      </p:sp>
      <p:pic>
        <p:nvPicPr>
          <p:cNvPr id="193" name="Google Shape;193;g3669771b81a_0_1" descr="Ilustración de un educador delante de una pizarra vacía utilizada para señalar las actividades dirigidas por el docente en esta página" title="black female teacher image.png"/>
          <p:cNvPicPr preferRelativeResize="0"/>
          <p:nvPr/>
        </p:nvPicPr>
        <p:blipFill rotWithShape="1">
          <a:blip r:embed="rId4">
            <a:alphaModFix/>
          </a:blip>
          <a:srcRect/>
          <a:stretch/>
        </p:blipFill>
        <p:spPr>
          <a:xfrm>
            <a:off x="8269200" y="316137"/>
            <a:ext cx="1428350" cy="1191276"/>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ivider Slides">
  <a:themeElements>
    <a:clrScheme name="Custom 2">
      <a:dk1>
        <a:srgbClr val="000000"/>
      </a:dk1>
      <a:lt1>
        <a:srgbClr val="FFFFFF"/>
      </a:lt1>
      <a:dk2>
        <a:srgbClr val="3E4048"/>
      </a:dk2>
      <a:lt2>
        <a:srgbClr val="E7E6E6"/>
      </a:lt2>
      <a:accent1>
        <a:srgbClr val="00A000"/>
      </a:accent1>
      <a:accent2>
        <a:srgbClr val="2A92D6"/>
      </a:accent2>
      <a:accent3>
        <a:srgbClr val="CD0365"/>
      </a:accent3>
      <a:accent4>
        <a:srgbClr val="E7645C"/>
      </a:accent4>
      <a:accent5>
        <a:srgbClr val="6C4BC1"/>
      </a:accent5>
      <a:accent6>
        <a:srgbClr val="7BCDC2"/>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5400</Words>
  <Application>Microsoft Macintosh PowerPoint</Application>
  <PresentationFormat>A4 Paper (210x297 mm)</PresentationFormat>
  <Paragraphs>382</Paragraphs>
  <Slides>49</Slides>
  <Notes>49</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49</vt:i4>
      </vt:variant>
    </vt:vector>
  </HeadingPairs>
  <TitlesOfParts>
    <vt:vector size="54" baseType="lpstr">
      <vt:lpstr>Arial</vt:lpstr>
      <vt:lpstr>Calibri</vt:lpstr>
      <vt:lpstr>Helvetica Neue</vt:lpstr>
      <vt:lpstr>Office Theme</vt:lpstr>
      <vt:lpstr>Divider Slides</vt:lpstr>
      <vt:lpstr>PowerPoint Presentation</vt:lpstr>
      <vt:lpstr>Recopilación de datos comunitarios con el registrador de datos medioambientales</vt:lpstr>
      <vt:lpstr>Conceptos de la Informática</vt:lpstr>
      <vt:lpstr>Cómo funciona el registrador de datos medioambientales</vt:lpstr>
      <vt:lpstr>Elige tu nivel</vt:lpstr>
      <vt:lpstr>PowerPoint Presentation</vt:lpstr>
      <vt:lpstr>Ligero 🌶️ Introducción 1</vt:lpstr>
      <vt:lpstr>Ligero 🌶️ Introducción 2</vt:lpstr>
      <vt:lpstr>Ligero 🌶️ Pasos de la actividad de los alumnos 1</vt:lpstr>
      <vt:lpstr>Ligero 🌶️ Pasos de la actividad de los alumnos 2</vt:lpstr>
      <vt:lpstr>Ligero 🌶️ Pasos de la actividad de los alumnos 3</vt:lpstr>
      <vt:lpstr>Ligero 🌶️ Analiza tus datos 1</vt:lpstr>
      <vt:lpstr>Ligero 🌶️ Analiza tus datos 2</vt:lpstr>
      <vt:lpstr>Ligero 🌶️ Detalles del código 1</vt:lpstr>
      <vt:lpstr>Ligero 🌶️ Detalles del código 2</vt:lpstr>
      <vt:lpstr>Ligero 🌶️ Detalles del código 3</vt:lpstr>
      <vt:lpstr>Ligero 🌶️ Detalles del código 4</vt:lpstr>
      <vt:lpstr>PowerPoint Presentation</vt:lpstr>
      <vt:lpstr>Medio 🌶️🌶️ Introducción 1</vt:lpstr>
      <vt:lpstr>Medio 🌶️🌶️ Introducción 2</vt:lpstr>
      <vt:lpstr>Medio 🌶️🌶️ Pasos de la actividad de los alumnos 1</vt:lpstr>
      <vt:lpstr>Medio 🌶️🌶️ Pasos de la actividad de los alumnos 2</vt:lpstr>
      <vt:lpstr>Medio 🌶️🌶️ Pasos de la actividad de los alumnos 3</vt:lpstr>
      <vt:lpstr>Medio 🌶️🌶️ Pasos de la actividad de los alumnos 4</vt:lpstr>
      <vt:lpstr>Medio 🌶️🌶️ Pasos de la actividad de los alumnos 5</vt:lpstr>
      <vt:lpstr>Medio 🌶️🌶️ Analiza tus datos 1</vt:lpstr>
      <vt:lpstr>Medio 🌶️🌶️ Analiza tus datos 2</vt:lpstr>
      <vt:lpstr>Medio 🌶️🌶️ Detalles del código 1</vt:lpstr>
      <vt:lpstr>Medio 🌶️🌶️ Detalles del código 2</vt:lpstr>
      <vt:lpstr>Medio 🌶️🌶️ Detalles del código 3</vt:lpstr>
      <vt:lpstr>Medio 🌶️🌶️ Detalles del código 4</vt:lpstr>
      <vt:lpstr>PowerPoint Presentation</vt:lpstr>
      <vt:lpstr>Picante 🌶️🌶️🌶️ Introducción 1</vt:lpstr>
      <vt:lpstr>Picante 🌶️🌶️🌶️ Introducción 2</vt:lpstr>
      <vt:lpstr>Picante 🌶️🌶️🌶️ Pasos de la actividad de los alumnos 1</vt:lpstr>
      <vt:lpstr>Picante 🌶️🌶️🌶️ Pasos de la actividad de los alumnos 2</vt:lpstr>
      <vt:lpstr>Picante 🌶️🌶️🌶️ Pasos de la actividad de los alumnos 3</vt:lpstr>
      <vt:lpstr>Picante 🌶️🌶️🌶️ Pasos de la actividad de los alumnos 4</vt:lpstr>
      <vt:lpstr>Picante 🌶️🌶️🌶️ Pasos de la actividad de los alumnos 5</vt:lpstr>
      <vt:lpstr>Picante 🌶️🌶️🌶️ Pasos de la actividad de los alumnos 6</vt:lpstr>
      <vt:lpstr>Picante 🌶️🌶️🌶️ Pasos de la actividad de los alumnos 7</vt:lpstr>
      <vt:lpstr>Picante 🌶️🌶️🌶️ Analiza tu código 1</vt:lpstr>
      <vt:lpstr>Picante 🌶️🌶️🌶️ Analiza tu código 2</vt:lpstr>
      <vt:lpstr>Picante 🌶️🌶️🌶️ Detalles del código 1</vt:lpstr>
      <vt:lpstr>Picante 🌶️🌶️🌶️ Detalles del código 2</vt:lpstr>
      <vt:lpstr>Picante 🌶️🌶️🌶️ Detalles del código 3</vt:lpstr>
      <vt:lpstr>Picante 🌶️🌶️🌶️ Detalles del código 4</vt:lpstr>
      <vt:lpstr>PowerPoint Presentation</vt:lpstr>
      <vt:lpstr>Extensiones del registrador de datos medioambientales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Guía del proyecto</dc:title>
  <dc:subject/>
  <dc:creator>Micro:bit Educational Foundation</dc:creator>
  <cp:keywords/>
  <dc:description/>
  <cp:lastModifiedBy>Corey Rogers</cp:lastModifiedBy>
  <cp:revision>1</cp:revision>
  <dcterms:created xsi:type="dcterms:W3CDTF">2024-02-02T13:38:47Z</dcterms:created>
  <dcterms:modified xsi:type="dcterms:W3CDTF">2025-12-18T14:52:46Z</dcterms:modified>
  <cp:category/>
</cp:coreProperties>
</file>