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Lst>
  <p:notesMasterIdLst>
    <p:notesMasterId r:id="rId3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9906000" cy="6858000" type="A4"/>
  <p:notesSz cx="6858000" cy="9144000"/>
  <p:embeddedFontLst>
    <p:embeddedFont>
      <p:font typeface="Helvetica Neue" panose="02000503000000020004" pitchFamily="2"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13">
          <p15:clr>
            <a:srgbClr val="A4A3A4"/>
          </p15:clr>
        </p15:guide>
        <p15:guide id="2" pos="245">
          <p15:clr>
            <a:srgbClr val="A4A3A4"/>
          </p15:clr>
        </p15:guide>
        <p15:guide id="3" orient="horz" pos="769">
          <p15:clr>
            <a:srgbClr val="A4A3A4"/>
          </p15:clr>
        </p15:guide>
        <p15:guide id="4" pos="5995">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9" roundtripDataSignature="AMtx7mjQiU/w5FM0zoqVja4e05jTHiBNd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FB234DE-44F2-4C70-A60F-553F287FADB4}">
  <a:tblStyle styleId="{0FB234DE-44F2-4C70-A60F-553F287FADB4}"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87"/>
  </p:normalViewPr>
  <p:slideViewPr>
    <p:cSldViewPr snapToGrid="0">
      <p:cViewPr varScale="1">
        <p:scale>
          <a:sx n="112" d="100"/>
          <a:sy n="112" d="100"/>
        </p:scale>
        <p:origin x="1400" y="200"/>
      </p:cViewPr>
      <p:guideLst>
        <p:guide orient="horz" pos="3913"/>
        <p:guide pos="245"/>
        <p:guide orient="horz" pos="769"/>
        <p:guide pos="59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customschemas.google.com/relationships/presentationmetadata" Target="metadata"/><Relationship Id="rId21" Type="http://schemas.openxmlformats.org/officeDocument/2006/relationships/slide" Target="slides/slide19.xml"/><Relationship Id="rId34" Type="http://schemas.openxmlformats.org/officeDocument/2006/relationships/font" Target="fonts/font4.fntdata"/><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3.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2.fntdata"/><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1.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1pPr>
            <a:lvl2pPr marL="914400" marR="0" lvl="1"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2pPr>
            <a:lvl3pPr marL="1371600" marR="0" lvl="2"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3pPr>
            <a:lvl4pPr marL="1828800" marR="0" lvl="3"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4pPr>
            <a:lvl5pPr marL="2286000" marR="0" lvl="4"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5pPr>
            <a:lvl6pPr marL="2743200" marR="0" lvl="5"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Helvetica Neue"/>
                <a:ea typeface="Helvetica Neue"/>
                <a:cs typeface="Helvetica Neue"/>
                <a:sym typeface="Helvetica Neue"/>
              </a:rPr>
              <a:t>‹#›</a:t>
            </a:fld>
            <a:endParaRPr sz="1200" b="0" i="0" u="none" strike="noStrike" cap="none">
              <a:solidFill>
                <a:schemeClr val="dk1"/>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35fec345a22_0_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 name="Google Shape;72;g35fec345a22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 name="Google Shape;73;g35fec345a22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669771b81a_0_118: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8" name="Google Shape;188;g3669771b81a_0_118: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65ab73c13e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4" name="Google Shape;194;g365ab73c13e_0_2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669771b81a_0_2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3" name="Google Shape;203;g3669771b81a_0_21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33d186f471d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2" name="Google Shape;212;g33d186f471d_0_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387a9bc6e1d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3" name="Google Shape;223;g387a9bc6e1d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669771b81a_0_2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4" name="Google Shape;234;g3669771b81a_0_2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365ab73c13e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4" lvl="0" indent="0" algn="l" rtl="0">
              <a:lnSpc>
                <a:spcPct val="110000"/>
              </a:lnSpc>
              <a:spcBef>
                <a:spcPts val="1300"/>
              </a:spcBef>
              <a:spcAft>
                <a:spcPts val="0"/>
              </a:spcAft>
              <a:buSzPts val="1400"/>
              <a:buNone/>
            </a:pPr>
            <a:endParaRPr/>
          </a:p>
        </p:txBody>
      </p:sp>
      <p:sp>
        <p:nvSpPr>
          <p:cNvPr id="243" name="Google Shape;243;g365ab73c13e_0_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3669771b81a_0_181: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8" name="Google Shape;258;g3669771b81a_0_181: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3669771b81a_0_2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4" name="Google Shape;264;g3669771b81a_0_2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35fa30c4f18_0_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3" name="Google Shape;273;g35fa30c4f18_0_7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35d6a68a0a1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7" name="Google Shape;97;g35d6a68a0a1_0_1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8e3a587ad9_0_5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3" name="Google Shape;283;g38e3a587ad9_0_5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365ab73c13e_0_1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4" name="Google Shape;294;g365ab73c13e_0_14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3694c7ecca9_2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9" name="Google Shape;309;g3694c7ecca9_2_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38e3a587ad9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6" name="Google Shape;326;g38e3a587ad9_0_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365ab73c13e_0_3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1" name="Google Shape;341;g365ab73c13e_0_35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65ab73c13e_0_1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0" name="Google Shape;350;g365ab73c13e_0_1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365ab73c13e_0_42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5" name="Google Shape;365;g365ab73c13e_0_42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35fa30c4f18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1" name="Google Shape;371;g35fa30c4f18_0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3669771b81a_0_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 name="Google Shape;114;g3669771b81a_0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5" name="Google Shape;115;g3669771b81a_0_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65ab73c13e_0_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4" name="Google Shape;124;g365ab73c13e_0_8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5fe6bcad37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0" name="Google Shape;140;g35fe6bcad37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669771b81a_0_55: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8" name="Google Shape;148;g3669771b81a_0_55: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5fa30c4f1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4" name="Google Shape;154;g35fa30c4f1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669771b81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3" name="Google Shape;163;g3669771b81a_0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35fa30c4f18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3" name="Google Shape;173;g35fa30c4f18_0_9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a:stretch/>
        </p:blipFill>
        <p:spPr>
          <a:xfrm>
            <a:off x="1" y="-253998"/>
            <a:ext cx="9905998" cy="7111999"/>
          </a:xfrm>
          <a:prstGeom prst="rect">
            <a:avLst/>
          </a:prstGeom>
          <a:noFill/>
          <a:ln>
            <a:noFill/>
          </a:ln>
        </p:spPr>
      </p:pic>
      <p:sp>
        <p:nvSpPr>
          <p:cNvPr id="17" name="Google Shape;17;p26"/>
          <p:cNvSpPr/>
          <p:nvPr/>
        </p:nvSpPr>
        <p:spPr>
          <a:xfrm>
            <a:off x="4418076" y="950976"/>
            <a:ext cx="1159002" cy="1316736"/>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18" name="Google Shape;18;p26"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19" name="Google Shape;19;p26"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20" name="Google Shape;20;p26"/>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21" name="Google Shape;21;p26"/>
          <p:cNvSpPr/>
          <p:nvPr/>
        </p:nvSpPr>
        <p:spPr>
          <a:xfrm>
            <a:off x="326898" y="4498848"/>
            <a:ext cx="1495806" cy="1914144"/>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22" name="Google Shape;22;p26"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23" name="Google Shape;23;p26"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vider Dusk Orange">
  <p:cSld name="Divider Dusk Orange">
    <p:bg>
      <p:bgPr>
        <a:solidFill>
          <a:schemeClr val="accent4"/>
        </a:solidFill>
        <a:effectLst/>
      </p:bgPr>
    </p:bg>
    <p:spTree>
      <p:nvGrpSpPr>
        <p:cNvPr id="1" name="Shape 64"/>
        <p:cNvGrpSpPr/>
        <p:nvPr/>
      </p:nvGrpSpPr>
      <p:grpSpPr>
        <a:xfrm>
          <a:off x="0" y="0"/>
          <a:ext cx="0" cy="0"/>
          <a:chOff x="0" y="0"/>
          <a:chExt cx="0" cy="0"/>
        </a:xfrm>
      </p:grpSpPr>
      <p:sp>
        <p:nvSpPr>
          <p:cNvPr id="65" name="Google Shape;65;g3669771b81a_0_199"/>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g3669771b81a_0_199"/>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Polar Teal">
  <p:cSld name="Divider Polar Teal">
    <p:bg>
      <p:bgPr>
        <a:solidFill>
          <a:schemeClr val="accent6"/>
        </a:solidFill>
        <a:effectLst/>
      </p:bgPr>
    </p:bg>
    <p:spTree>
      <p:nvGrpSpPr>
        <p:cNvPr id="1" name="Shape 67"/>
        <p:cNvGrpSpPr/>
        <p:nvPr/>
      </p:nvGrpSpPr>
      <p:grpSpPr>
        <a:xfrm>
          <a:off x="0" y="0"/>
          <a:ext cx="0" cy="0"/>
          <a:chOff x="0" y="0"/>
          <a:chExt cx="0" cy="0"/>
        </a:xfrm>
      </p:grpSpPr>
      <p:sp>
        <p:nvSpPr>
          <p:cNvPr id="68" name="Google Shape;68;g3669771b81a_0_20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g3669771b81a_0_20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24"/>
        <p:cNvGrpSpPr/>
        <p:nvPr/>
      </p:nvGrpSpPr>
      <p:grpSpPr>
        <a:xfrm>
          <a:off x="0" y="0"/>
          <a:ext cx="0" cy="0"/>
          <a:chOff x="0" y="0"/>
          <a:chExt cx="0" cy="0"/>
        </a:xfrm>
      </p:grpSpPr>
      <p:sp>
        <p:nvSpPr>
          <p:cNvPr id="25" name="Google Shape;25;p29"/>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9"/>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9"/>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29" name="Google Shape;29;p29"/>
          <p:cNvSpPr txBox="1">
            <a:spLocks noGrp="1"/>
          </p:cNvSpPr>
          <p:nvPr>
            <p:ph type="body" idx="1"/>
          </p:nvPr>
        </p:nvSpPr>
        <p:spPr>
          <a:xfrm>
            <a:off x="681036"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5092861"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1" name="Google Shape;31;p29"/>
          <p:cNvSpPr txBox="1"/>
          <p:nvPr/>
        </p:nvSpPr>
        <p:spPr>
          <a:xfrm>
            <a:off x="121300" y="83975"/>
            <a:ext cx="5356474"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3.er curso: caracterización con la insignia de emoción sonora</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32"/>
        <p:cNvGrpSpPr/>
        <p:nvPr/>
      </p:nvGrpSpPr>
      <p:grpSpPr>
        <a:xfrm>
          <a:off x="0" y="0"/>
          <a:ext cx="0" cy="0"/>
          <a:chOff x="0" y="0"/>
          <a:chExt cx="0" cy="0"/>
        </a:xfrm>
      </p:grpSpPr>
      <p:sp>
        <p:nvSpPr>
          <p:cNvPr id="33" name="Google Shape;33;p27"/>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37" name="Google Shape;37;p27"/>
          <p:cNvSpPr txBox="1">
            <a:spLocks noGrp="1"/>
          </p:cNvSpPr>
          <p:nvPr>
            <p:ph type="body" idx="1"/>
          </p:nvPr>
        </p:nvSpPr>
        <p:spPr>
          <a:xfrm>
            <a:off x="681036" y="1548371"/>
            <a:ext cx="8543925"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8" name="Google Shape;38;p27"/>
          <p:cNvSpPr txBox="1"/>
          <p:nvPr/>
        </p:nvSpPr>
        <p:spPr>
          <a:xfrm>
            <a:off x="121300" y="83975"/>
            <a:ext cx="5106308"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50"/>
              <a:buFont typeface="Arial"/>
              <a:buNone/>
            </a:pPr>
            <a:r>
              <a:rPr lang="en-GB" sz="1150" b="0" i="0" u="none" strike="noStrike" cap="none">
                <a:solidFill>
                  <a:srgbClr val="888888"/>
                </a:solidFill>
                <a:latin typeface="Helvetica Neue"/>
                <a:ea typeface="Helvetica Neue"/>
                <a:cs typeface="Helvetica Neue"/>
                <a:sym typeface="Helvetica Neue"/>
              </a:rPr>
              <a:t>3.er curso: caracterización con la insignia de emoción sonora</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39"/>
        <p:cNvGrpSpPr/>
        <p:nvPr/>
      </p:nvGrpSpPr>
      <p:grpSpPr>
        <a:xfrm>
          <a:off x="0" y="0"/>
          <a:ext cx="0" cy="0"/>
          <a:chOff x="0" y="0"/>
          <a:chExt cx="0" cy="0"/>
        </a:xfrm>
      </p:grpSpPr>
      <p:sp>
        <p:nvSpPr>
          <p:cNvPr id="40" name="Google Shape;40;p28"/>
          <p:cNvSpPr txBox="1">
            <a:spLocks noGrp="1"/>
          </p:cNvSpPr>
          <p:nvPr>
            <p:ph type="title"/>
          </p:nvPr>
        </p:nvSpPr>
        <p:spPr>
          <a:xfrm>
            <a:off x="460997" y="369143"/>
            <a:ext cx="3822841" cy="830246"/>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8"/>
          <p:cNvSpPr txBox="1"/>
          <p:nvPr/>
        </p:nvSpPr>
        <p:spPr>
          <a:xfrm>
            <a:off x="9539907" y="6509187"/>
            <a:ext cx="452231" cy="2757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42" name="Google Shape;42;p28"/>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50"/>
              <a:buFont typeface="Arial"/>
              <a:buNone/>
            </a:pPr>
            <a:r>
              <a:rPr lang="en-GB" sz="1150" b="0" i="0" u="none" strike="noStrike" cap="none">
                <a:solidFill>
                  <a:srgbClr val="888888"/>
                </a:solidFill>
                <a:latin typeface="Helvetica Neue"/>
                <a:ea typeface="Helvetica Neue"/>
                <a:cs typeface="Helvetica Neue"/>
                <a:sym typeface="Helvetica Neue"/>
              </a:rPr>
              <a:t>3rd Grade - Characterization with Sound Emotion Badge</a:t>
            </a:r>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43"/>
        <p:cNvGrpSpPr/>
        <p:nvPr/>
      </p:nvGrpSpPr>
      <p:grpSpPr>
        <a:xfrm>
          <a:off x="0" y="0"/>
          <a:ext cx="0" cy="0"/>
          <a:chOff x="0" y="0"/>
          <a:chExt cx="0" cy="0"/>
        </a:xfrm>
      </p:grpSpPr>
      <p:pic>
        <p:nvPicPr>
          <p:cNvPr id="44" name="Google Shape;44;p30"/>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45" name="Google Shape;45;p30"/>
          <p:cNvSpPr txBox="1">
            <a:spLocks noGrp="1"/>
          </p:cNvSpPr>
          <p:nvPr>
            <p:ph type="ctrTitle"/>
          </p:nvPr>
        </p:nvSpPr>
        <p:spPr>
          <a:xfrm>
            <a:off x="887451" y="3126259"/>
            <a:ext cx="5437923" cy="132049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vider Lantern Blue">
  <p:cSld name="Divider Lantern Blue">
    <p:bg>
      <p:bgPr>
        <a:solidFill>
          <a:schemeClr val="accent2"/>
        </a:solidFill>
        <a:effectLst/>
      </p:bgPr>
    </p:bg>
    <p:spTree>
      <p:nvGrpSpPr>
        <p:cNvPr id="1" name="Shape 52"/>
        <p:cNvGrpSpPr/>
        <p:nvPr/>
      </p:nvGrpSpPr>
      <p:grpSpPr>
        <a:xfrm>
          <a:off x="0" y="0"/>
          <a:ext cx="0" cy="0"/>
          <a:chOff x="0" y="0"/>
          <a:chExt cx="0" cy="0"/>
        </a:xfrm>
      </p:grpSpPr>
      <p:sp>
        <p:nvSpPr>
          <p:cNvPr id="53" name="Google Shape;53;g3669771b81a_0_193"/>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g3669771b81a_0_193"/>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vider Polar Purple">
  <p:cSld name="Divider Polar Purple">
    <p:bg>
      <p:bgPr>
        <a:solidFill>
          <a:schemeClr val="accent5"/>
        </a:solidFill>
        <a:effectLst/>
      </p:bgPr>
    </p:bg>
    <p:spTree>
      <p:nvGrpSpPr>
        <p:cNvPr id="1" name="Shape 55"/>
        <p:cNvGrpSpPr/>
        <p:nvPr/>
      </p:nvGrpSpPr>
      <p:grpSpPr>
        <a:xfrm>
          <a:off x="0" y="0"/>
          <a:ext cx="0" cy="0"/>
          <a:chOff x="0" y="0"/>
          <a:chExt cx="0" cy="0"/>
        </a:xfrm>
      </p:grpSpPr>
      <p:sp>
        <p:nvSpPr>
          <p:cNvPr id="56" name="Google Shape;56;g3669771b81a_0_20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g3669771b81a_0_20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vider Dusk Red">
  <p:cSld name="Divider Dusk Red">
    <p:bg>
      <p:bgPr>
        <a:solidFill>
          <a:schemeClr val="accent3"/>
        </a:solidFill>
        <a:effectLst/>
      </p:bgPr>
    </p:bg>
    <p:spTree>
      <p:nvGrpSpPr>
        <p:cNvPr id="1" name="Shape 58"/>
        <p:cNvGrpSpPr/>
        <p:nvPr/>
      </p:nvGrpSpPr>
      <p:grpSpPr>
        <a:xfrm>
          <a:off x="0" y="0"/>
          <a:ext cx="0" cy="0"/>
          <a:chOff x="0" y="0"/>
          <a:chExt cx="0" cy="0"/>
        </a:xfrm>
      </p:grpSpPr>
      <p:sp>
        <p:nvSpPr>
          <p:cNvPr id="59" name="Google Shape;59;g3669771b81a_0_196"/>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g3669771b81a_0_196"/>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ivider Lantern Green">
  <p:cSld name="Divider Lantern Green">
    <p:bg>
      <p:bgPr>
        <a:solidFill>
          <a:schemeClr val="accent1"/>
        </a:solidFill>
        <a:effectLst/>
      </p:bgPr>
    </p:bg>
    <p:spTree>
      <p:nvGrpSpPr>
        <p:cNvPr id="1" name="Shape 61"/>
        <p:cNvGrpSpPr/>
        <p:nvPr/>
      </p:nvGrpSpPr>
      <p:grpSpPr>
        <a:xfrm>
          <a:off x="0" y="0"/>
          <a:ext cx="0" cy="0"/>
          <a:chOff x="0" y="0"/>
          <a:chExt cx="0" cy="0"/>
        </a:xfrm>
      </p:grpSpPr>
      <p:sp>
        <p:nvSpPr>
          <p:cNvPr id="62" name="Google Shape;62;g3669771b81a_0_20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g3669771b81a_0_20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81038" y="365125"/>
            <a:ext cx="8543925"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5"/>
          <p:cNvSpPr txBox="1">
            <a:spLocks noGrp="1"/>
          </p:cNvSpPr>
          <p:nvPr>
            <p:ph type="body" idx="1"/>
          </p:nvPr>
        </p:nvSpPr>
        <p:spPr>
          <a:xfrm>
            <a:off x="681038" y="1825625"/>
            <a:ext cx="8543925" cy="4351339"/>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pic>
        <p:nvPicPr>
          <p:cNvPr id="47" name="Google Shape;47;g3669771b81a_0_186" descr="A close up of a logo&#10;&#10;Description automatically generated"/>
          <p:cNvPicPr preferRelativeResize="0"/>
          <p:nvPr/>
        </p:nvPicPr>
        <p:blipFill rotWithShape="1">
          <a:blip r:embed="rId8">
            <a:alphaModFix/>
          </a:blip>
          <a:srcRect/>
          <a:stretch/>
        </p:blipFill>
        <p:spPr>
          <a:xfrm>
            <a:off x="7799472" y="461975"/>
            <a:ext cx="1667467" cy="281259"/>
          </a:xfrm>
          <a:prstGeom prst="rect">
            <a:avLst/>
          </a:prstGeom>
          <a:noFill/>
          <a:ln>
            <a:noFill/>
          </a:ln>
        </p:spPr>
      </p:pic>
      <p:sp>
        <p:nvSpPr>
          <p:cNvPr id="48" name="Google Shape;48;g3669771b81a_0_186"/>
          <p:cNvSpPr txBox="1">
            <a:spLocks noGrp="1"/>
          </p:cNvSpPr>
          <p:nvPr>
            <p:ph type="title"/>
          </p:nvPr>
        </p:nvSpPr>
        <p:spPr>
          <a:xfrm>
            <a:off x="681038" y="365126"/>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399"/>
              <a:buFont typeface="Arial"/>
              <a:buNone/>
              <a:defRPr sz="4399"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9" name="Google Shape;49;g3669771b81a_0_186"/>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406336" algn="l" rtl="0">
              <a:lnSpc>
                <a:spcPct val="110000"/>
              </a:lnSpc>
              <a:spcBef>
                <a:spcPts val="1000"/>
              </a:spcBef>
              <a:spcAft>
                <a:spcPts val="0"/>
              </a:spcAft>
              <a:buClr>
                <a:schemeClr val="accent1"/>
              </a:buClr>
              <a:buSzPts val="2799"/>
              <a:buFont typeface="Arial"/>
              <a:buChar char="•"/>
              <a:defRPr sz="2799" b="0" i="0" u="none" strike="noStrike" cap="none">
                <a:solidFill>
                  <a:schemeClr val="dk1"/>
                </a:solidFill>
                <a:latin typeface="Arial"/>
                <a:ea typeface="Arial"/>
                <a:cs typeface="Arial"/>
                <a:sym typeface="Arial"/>
              </a:defRPr>
            </a:lvl1pPr>
            <a:lvl2pPr marL="914400" marR="0" lvl="1" indent="-380936" algn="l" rtl="0">
              <a:lnSpc>
                <a:spcPct val="110000"/>
              </a:lnSpc>
              <a:spcBef>
                <a:spcPts val="500"/>
              </a:spcBef>
              <a:spcAft>
                <a:spcPts val="0"/>
              </a:spcAft>
              <a:buClr>
                <a:schemeClr val="accent1"/>
              </a:buClr>
              <a:buSzPts val="2399"/>
              <a:buFont typeface="Arial"/>
              <a:buChar char="•"/>
              <a:defRPr sz="2399" b="0" i="0" u="none" strike="noStrike" cap="none">
                <a:solidFill>
                  <a:schemeClr val="dk1"/>
                </a:solidFill>
                <a:latin typeface="Arial"/>
                <a:ea typeface="Arial"/>
                <a:cs typeface="Arial"/>
                <a:sym typeface="Arial"/>
              </a:defRPr>
            </a:lvl2pPr>
            <a:lvl3pPr marL="1371600" marR="0" lvl="2" indent="-355536" algn="l" rtl="0">
              <a:lnSpc>
                <a:spcPct val="110000"/>
              </a:lnSpc>
              <a:spcBef>
                <a:spcPts val="500"/>
              </a:spcBef>
              <a:spcAft>
                <a:spcPts val="0"/>
              </a:spcAft>
              <a:buClr>
                <a:schemeClr val="accent1"/>
              </a:buClr>
              <a:buSzPts val="1999"/>
              <a:buFont typeface="Arial"/>
              <a:buChar char="•"/>
              <a:defRPr sz="1999" b="0" i="0" u="none" strike="noStrike" cap="none">
                <a:solidFill>
                  <a:schemeClr val="dk1"/>
                </a:solidFill>
                <a:latin typeface="Arial"/>
                <a:ea typeface="Arial"/>
                <a:cs typeface="Arial"/>
                <a:sym typeface="Arial"/>
              </a:defRPr>
            </a:lvl3pPr>
            <a:lvl4pPr marL="1828800" marR="0" lvl="3"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4pPr>
            <a:lvl5pPr marL="2286000" marR="0" lvl="4"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5pPr>
            <a:lvl6pPr marL="2743200" marR="0" lvl="5"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6pPr>
            <a:lvl7pPr marL="3200400" marR="0" lvl="6"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7pPr>
            <a:lvl8pPr marL="3657600" marR="0" lvl="7"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8pPr>
            <a:lvl9pPr marL="4114800" marR="0" lvl="8"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9pPr>
          </a:lstStyle>
          <a:p>
            <a:endParaRPr/>
          </a:p>
        </p:txBody>
      </p:sp>
      <p:sp>
        <p:nvSpPr>
          <p:cNvPr id="50" name="Google Shape;50;g3669771b81a_0_186"/>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51" name="Google Shape;51;g3669771b81a_0_186"/>
          <p:cNvSpPr txBox="1">
            <a:spLocks noGrp="1"/>
          </p:cNvSpPr>
          <p:nvPr>
            <p:ph type="sldNum" idx="12"/>
          </p:nvPr>
        </p:nvSpPr>
        <p:spPr>
          <a:xfrm>
            <a:off x="6996112"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makecode.microbit.org/"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23.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25.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29.jp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A000"/>
        </a:solidFill>
        <a:effectLst/>
      </p:bgPr>
    </p:bg>
    <p:spTree>
      <p:nvGrpSpPr>
        <p:cNvPr id="1" name="Shape 74"/>
        <p:cNvGrpSpPr/>
        <p:nvPr/>
      </p:nvGrpSpPr>
      <p:grpSpPr>
        <a:xfrm>
          <a:off x="0" y="0"/>
          <a:ext cx="0" cy="0"/>
          <a:chOff x="0" y="0"/>
          <a:chExt cx="0" cy="0"/>
        </a:xfrm>
      </p:grpSpPr>
      <p:sp>
        <p:nvSpPr>
          <p:cNvPr id="75" name="Google Shape;75;g35fec345a22_0_24"/>
          <p:cNvSpPr/>
          <p:nvPr/>
        </p:nvSpPr>
        <p:spPr>
          <a:xfrm>
            <a:off x="283800" y="3422425"/>
            <a:ext cx="9233400" cy="21273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76" name="Google Shape;76;g35fec345a22_0_24"/>
          <p:cNvSpPr txBox="1">
            <a:spLocks noGrp="1"/>
          </p:cNvSpPr>
          <p:nvPr>
            <p:ph type="title" idx="4294967295"/>
          </p:nvPr>
        </p:nvSpPr>
        <p:spPr>
          <a:xfrm>
            <a:off x="482075" y="3496750"/>
            <a:ext cx="8735700" cy="654300"/>
          </a:xfrm>
          <a:prstGeom prst="rect">
            <a:avLst/>
          </a:prstGeom>
          <a:noFill/>
          <a:ln>
            <a:noFill/>
          </a:ln>
        </p:spPr>
        <p:txBody>
          <a:bodyPr spcFirstLastPara="1" wrap="square" lIns="99050" tIns="49525" rIns="99050" bIns="49525" anchor="t" anchorCtr="0">
            <a:spAutoFit/>
          </a:bodyPr>
          <a:lstStyle/>
          <a:p>
            <a:pPr marL="0" lvl="0" indent="0" algn="l" rtl="0">
              <a:lnSpc>
                <a:spcPct val="90000"/>
              </a:lnSpc>
              <a:spcBef>
                <a:spcPts val="0"/>
              </a:spcBef>
              <a:spcAft>
                <a:spcPts val="0"/>
              </a:spcAft>
              <a:buClr>
                <a:srgbClr val="00A000"/>
              </a:buClr>
              <a:buSzPts val="2000"/>
              <a:buFont typeface="Arial"/>
              <a:buNone/>
            </a:pPr>
            <a:r>
              <a:rPr lang="en-GB" sz="2000">
                <a:solidFill>
                  <a:srgbClr val="00A000"/>
                </a:solidFill>
                <a:latin typeface="Helvetica Neue"/>
                <a:ea typeface="Helvetica Neue"/>
                <a:cs typeface="Helvetica Neue"/>
                <a:sym typeface="Helvetica Neue"/>
              </a:rPr>
              <a:t>Lo que necesitas:</a:t>
            </a:r>
            <a:endParaRPr/>
          </a:p>
          <a:p>
            <a:pPr marL="0" lvl="0" indent="0" algn="l" rtl="0">
              <a:lnSpc>
                <a:spcPct val="90000"/>
              </a:lnSpc>
              <a:spcBef>
                <a:spcPts val="0"/>
              </a:spcBef>
              <a:spcAft>
                <a:spcPts val="0"/>
              </a:spcAft>
              <a:buClr>
                <a:srgbClr val="00A000"/>
              </a:buClr>
              <a:buSzPts val="2000"/>
              <a:buFont typeface="Arial"/>
              <a:buNone/>
            </a:pPr>
            <a:endParaRPr sz="2000">
              <a:solidFill>
                <a:srgbClr val="00A000"/>
              </a:solidFill>
              <a:latin typeface="Helvetica Neue"/>
              <a:ea typeface="Helvetica Neue"/>
              <a:cs typeface="Helvetica Neue"/>
              <a:sym typeface="Helvetica Neue"/>
            </a:endParaRPr>
          </a:p>
        </p:txBody>
      </p:sp>
      <p:pic>
        <p:nvPicPr>
          <p:cNvPr id="77" name="Google Shape;77;g35fec345a22_0_24" descr="El logo de micro:bit en fuente negra sobre fondo verde."/>
          <p:cNvPicPr preferRelativeResize="0"/>
          <p:nvPr/>
        </p:nvPicPr>
        <p:blipFill rotWithShape="1">
          <a:blip r:embed="rId3">
            <a:alphaModFix/>
          </a:blip>
          <a:srcRect/>
          <a:stretch/>
        </p:blipFill>
        <p:spPr>
          <a:xfrm>
            <a:off x="6413041" y="5737408"/>
            <a:ext cx="3104170" cy="948989"/>
          </a:xfrm>
          <a:prstGeom prst="rect">
            <a:avLst/>
          </a:prstGeom>
          <a:noFill/>
          <a:ln>
            <a:noFill/>
          </a:ln>
        </p:spPr>
      </p:pic>
      <p:sp>
        <p:nvSpPr>
          <p:cNvPr id="78" name="Google Shape;78;g35fec345a22_0_24"/>
          <p:cNvSpPr txBox="1"/>
          <p:nvPr/>
        </p:nvSpPr>
        <p:spPr>
          <a:xfrm>
            <a:off x="330225" y="6097104"/>
            <a:ext cx="2911800"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17"/>
              <a:buFont typeface="Arial"/>
              <a:buNone/>
            </a:pPr>
            <a:r>
              <a:rPr lang="en-GB" sz="1800" b="0" i="0" u="none" strike="noStrike" cap="none">
                <a:solidFill>
                  <a:schemeClr val="lt1"/>
                </a:solidFill>
                <a:latin typeface="Helvetica Neue"/>
                <a:ea typeface="Helvetica Neue"/>
                <a:cs typeface="Helvetica Neue"/>
                <a:sym typeface="Helvetica Neue"/>
              </a:rPr>
              <a:t>Guía del proyecto</a:t>
            </a:r>
            <a:endParaRPr/>
          </a:p>
        </p:txBody>
      </p:sp>
      <p:sp>
        <p:nvSpPr>
          <p:cNvPr id="79" name="Google Shape;79;g35fec345a22_0_24"/>
          <p:cNvSpPr txBox="1"/>
          <p:nvPr/>
        </p:nvSpPr>
        <p:spPr>
          <a:xfrm>
            <a:off x="283812" y="1352450"/>
            <a:ext cx="9447600" cy="1084902"/>
          </a:xfrm>
          <a:prstGeom prst="rect">
            <a:avLst/>
          </a:prstGeom>
          <a:noFill/>
          <a:ln>
            <a:noFill/>
          </a:ln>
        </p:spPr>
        <p:txBody>
          <a:bodyPr spcFirstLastPara="1" wrap="square" lIns="99050" tIns="49525" rIns="99050" bIns="49525" anchor="t" anchorCtr="0">
            <a:spAutoFit/>
          </a:bodyPr>
          <a:lstStyle/>
          <a:p>
            <a:pPr marL="0" marR="0" lvl="0" indent="0" algn="l" rtl="0">
              <a:lnSpc>
                <a:spcPct val="100000"/>
              </a:lnSpc>
              <a:spcBef>
                <a:spcPts val="0"/>
              </a:spcBef>
              <a:spcAft>
                <a:spcPts val="0"/>
              </a:spcAft>
              <a:buClr>
                <a:schemeClr val="lt1"/>
              </a:buClr>
              <a:buSzPts val="3466"/>
              <a:buFont typeface="Arial"/>
              <a:buNone/>
            </a:pPr>
            <a:r>
              <a:rPr lang="en-GB" sz="3200" b="1" i="0" u="none" strike="noStrike" cap="none">
                <a:solidFill>
                  <a:schemeClr val="lt1"/>
                </a:solidFill>
                <a:latin typeface="Arial"/>
                <a:ea typeface="Arial"/>
                <a:cs typeface="Arial"/>
                <a:sym typeface="Arial"/>
              </a:rPr>
              <a:t>Caracterización con la insignia de emoción sonora</a:t>
            </a:r>
            <a:endParaRPr/>
          </a:p>
        </p:txBody>
      </p:sp>
      <p:grpSp>
        <p:nvGrpSpPr>
          <p:cNvPr id="80" name="Google Shape;80;g35fec345a22_0_24"/>
          <p:cNvGrpSpPr/>
          <p:nvPr/>
        </p:nvGrpSpPr>
        <p:grpSpPr>
          <a:xfrm>
            <a:off x="283800" y="308100"/>
            <a:ext cx="8123321" cy="719853"/>
            <a:chOff x="1043744" y="-1624396"/>
            <a:chExt cx="1972206" cy="664500"/>
          </a:xfrm>
        </p:grpSpPr>
        <p:sp>
          <p:nvSpPr>
            <p:cNvPr id="81" name="Google Shape;81;g35fec345a22_0_24"/>
            <p:cNvSpPr/>
            <p:nvPr/>
          </p:nvSpPr>
          <p:spPr>
            <a:xfrm>
              <a:off x="1043750" y="-1624396"/>
              <a:ext cx="1972200" cy="6645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82" name="Google Shape;82;g35fec345a22_0_24"/>
            <p:cNvSpPr txBox="1"/>
            <p:nvPr/>
          </p:nvSpPr>
          <p:spPr>
            <a:xfrm>
              <a:off x="1043744" y="-1470791"/>
              <a:ext cx="1972200" cy="405000"/>
            </a:xfrm>
            <a:prstGeom prst="rect">
              <a:avLst/>
            </a:prstGeom>
            <a:noFill/>
            <a:ln>
              <a:noFill/>
            </a:ln>
          </p:spPr>
          <p:txBody>
            <a:bodyPr spcFirstLastPara="1" wrap="square" lIns="99050" tIns="49525" rIns="99050" bIns="49525"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GB" sz="2200" b="0" i="0" u="none" strike="noStrike" cap="none">
                  <a:solidFill>
                    <a:schemeClr val="lt1"/>
                  </a:solidFill>
                  <a:latin typeface="Helvetica Neue"/>
                  <a:ea typeface="Helvetica Neue"/>
                  <a:cs typeface="Helvetica Neue"/>
                  <a:sym typeface="Helvetica Neue"/>
                </a:rPr>
                <a:t>Integración de la Informática con la Alfabetización: 3.er curso</a:t>
              </a:r>
              <a:endParaRPr sz="2200"/>
            </a:p>
          </p:txBody>
        </p:sp>
      </p:grpSp>
      <p:sp>
        <p:nvSpPr>
          <p:cNvPr id="83" name="Google Shape;83;g35fec345a22_0_24" descr="'''"/>
          <p:cNvSpPr/>
          <p:nvPr/>
        </p:nvSpPr>
        <p:spPr>
          <a:xfrm>
            <a:off x="330225" y="5954600"/>
            <a:ext cx="2016000" cy="6543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87"/>
              <a:buFont typeface="Arial"/>
              <a:buNone/>
            </a:pPr>
            <a:endParaRPr sz="1887" b="0" i="0" u="none" strike="noStrike" cap="none">
              <a:solidFill>
                <a:schemeClr val="lt1"/>
              </a:solidFill>
              <a:latin typeface="Calibri"/>
              <a:ea typeface="Calibri"/>
              <a:cs typeface="Calibri"/>
              <a:sym typeface="Calibri"/>
            </a:endParaRPr>
          </a:p>
        </p:txBody>
      </p:sp>
      <p:pic>
        <p:nvPicPr>
          <p:cNvPr id="84" name="Google Shape;84;g35fec345a22_0_24" descr="Ilustración de un micro:bit necesario para utilizar este recurso" title="Screenshot 2025-06-03 at 15.50.03.png"/>
          <p:cNvPicPr preferRelativeResize="0"/>
          <p:nvPr/>
        </p:nvPicPr>
        <p:blipFill rotWithShape="1">
          <a:blip r:embed="rId4">
            <a:alphaModFix/>
          </a:blip>
          <a:srcRect/>
          <a:stretch/>
        </p:blipFill>
        <p:spPr>
          <a:xfrm>
            <a:off x="633357" y="4049375"/>
            <a:ext cx="1454443" cy="1311525"/>
          </a:xfrm>
          <a:prstGeom prst="rect">
            <a:avLst/>
          </a:prstGeom>
          <a:noFill/>
          <a:ln>
            <a:noFill/>
          </a:ln>
        </p:spPr>
      </p:pic>
      <p:pic>
        <p:nvPicPr>
          <p:cNvPr id="85" name="Google Shape;85;g35fec345a22_0_24" descr="Ilustración de un cable USB necesario para descargar código en el micro:bit utilizado en este recurso" title="Screenshot 2025-06-03 at 15.50.11.png"/>
          <p:cNvPicPr preferRelativeResize="0"/>
          <p:nvPr/>
        </p:nvPicPr>
        <p:blipFill rotWithShape="1">
          <a:blip r:embed="rId5">
            <a:alphaModFix/>
          </a:blip>
          <a:srcRect/>
          <a:stretch/>
        </p:blipFill>
        <p:spPr>
          <a:xfrm>
            <a:off x="2344602" y="4033825"/>
            <a:ext cx="882298" cy="1342625"/>
          </a:xfrm>
          <a:prstGeom prst="rect">
            <a:avLst/>
          </a:prstGeom>
          <a:noFill/>
          <a:ln>
            <a:noFill/>
          </a:ln>
        </p:spPr>
      </p:pic>
      <p:grpSp>
        <p:nvGrpSpPr>
          <p:cNvPr id="86" name="Google Shape;86;g35fec345a22_0_24"/>
          <p:cNvGrpSpPr/>
          <p:nvPr/>
        </p:nvGrpSpPr>
        <p:grpSpPr>
          <a:xfrm>
            <a:off x="3428128" y="4085275"/>
            <a:ext cx="1120354" cy="1306519"/>
            <a:chOff x="2774754" y="4194251"/>
            <a:chExt cx="1010147" cy="1177999"/>
          </a:xfrm>
        </p:grpSpPr>
        <p:pic>
          <p:nvPicPr>
            <p:cNvPr id="87" name="Google Shape;87;g35fec345a22_0_24" descr="Illustration of a battery back that is needed to provide power to a micro:bit used with this resource" title="Screenshot 2025-06-03 at 15.50.33.png"/>
            <p:cNvPicPr preferRelativeResize="0"/>
            <p:nvPr/>
          </p:nvPicPr>
          <p:blipFill rotWithShape="1">
            <a:blip r:embed="rId6">
              <a:alphaModFix/>
            </a:blip>
            <a:srcRect/>
            <a:stretch/>
          </p:blipFill>
          <p:spPr>
            <a:xfrm>
              <a:off x="2774754" y="4194251"/>
              <a:ext cx="1010147" cy="1149704"/>
            </a:xfrm>
            <a:prstGeom prst="rect">
              <a:avLst/>
            </a:prstGeom>
            <a:noFill/>
            <a:ln>
              <a:noFill/>
            </a:ln>
          </p:spPr>
        </p:pic>
        <p:sp>
          <p:nvSpPr>
            <p:cNvPr id="88" name="Google Shape;88;g35fec345a22_0_24"/>
            <p:cNvSpPr txBox="1"/>
            <p:nvPr/>
          </p:nvSpPr>
          <p:spPr>
            <a:xfrm>
              <a:off x="2774800" y="5200650"/>
              <a:ext cx="1010100" cy="171600"/>
            </a:xfrm>
            <a:prstGeom prst="rect">
              <a:avLst/>
            </a:prstGeom>
            <a:solidFill>
              <a:srgbClr val="FFFFFF"/>
            </a:solidFill>
            <a:ln>
              <a:noFill/>
            </a:ln>
          </p:spPr>
          <p:txBody>
            <a:bodyPr spcFirstLastPara="1" wrap="square" lIns="79400" tIns="0" rIns="79400" bIns="79400" anchor="t" anchorCtr="0">
              <a:noAutofit/>
            </a:bodyPr>
            <a:lstStyle/>
            <a:p>
              <a:pPr marL="0" marR="0" lvl="0" indent="0" algn="ctr" rtl="0">
                <a:lnSpc>
                  <a:spcPct val="100000"/>
                </a:lnSpc>
                <a:spcBef>
                  <a:spcPts val="0"/>
                </a:spcBef>
                <a:spcAft>
                  <a:spcPts val="0"/>
                </a:spcAft>
                <a:buClr>
                  <a:srgbClr val="000000"/>
                </a:buClr>
                <a:buSzPts val="846"/>
                <a:buFont typeface="Arial"/>
                <a:buNone/>
              </a:pPr>
              <a:r>
                <a:rPr lang="en-GB" sz="831" b="1">
                  <a:latin typeface="Helvetica Neue"/>
                  <a:ea typeface="Helvetica Neue"/>
                  <a:cs typeface="Helvetica Neue"/>
                  <a:sym typeface="Helvetica Neue"/>
                </a:rPr>
                <a:t>Batería</a:t>
              </a:r>
              <a:endParaRPr sz="831" b="1" i="0" u="none" strike="noStrike" cap="none">
                <a:solidFill>
                  <a:srgbClr val="000000"/>
                </a:solidFill>
                <a:latin typeface="Helvetica Neue"/>
                <a:ea typeface="Helvetica Neue"/>
                <a:cs typeface="Helvetica Neue"/>
                <a:sym typeface="Helvetica Neue"/>
              </a:endParaRPr>
            </a:p>
          </p:txBody>
        </p:sp>
      </p:grpSp>
      <p:grpSp>
        <p:nvGrpSpPr>
          <p:cNvPr id="89" name="Google Shape;89;g35fec345a22_0_24"/>
          <p:cNvGrpSpPr/>
          <p:nvPr/>
        </p:nvGrpSpPr>
        <p:grpSpPr>
          <a:xfrm>
            <a:off x="4719241" y="4268573"/>
            <a:ext cx="1551860" cy="1275136"/>
            <a:chOff x="3916243" y="4367216"/>
            <a:chExt cx="1399207" cy="1149703"/>
          </a:xfrm>
        </p:grpSpPr>
        <p:pic>
          <p:nvPicPr>
            <p:cNvPr id="90" name="Google Shape;90;g35fec345a22_0_24" title="computer with usb.png"/>
            <p:cNvPicPr preferRelativeResize="0"/>
            <p:nvPr/>
          </p:nvPicPr>
          <p:blipFill rotWithShape="1">
            <a:blip r:embed="rId7">
              <a:alphaModFix/>
            </a:blip>
            <a:srcRect/>
            <a:stretch/>
          </p:blipFill>
          <p:spPr>
            <a:xfrm>
              <a:off x="3916243" y="4367216"/>
              <a:ext cx="1399127" cy="1149703"/>
            </a:xfrm>
            <a:prstGeom prst="rect">
              <a:avLst/>
            </a:prstGeom>
            <a:noFill/>
            <a:ln>
              <a:noFill/>
            </a:ln>
          </p:spPr>
        </p:pic>
        <p:sp>
          <p:nvSpPr>
            <p:cNvPr id="91" name="Google Shape;91;g35fec345a22_0_24"/>
            <p:cNvSpPr txBox="1"/>
            <p:nvPr/>
          </p:nvSpPr>
          <p:spPr>
            <a:xfrm>
              <a:off x="3916250" y="5200650"/>
              <a:ext cx="1399200" cy="316200"/>
            </a:xfrm>
            <a:prstGeom prst="rect">
              <a:avLst/>
            </a:prstGeom>
            <a:solidFill>
              <a:srgbClr val="FFFFFF"/>
            </a:solidFill>
            <a:ln>
              <a:noFill/>
            </a:ln>
          </p:spPr>
          <p:txBody>
            <a:bodyPr spcFirstLastPara="1" wrap="square" lIns="79400" tIns="0" rIns="79400" bIns="79400" anchor="t" anchorCtr="0">
              <a:noAutofit/>
            </a:bodyPr>
            <a:lstStyle/>
            <a:p>
              <a:pPr marL="0" marR="0" lvl="0" indent="0" algn="l" rtl="0">
                <a:lnSpc>
                  <a:spcPct val="100000"/>
                </a:lnSpc>
                <a:spcBef>
                  <a:spcPts val="0"/>
                </a:spcBef>
                <a:spcAft>
                  <a:spcPts val="0"/>
                </a:spcAft>
                <a:buClr>
                  <a:srgbClr val="000000"/>
                </a:buClr>
                <a:buSzPts val="846"/>
                <a:buFont typeface="Arial"/>
                <a:buNone/>
              </a:pPr>
              <a:r>
                <a:rPr lang="en-GB" sz="831" b="1">
                  <a:latin typeface="Helvetica Neue"/>
                  <a:ea typeface="Helvetica Neue"/>
                  <a:cs typeface="Helvetica Neue"/>
                  <a:sym typeface="Helvetica Neue"/>
                </a:rPr>
                <a:t>Computadora </a:t>
              </a:r>
              <a:endParaRPr sz="831"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846"/>
                <a:buFont typeface="Arial"/>
                <a:buNone/>
              </a:pPr>
              <a:r>
                <a:rPr lang="en-GB" sz="831">
                  <a:latin typeface="Helvetica Neue"/>
                  <a:ea typeface="Helvetica Neue"/>
                  <a:cs typeface="Helvetica Neue"/>
                  <a:sym typeface="Helvetica Neue"/>
                </a:rPr>
                <a:t>con USB</a:t>
              </a:r>
              <a:endParaRPr sz="831" i="0" u="none" strike="noStrike" cap="none">
                <a:solidFill>
                  <a:srgbClr val="000000"/>
                </a:solidFill>
                <a:latin typeface="Helvetica Neue"/>
                <a:ea typeface="Helvetica Neue"/>
                <a:cs typeface="Helvetica Neue"/>
                <a:sym typeface="Helvetica Neue"/>
              </a:endParaRPr>
            </a:p>
          </p:txBody>
        </p:sp>
      </p:grpSp>
      <p:grpSp>
        <p:nvGrpSpPr>
          <p:cNvPr id="92" name="Google Shape;92;g35fec345a22_0_24"/>
          <p:cNvGrpSpPr/>
          <p:nvPr/>
        </p:nvGrpSpPr>
        <p:grpSpPr>
          <a:xfrm>
            <a:off x="6441877" y="4267248"/>
            <a:ext cx="1562500" cy="1287173"/>
            <a:chOff x="5437125" y="4361794"/>
            <a:chExt cx="1408800" cy="1160556"/>
          </a:xfrm>
        </p:grpSpPr>
        <p:pic>
          <p:nvPicPr>
            <p:cNvPr id="93" name="Google Shape;93;g35fec345a22_0_24" title="tablet with bluetooth.png"/>
            <p:cNvPicPr preferRelativeResize="0"/>
            <p:nvPr/>
          </p:nvPicPr>
          <p:blipFill rotWithShape="1">
            <a:blip r:embed="rId8">
              <a:alphaModFix/>
            </a:blip>
            <a:srcRect/>
            <a:stretch/>
          </p:blipFill>
          <p:spPr>
            <a:xfrm>
              <a:off x="5446722" y="4361794"/>
              <a:ext cx="1399124" cy="1160556"/>
            </a:xfrm>
            <a:prstGeom prst="rect">
              <a:avLst/>
            </a:prstGeom>
            <a:noFill/>
            <a:ln>
              <a:noFill/>
            </a:ln>
          </p:spPr>
        </p:pic>
        <p:sp>
          <p:nvSpPr>
            <p:cNvPr id="94" name="Google Shape;94;g35fec345a22_0_24"/>
            <p:cNvSpPr txBox="1"/>
            <p:nvPr/>
          </p:nvSpPr>
          <p:spPr>
            <a:xfrm>
              <a:off x="5437125" y="5200650"/>
              <a:ext cx="1408800" cy="316200"/>
            </a:xfrm>
            <a:prstGeom prst="rect">
              <a:avLst/>
            </a:prstGeom>
            <a:solidFill>
              <a:srgbClr val="FFFFFF"/>
            </a:solidFill>
            <a:ln>
              <a:noFill/>
            </a:ln>
          </p:spPr>
          <p:txBody>
            <a:bodyPr spcFirstLastPara="1" wrap="square" lIns="79400" tIns="0" rIns="79400" bIns="79400" anchor="t" anchorCtr="0">
              <a:noAutofit/>
            </a:bodyPr>
            <a:lstStyle/>
            <a:p>
              <a:pPr marL="0" marR="0" lvl="0" indent="0" algn="l" rtl="0">
                <a:lnSpc>
                  <a:spcPct val="100000"/>
                </a:lnSpc>
                <a:spcBef>
                  <a:spcPts val="0"/>
                </a:spcBef>
                <a:spcAft>
                  <a:spcPts val="0"/>
                </a:spcAft>
                <a:buClr>
                  <a:srgbClr val="000000"/>
                </a:buClr>
                <a:buSzPts val="846"/>
                <a:buFont typeface="Arial"/>
                <a:buNone/>
              </a:pPr>
              <a:r>
                <a:rPr lang="en-GB" sz="831" b="1">
                  <a:latin typeface="Helvetica Neue"/>
                  <a:ea typeface="Helvetica Neue"/>
                  <a:cs typeface="Helvetica Neue"/>
                  <a:sym typeface="Helvetica Neue"/>
                </a:rPr>
                <a:t>Tablet </a:t>
              </a:r>
              <a:endParaRPr sz="831"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846"/>
                <a:buFont typeface="Arial"/>
                <a:buNone/>
              </a:pPr>
              <a:r>
                <a:rPr lang="en-GB" sz="831">
                  <a:latin typeface="Helvetica Neue"/>
                  <a:ea typeface="Helvetica Neue"/>
                  <a:cs typeface="Helvetica Neue"/>
                  <a:sym typeface="Helvetica Neue"/>
                </a:rPr>
                <a:t>con Bluetooth</a:t>
              </a:r>
              <a:endParaRPr sz="831" i="0" u="none" strike="noStrike" cap="none">
                <a:solidFill>
                  <a:srgbClr val="000000"/>
                </a:solidFill>
                <a:latin typeface="Helvetica Neue"/>
                <a:ea typeface="Helvetica Neue"/>
                <a:cs typeface="Helvetica Neue"/>
                <a:sym typeface="Helvetica Neue"/>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g3669771b81a_0_11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Medio</a:t>
            </a:r>
            <a:endParaRPr/>
          </a:p>
        </p:txBody>
      </p:sp>
      <p:sp>
        <p:nvSpPr>
          <p:cNvPr id="191" name="Google Shape;191;g3669771b81a_0_11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10</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g365ab73c13e_0_21"/>
          <p:cNvSpPr txBox="1">
            <a:spLocks noGrp="1"/>
          </p:cNvSpPr>
          <p:nvPr>
            <p:ph type="title"/>
          </p:nvPr>
        </p:nvSpPr>
        <p:spPr>
          <a:xfrm>
            <a:off x="681037" y="438498"/>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Introducción</a:t>
            </a:r>
            <a:endParaRPr/>
          </a:p>
        </p:txBody>
      </p:sp>
      <p:sp>
        <p:nvSpPr>
          <p:cNvPr id="197" name="Google Shape;197;g365ab73c13e_0_2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11</a:t>
            </a:fld>
            <a:endParaRPr/>
          </a:p>
        </p:txBody>
      </p:sp>
      <p:sp>
        <p:nvSpPr>
          <p:cNvPr id="198" name="Google Shape;198;g365ab73c13e_0_21"/>
          <p:cNvSpPr txBox="1">
            <a:spLocks noGrp="1"/>
          </p:cNvSpPr>
          <p:nvPr>
            <p:ph type="body" idx="1"/>
          </p:nvPr>
        </p:nvSpPr>
        <p:spPr>
          <a:xfrm>
            <a:off x="681036" y="1220796"/>
            <a:ext cx="8544000" cy="4609500"/>
          </a:xfrm>
          <a:prstGeom prst="rect">
            <a:avLst/>
          </a:prstGeom>
          <a:noFill/>
          <a:ln>
            <a:noFill/>
          </a:ln>
        </p:spPr>
        <p:txBody>
          <a:bodyPr spcFirstLastPara="1" wrap="square" lIns="91425" tIns="45700" rIns="91425" bIns="45700" anchor="t" anchorCtr="0">
            <a:noAutofit/>
          </a:bodyPr>
          <a:lstStyle/>
          <a:p>
            <a:pPr marL="318151" marR="0" lvl="0" indent="-298758" algn="l" rtl="0">
              <a:lnSpc>
                <a:spcPct val="100000"/>
              </a:lnSpc>
              <a:spcBef>
                <a:spcPts val="1300"/>
              </a:spcBef>
              <a:spcAft>
                <a:spcPts val="0"/>
              </a:spcAft>
              <a:buClr>
                <a:srgbClr val="6C4BC1"/>
              </a:buClr>
              <a:buSzPts val="1500"/>
              <a:buChar char="•"/>
            </a:pPr>
            <a:r>
              <a:rPr lang="en-GB" sz="1500" b="1">
                <a:solidFill>
                  <a:srgbClr val="6C4BC1"/>
                </a:solidFill>
              </a:rPr>
              <a:t>Los alumnos</a:t>
            </a:r>
            <a:r>
              <a:rPr lang="en-GB" sz="1500"/>
              <a:t> abren un </a:t>
            </a:r>
            <a:r>
              <a:rPr lang="en-GB" sz="1500" b="1"/>
              <a:t>proyecto inicial</a:t>
            </a:r>
            <a:r>
              <a:rPr lang="en-GB" sz="1500"/>
              <a:t> que contiene todos los bloques que necesitan para realizar el proyecto. </a:t>
            </a:r>
            <a:endParaRPr sz="1500"/>
          </a:p>
          <a:p>
            <a:pPr marL="318151" marR="0" lvl="0" indent="-298758" algn="l" rtl="0">
              <a:lnSpc>
                <a:spcPct val="100000"/>
              </a:lnSpc>
              <a:spcBef>
                <a:spcPts val="1300"/>
              </a:spcBef>
              <a:spcAft>
                <a:spcPts val="0"/>
              </a:spcAft>
              <a:buClr>
                <a:srgbClr val="6C4BC1"/>
              </a:buClr>
              <a:buSzPts val="1500"/>
              <a:buChar char="•"/>
            </a:pPr>
            <a:r>
              <a:rPr lang="en-GB" sz="1500"/>
              <a:t>Los alumnos seleccionarán un personaje de una historia y utilizarán el micro:bit para representar los diferentes sentimientos, estados de ánimo o rasgos del personaje a lo largo de la historia.</a:t>
            </a:r>
            <a:endParaRPr sz="1500"/>
          </a:p>
          <a:p>
            <a:pPr marL="318151" marR="0" lvl="0" indent="-298758" algn="l" rtl="0">
              <a:lnSpc>
                <a:spcPct val="100000"/>
              </a:lnSpc>
              <a:spcBef>
                <a:spcPts val="1300"/>
              </a:spcBef>
              <a:spcAft>
                <a:spcPts val="0"/>
              </a:spcAft>
              <a:buClr>
                <a:srgbClr val="6C4BC1"/>
              </a:buClr>
              <a:buSzPts val="1500"/>
              <a:buChar char="•"/>
            </a:pPr>
            <a:r>
              <a:rPr lang="en-GB" sz="1500"/>
              <a:t>Una vez creado el código, los alumnos lo descargarán en su micro:bit y utilizarán las diferentes entradas para representar los sentimientos de un personaje de una historia. </a:t>
            </a:r>
            <a:endParaRPr sz="1500"/>
          </a:p>
          <a:p>
            <a:pPr marL="914400" marR="0" lvl="1" indent="-332105" algn="l" rtl="0">
              <a:lnSpc>
                <a:spcPct val="100000"/>
              </a:lnSpc>
              <a:spcBef>
                <a:spcPts val="1300"/>
              </a:spcBef>
              <a:spcAft>
                <a:spcPts val="0"/>
              </a:spcAft>
              <a:buClr>
                <a:srgbClr val="6C4BC1"/>
              </a:buClr>
              <a:buSzPts val="1500"/>
              <a:buChar char="•"/>
            </a:pPr>
            <a:r>
              <a:rPr lang="en-GB" sz="1500"/>
              <a:t>Este proyecto reproduce un sonido alegre cuando presionas el botón A coincidir con el ícono alegre de la pantalla led.</a:t>
            </a:r>
            <a:endParaRPr sz="1500"/>
          </a:p>
          <a:p>
            <a:pPr marL="914400" marR="0" lvl="1" indent="-332105" algn="l" rtl="0">
              <a:lnSpc>
                <a:spcPct val="100000"/>
              </a:lnSpc>
              <a:spcBef>
                <a:spcPts val="1300"/>
              </a:spcBef>
              <a:spcAft>
                <a:spcPts val="0"/>
              </a:spcAft>
              <a:buClr>
                <a:srgbClr val="6C4BC1"/>
              </a:buClr>
              <a:buSzPts val="1500"/>
              <a:buChar char="•"/>
            </a:pPr>
            <a:r>
              <a:rPr lang="en-GB" sz="1500"/>
              <a:t>Reproduce un sonido triste cuando presionas el botón B coincidir con el ícono de la cara triste.</a:t>
            </a:r>
            <a:endParaRPr sz="1500"/>
          </a:p>
          <a:p>
            <a:pPr marL="914400" marR="0" lvl="1" indent="-332105" algn="l" rtl="0">
              <a:lnSpc>
                <a:spcPct val="100000"/>
              </a:lnSpc>
              <a:spcBef>
                <a:spcPts val="1300"/>
              </a:spcBef>
              <a:spcAft>
                <a:spcPts val="0"/>
              </a:spcAft>
              <a:buClr>
                <a:srgbClr val="6C4BC1"/>
              </a:buClr>
              <a:buSzPts val="1500"/>
              <a:buChar char="•"/>
            </a:pPr>
            <a:r>
              <a:rPr lang="en-GB" sz="1500"/>
              <a:t>Al presionar el logo táctil, se reproduce el sonido de un muelle que acompaña a la cara de sorpresa que aparece en la pantalla led.</a:t>
            </a:r>
            <a:endParaRPr sz="1500"/>
          </a:p>
          <a:p>
            <a:pPr marL="318151" marR="0" lvl="0" indent="-298758" algn="l" rtl="0">
              <a:lnSpc>
                <a:spcPct val="100000"/>
              </a:lnSpc>
              <a:spcBef>
                <a:spcPts val="1300"/>
              </a:spcBef>
              <a:spcAft>
                <a:spcPts val="0"/>
              </a:spcAft>
              <a:buClr>
                <a:srgbClr val="6C4BC1"/>
              </a:buClr>
              <a:buSzPts val="1500"/>
              <a:buChar char="•"/>
            </a:pPr>
            <a:r>
              <a:rPr lang="en-GB" sz="1500"/>
              <a:t>Los alumnos explicarán cómo la imagen mostrada y el sonido reproducido representan al personaje.</a:t>
            </a:r>
            <a:endParaRPr sz="1500"/>
          </a:p>
          <a:p>
            <a:pPr marL="914400" marR="0" lvl="1" indent="-332105" algn="l" rtl="0">
              <a:lnSpc>
                <a:spcPct val="100000"/>
              </a:lnSpc>
              <a:spcBef>
                <a:spcPts val="1300"/>
              </a:spcBef>
              <a:spcAft>
                <a:spcPts val="0"/>
              </a:spcAft>
              <a:buClr>
                <a:srgbClr val="6C4BC1"/>
              </a:buClr>
              <a:buSzPts val="1500"/>
              <a:buChar char="•"/>
            </a:pPr>
            <a:r>
              <a:rPr lang="en-GB" sz="1500"/>
              <a:t>La hoja de registro de la insignia de la emoción sonora se puede utilizar para registrar la imagen, el sonido y la conexión con los acontecimientos de la historia.</a:t>
            </a:r>
            <a:endParaRPr sz="1500"/>
          </a:p>
        </p:txBody>
      </p:sp>
      <p:sp>
        <p:nvSpPr>
          <p:cNvPr id="199" name="Google Shape;199;g365ab73c13e_0_2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00" name="Google Shape;200;g365ab73c13e_0_21" descr="decorativo"/>
          <p:cNvPicPr preferRelativeResize="0"/>
          <p:nvPr/>
        </p:nvPicPr>
        <p:blipFill rotWithShape="1">
          <a:blip r:embed="rId3">
            <a:alphaModFix/>
          </a:blip>
          <a:srcRect/>
          <a:stretch/>
        </p:blipFill>
        <p:spPr>
          <a:xfrm>
            <a:off x="8310377" y="282688"/>
            <a:ext cx="955218" cy="73688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g3669771b81a_0_21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1</a:t>
            </a:r>
            <a:endParaRPr sz="2400"/>
          </a:p>
        </p:txBody>
      </p:sp>
      <p:sp>
        <p:nvSpPr>
          <p:cNvPr id="206" name="Google Shape;206;g3669771b81a_0_21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12</a:t>
            </a:fld>
            <a:endParaRPr/>
          </a:p>
        </p:txBody>
      </p:sp>
      <p:sp>
        <p:nvSpPr>
          <p:cNvPr id="207" name="Google Shape;207;g3669771b81a_0_211"/>
          <p:cNvSpPr txBox="1">
            <a:spLocks noGrp="1"/>
          </p:cNvSpPr>
          <p:nvPr>
            <p:ph type="body" idx="1"/>
          </p:nvPr>
        </p:nvSpPr>
        <p:spPr>
          <a:xfrm>
            <a:off x="681025" y="1481576"/>
            <a:ext cx="8772000" cy="46095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300"/>
              </a:spcBef>
              <a:spcAft>
                <a:spcPts val="0"/>
              </a:spcAft>
              <a:buSzPts val="1800"/>
              <a:buNone/>
            </a:pPr>
            <a:r>
              <a:rPr lang="en-GB" sz="1800" b="1" i="1">
                <a:solidFill>
                  <a:srgbClr val="6C4BC1"/>
                </a:solidFill>
              </a:rPr>
              <a:t>Crea el código:</a:t>
            </a:r>
            <a:endParaRPr sz="1800"/>
          </a:p>
          <a:p>
            <a:pPr marL="318151" marR="0" lvl="0" indent="-322253" algn="l" rtl="0">
              <a:lnSpc>
                <a:spcPct val="100000"/>
              </a:lnSpc>
              <a:spcBef>
                <a:spcPts val="1300"/>
              </a:spcBef>
              <a:spcAft>
                <a:spcPts val="0"/>
              </a:spcAft>
              <a:buClr>
                <a:srgbClr val="6C4BC1"/>
              </a:buClr>
              <a:buSzPts val="2000"/>
              <a:buChar char="•"/>
            </a:pPr>
            <a:r>
              <a:rPr lang="en-GB" sz="1800" b="1">
                <a:solidFill>
                  <a:srgbClr val="6C4BC1"/>
                </a:solidFill>
              </a:rPr>
              <a:t>Selecciona</a:t>
            </a:r>
            <a:r>
              <a:rPr lang="en-GB" sz="1800" b="1">
                <a:solidFill>
                  <a:srgbClr val="2A92D6"/>
                </a:solidFill>
              </a:rPr>
              <a:t> </a:t>
            </a:r>
            <a:r>
              <a:rPr lang="en-GB" sz="1800"/>
              <a:t>un personaje de una historia y decide qué insignias emocionales representan los diferentes sentimientos, estados de ánimo o rasgos del personaje a lo largo de la historia.</a:t>
            </a:r>
            <a:endParaRPr sz="2475"/>
          </a:p>
          <a:p>
            <a:pPr marL="318151" lvl="0" indent="-322253" algn="l" rtl="0">
              <a:lnSpc>
                <a:spcPct val="100000"/>
              </a:lnSpc>
              <a:spcBef>
                <a:spcPts val="1300"/>
              </a:spcBef>
              <a:spcAft>
                <a:spcPts val="0"/>
              </a:spcAft>
              <a:buClr>
                <a:srgbClr val="6C4BC1"/>
              </a:buClr>
              <a:buSzPts val="2000"/>
              <a:buChar char="•"/>
            </a:pPr>
            <a:r>
              <a:rPr lang="en-GB" sz="1800" b="1">
                <a:solidFill>
                  <a:srgbClr val="6C4BC1"/>
                </a:solidFill>
              </a:rPr>
              <a:t>Abre</a:t>
            </a:r>
            <a:r>
              <a:rPr lang="en-GB" sz="1800"/>
              <a:t> el proyecto inicial: mbit.io/us-emotion-pp</a:t>
            </a:r>
            <a:endParaRPr sz="1800"/>
          </a:p>
          <a:p>
            <a:pPr marL="318151" lvl="0" indent="-322253" algn="l" rtl="0">
              <a:lnSpc>
                <a:spcPct val="100000"/>
              </a:lnSpc>
              <a:spcBef>
                <a:spcPts val="1300"/>
              </a:spcBef>
              <a:spcAft>
                <a:spcPts val="0"/>
              </a:spcAft>
              <a:buClr>
                <a:srgbClr val="6C4BC1"/>
              </a:buClr>
              <a:buSzPts val="2000"/>
              <a:buChar char="•"/>
            </a:pPr>
            <a:r>
              <a:rPr lang="en-GB" sz="1800" b="1">
                <a:solidFill>
                  <a:srgbClr val="6C4BC1"/>
                </a:solidFill>
              </a:rPr>
              <a:t>Explica </a:t>
            </a:r>
            <a:r>
              <a:rPr lang="en-GB" sz="1800"/>
              <a:t>a los alumnos que tienen todos los bloques de código que necesitan.  </a:t>
            </a:r>
            <a:endParaRPr sz="2475"/>
          </a:p>
          <a:p>
            <a:pPr marL="318151" lvl="0" indent="-322253" algn="l" rtl="0">
              <a:lnSpc>
                <a:spcPct val="100000"/>
              </a:lnSpc>
              <a:spcBef>
                <a:spcPts val="1300"/>
              </a:spcBef>
              <a:spcAft>
                <a:spcPts val="0"/>
              </a:spcAft>
              <a:buClr>
                <a:srgbClr val="6C4BC1"/>
              </a:buClr>
              <a:buSzPts val="2000"/>
              <a:buChar char="•"/>
            </a:pPr>
            <a:r>
              <a:rPr lang="en-GB" sz="1800" b="1">
                <a:solidFill>
                  <a:srgbClr val="6C4BC1"/>
                </a:solidFill>
              </a:rPr>
              <a:t>Explica </a:t>
            </a:r>
            <a:r>
              <a:rPr lang="en-GB" sz="1800"/>
              <a:t>a los alumnos que van a crear su propia insignia de emoción sonora para representar los sentimientos de un personaje de un cuento.</a:t>
            </a:r>
            <a:endParaRPr sz="2475"/>
          </a:p>
          <a:p>
            <a:pPr marL="914400" marR="0" lvl="1" indent="-355600" algn="l" rtl="0">
              <a:lnSpc>
                <a:spcPct val="100000"/>
              </a:lnSpc>
              <a:spcBef>
                <a:spcPts val="1300"/>
              </a:spcBef>
              <a:spcAft>
                <a:spcPts val="0"/>
              </a:spcAft>
              <a:buClr>
                <a:srgbClr val="6C4BC1"/>
              </a:buClr>
              <a:buSzPts val="2000"/>
              <a:buChar char="•"/>
            </a:pPr>
            <a:r>
              <a:rPr lang="en-GB" sz="1800"/>
              <a:t>El botón A muestra un ícono y emite un sonido que representa la felicidad.</a:t>
            </a:r>
            <a:endParaRPr sz="2150"/>
          </a:p>
          <a:p>
            <a:pPr marL="914400" lvl="1" indent="-355600" algn="l" rtl="0">
              <a:lnSpc>
                <a:spcPct val="100000"/>
              </a:lnSpc>
              <a:spcBef>
                <a:spcPts val="1300"/>
              </a:spcBef>
              <a:spcAft>
                <a:spcPts val="0"/>
              </a:spcAft>
              <a:buClr>
                <a:srgbClr val="6C4BC1"/>
              </a:buClr>
              <a:buSzPts val="2000"/>
              <a:buChar char="•"/>
            </a:pPr>
            <a:r>
              <a:rPr lang="en-GB" sz="1800"/>
              <a:t>El botón B muestra un ícono y emite un sonido que representa la tristeza.</a:t>
            </a:r>
            <a:endParaRPr sz="2150"/>
          </a:p>
          <a:p>
            <a:pPr marL="914400" marR="76600" lvl="1" indent="-355600" algn="l" rtl="0">
              <a:lnSpc>
                <a:spcPct val="100000"/>
              </a:lnSpc>
              <a:spcBef>
                <a:spcPts val="1300"/>
              </a:spcBef>
              <a:spcAft>
                <a:spcPts val="0"/>
              </a:spcAft>
              <a:buClr>
                <a:srgbClr val="6C4BC1"/>
              </a:buClr>
              <a:buSzPts val="2000"/>
              <a:buChar char="•"/>
            </a:pPr>
            <a:r>
              <a:rPr lang="en-GB" sz="1800"/>
              <a:t>El logo táctil muestra un ícono y emite un sonido para representar sorpresa.</a:t>
            </a:r>
            <a:endParaRPr sz="2150"/>
          </a:p>
        </p:txBody>
      </p:sp>
      <p:sp>
        <p:nvSpPr>
          <p:cNvPr id="208" name="Google Shape;208;g3669771b81a_0_21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09" name="Google Shape;209;g3669771b81a_0_211"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g33d186f471d_0_3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2</a:t>
            </a:r>
            <a:endParaRPr sz="2400"/>
          </a:p>
        </p:txBody>
      </p:sp>
      <p:sp>
        <p:nvSpPr>
          <p:cNvPr id="215" name="Google Shape;215;g33d186f471d_0_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13</a:t>
            </a:fld>
            <a:endParaRPr/>
          </a:p>
        </p:txBody>
      </p:sp>
      <p:sp>
        <p:nvSpPr>
          <p:cNvPr id="216" name="Google Shape;216;g33d186f471d_0_38"/>
          <p:cNvSpPr txBox="1">
            <a:spLocks noGrp="1"/>
          </p:cNvSpPr>
          <p:nvPr>
            <p:ph type="body" idx="1"/>
          </p:nvPr>
        </p:nvSpPr>
        <p:spPr>
          <a:xfrm>
            <a:off x="681025" y="1557150"/>
            <a:ext cx="83697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Crea el código: botones A y B:</a:t>
            </a:r>
            <a:endParaRPr/>
          </a:p>
          <a:p>
            <a:pPr marL="318151" marR="0" lvl="0" indent="-309553" algn="l" rtl="0">
              <a:lnSpc>
                <a:spcPct val="110000"/>
              </a:lnSpc>
              <a:spcBef>
                <a:spcPts val="1300"/>
              </a:spcBef>
              <a:spcAft>
                <a:spcPts val="0"/>
              </a:spcAft>
              <a:buClr>
                <a:srgbClr val="6C4BC1"/>
              </a:buClr>
              <a:buSzPts val="1800"/>
              <a:buChar char="•"/>
            </a:pPr>
            <a:r>
              <a:rPr lang="en-GB" sz="1800" b="1">
                <a:solidFill>
                  <a:srgbClr val="6C4BC1"/>
                </a:solidFill>
              </a:rPr>
              <a:t>Utiliza el bloque «al presionar el botón A»</a:t>
            </a:r>
            <a:r>
              <a:rPr lang="en-GB" sz="1800"/>
              <a:t> para expresar alegría mostrando un ícono feliz y reproduciendo un sonido feliz.</a:t>
            </a:r>
            <a:endParaRPr/>
          </a:p>
          <a:p>
            <a:pPr marL="318151" marR="2793974" lvl="0" indent="-309553" algn="l" rtl="0">
              <a:lnSpc>
                <a:spcPct val="110000"/>
              </a:lnSpc>
              <a:spcBef>
                <a:spcPts val="1300"/>
              </a:spcBef>
              <a:spcAft>
                <a:spcPts val="0"/>
              </a:spcAft>
              <a:buClr>
                <a:srgbClr val="6C4BC1"/>
              </a:buClr>
              <a:buSzPts val="1800"/>
              <a:buFont typeface="Arial"/>
              <a:buChar char="•"/>
            </a:pPr>
            <a:r>
              <a:rPr lang="en-GB" sz="1800" b="1">
                <a:solidFill>
                  <a:srgbClr val="6C4BC1"/>
                </a:solidFill>
              </a:rPr>
              <a:t>Asegúrate de que el</a:t>
            </a:r>
            <a:r>
              <a:rPr lang="en-GB" sz="1800"/>
              <a:t> código de los alumnos tiene este aspecto:</a:t>
            </a:r>
            <a:endParaRPr/>
          </a:p>
          <a:p>
            <a:pPr marL="0" lvl="0" indent="0" algn="l" rtl="0">
              <a:lnSpc>
                <a:spcPct val="110000"/>
              </a:lnSpc>
              <a:spcBef>
                <a:spcPts val="1300"/>
              </a:spcBef>
              <a:spcAft>
                <a:spcPts val="0"/>
              </a:spcAft>
              <a:buSzPts val="1800"/>
              <a:buNone/>
            </a:pPr>
            <a:endParaRPr sz="1800" b="1">
              <a:solidFill>
                <a:srgbClr val="6C4BC1"/>
              </a:solidFill>
            </a:endParaRPr>
          </a:p>
          <a:p>
            <a:pPr marL="0" lvl="0" indent="0" algn="l" rtl="0">
              <a:lnSpc>
                <a:spcPct val="110000"/>
              </a:lnSpc>
              <a:spcBef>
                <a:spcPts val="1300"/>
              </a:spcBef>
              <a:spcAft>
                <a:spcPts val="0"/>
              </a:spcAft>
              <a:buSzPts val="1800"/>
              <a:buNone/>
            </a:pPr>
            <a:endParaRPr sz="1800" b="1">
              <a:solidFill>
                <a:srgbClr val="6C4BC1"/>
              </a:solidFill>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Utiliza el bloque «al presionar el botón B»</a:t>
            </a:r>
            <a:r>
              <a:rPr lang="en-GB" sz="1800"/>
              <a:t> para expresar tristeza mostrando un ícono triste y reproduciendo un sonido triste.</a:t>
            </a:r>
            <a:endParaRPr/>
          </a:p>
          <a:p>
            <a:pPr marL="318151" marR="3243973" lvl="0" indent="-309553" algn="l" rtl="0">
              <a:lnSpc>
                <a:spcPct val="110000"/>
              </a:lnSpc>
              <a:spcBef>
                <a:spcPts val="1300"/>
              </a:spcBef>
              <a:spcAft>
                <a:spcPts val="0"/>
              </a:spcAft>
              <a:buClr>
                <a:srgbClr val="6C4BC1"/>
              </a:buClr>
              <a:buSzPts val="1800"/>
              <a:buChar char="•"/>
            </a:pPr>
            <a:r>
              <a:rPr lang="en-GB" sz="1800" b="1">
                <a:solidFill>
                  <a:srgbClr val="6C4BC1"/>
                </a:solidFill>
              </a:rPr>
              <a:t>Asegúrate de que el</a:t>
            </a:r>
            <a:r>
              <a:rPr lang="en-GB" sz="1800"/>
              <a:t> código de los alumnos tiene este aspecto:</a:t>
            </a:r>
            <a:endParaRPr/>
          </a:p>
        </p:txBody>
      </p:sp>
      <p:sp>
        <p:nvSpPr>
          <p:cNvPr id="217" name="Google Shape;217;g33d186f471d_0_3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18" name="Google Shape;218;g33d186f471d_0_38"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219" name="Google Shape;219;g33d186f471d_0_38" descr="El bloque «al presionar el botón A» que contiene el bloque mostrar ícono feliz y un bloque reproducir sonido feliz hasta terminar." title="microbit-screenshot - 2025-10-30T090848.262.png"/>
          <p:cNvPicPr preferRelativeResize="0"/>
          <p:nvPr/>
        </p:nvPicPr>
        <p:blipFill rotWithShape="1">
          <a:blip r:embed="rId4">
            <a:alphaModFix/>
          </a:blip>
          <a:srcRect t="2495" r="53419" b="54994"/>
          <a:stretch/>
        </p:blipFill>
        <p:spPr>
          <a:xfrm>
            <a:off x="5908803" y="2901102"/>
            <a:ext cx="2229002" cy="1434304"/>
          </a:xfrm>
          <a:prstGeom prst="rect">
            <a:avLst/>
          </a:prstGeom>
          <a:noFill/>
          <a:ln>
            <a:noFill/>
          </a:ln>
        </p:spPr>
      </p:pic>
      <p:pic>
        <p:nvPicPr>
          <p:cNvPr id="220" name="Google Shape;220;g33d186f471d_0_38" descr="El bloque «al presionar el botón B» que contiene el bloque mostrar ícono triste y un bloque reproducir sonido triste hasta terminar." title="microbit-screenshot - 2025-10-30T090848.262.png"/>
          <p:cNvPicPr preferRelativeResize="0"/>
          <p:nvPr/>
        </p:nvPicPr>
        <p:blipFill rotWithShape="1">
          <a:blip r:embed="rId4">
            <a:alphaModFix/>
          </a:blip>
          <a:srcRect l="56267" b="57490"/>
          <a:stretch/>
        </p:blipFill>
        <p:spPr>
          <a:xfrm>
            <a:off x="5908791" y="5216875"/>
            <a:ext cx="2092611" cy="14343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g387a9bc6e1d_0_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3</a:t>
            </a:r>
            <a:endParaRPr sz="2400"/>
          </a:p>
        </p:txBody>
      </p:sp>
      <p:sp>
        <p:nvSpPr>
          <p:cNvPr id="226" name="Google Shape;226;g387a9bc6e1d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14</a:t>
            </a:fld>
            <a:endParaRPr/>
          </a:p>
        </p:txBody>
      </p:sp>
      <p:sp>
        <p:nvSpPr>
          <p:cNvPr id="227" name="Google Shape;227;g387a9bc6e1d_0_0"/>
          <p:cNvSpPr txBox="1">
            <a:spLocks noGrp="1"/>
          </p:cNvSpPr>
          <p:nvPr>
            <p:ph type="body" idx="1"/>
          </p:nvPr>
        </p:nvSpPr>
        <p:spPr>
          <a:xfrm>
            <a:off x="681025" y="1557150"/>
            <a:ext cx="83697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Crea el código: logo táctil:</a:t>
            </a:r>
            <a:endParaRPr sz="1800"/>
          </a:p>
          <a:p>
            <a:pPr marL="318151" lvl="0" indent="-309553" algn="l" rtl="0">
              <a:lnSpc>
                <a:spcPct val="110000"/>
              </a:lnSpc>
              <a:spcBef>
                <a:spcPts val="1300"/>
              </a:spcBef>
              <a:spcAft>
                <a:spcPts val="0"/>
              </a:spcAft>
              <a:buClr>
                <a:srgbClr val="6C4BC1"/>
              </a:buClr>
              <a:buSzPts val="1800"/>
              <a:buChar char="•"/>
            </a:pPr>
            <a:r>
              <a:rPr lang="en-GB" sz="1600" b="1">
                <a:solidFill>
                  <a:srgbClr val="6C4BC1"/>
                </a:solidFill>
              </a:rPr>
              <a:t>Utiliza el bloque «al presionar el logo»</a:t>
            </a:r>
            <a:r>
              <a:rPr lang="en-GB" sz="1600"/>
              <a:t> para expresar sorpresa mostrando un ícono de sorpresa y reproduciendo un sonido de muelle.</a:t>
            </a:r>
            <a:endParaRPr/>
          </a:p>
          <a:p>
            <a:pPr marL="318151" lvl="0" indent="-309553" algn="l" rtl="0">
              <a:lnSpc>
                <a:spcPct val="110000"/>
              </a:lnSpc>
              <a:spcBef>
                <a:spcPts val="1300"/>
              </a:spcBef>
              <a:spcAft>
                <a:spcPts val="0"/>
              </a:spcAft>
              <a:buSzPts val="1800"/>
              <a:buChar char="•"/>
            </a:pPr>
            <a:r>
              <a:rPr lang="en-GB" sz="1600" b="1">
                <a:solidFill>
                  <a:srgbClr val="6C4BC1"/>
                </a:solidFill>
              </a:rPr>
              <a:t>Asegúrate de que</a:t>
            </a:r>
            <a:r>
              <a:rPr lang="en-GB" sz="1600"/>
              <a:t> el código del alumno tenga el siguiente aspecto: </a:t>
            </a:r>
            <a:endParaRPr/>
          </a:p>
        </p:txBody>
      </p:sp>
      <p:sp>
        <p:nvSpPr>
          <p:cNvPr id="228" name="Google Shape;228;g387a9bc6e1d_0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29" name="Google Shape;229;g387a9bc6e1d_0_0"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230" name="Google Shape;230;g387a9bc6e1d_0_0"/>
          <p:cNvSpPr/>
          <p:nvPr/>
        </p:nvSpPr>
        <p:spPr>
          <a:xfrm>
            <a:off x="681025" y="5199759"/>
            <a:ext cx="8544000" cy="911400"/>
          </a:xfrm>
          <a:prstGeom prst="roundRect">
            <a:avLst>
              <a:gd name="adj" fmla="val 16667"/>
            </a:avLst>
          </a:prstGeom>
          <a:solidFill>
            <a:srgbClr val="FFFFFF"/>
          </a:solid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600" b="1" i="0" u="none" strike="noStrike" cap="none">
                <a:solidFill>
                  <a:srgbClr val="6C4BC1"/>
                </a:solidFill>
                <a:latin typeface="Helvetica Neue"/>
                <a:ea typeface="Helvetica Neue"/>
                <a:cs typeface="Helvetica Neue"/>
                <a:sym typeface="Helvetica Neue"/>
              </a:rPr>
              <a:t>Consejo profesional:</a:t>
            </a:r>
            <a:r>
              <a:rPr lang="en-GB" sz="1600" b="0" i="0" u="none" strike="noStrike" cap="none">
                <a:solidFill>
                  <a:srgbClr val="6C4BC1"/>
                </a:solidFill>
                <a:latin typeface="Helvetica Neue"/>
                <a:ea typeface="Helvetica Neue"/>
                <a:cs typeface="Helvetica Neue"/>
                <a:sym typeface="Helvetica Neue"/>
              </a:rPr>
              <a:t> </a:t>
            </a:r>
            <a:r>
              <a:rPr lang="en-GB" sz="1600" b="0" i="0" u="none" strike="noStrike" cap="none">
                <a:solidFill>
                  <a:srgbClr val="000000"/>
                </a:solidFill>
                <a:latin typeface="Helvetica Neue"/>
                <a:ea typeface="Helvetica Neue"/>
                <a:cs typeface="Helvetica Neue"/>
                <a:sym typeface="Helvetica Neue"/>
              </a:rPr>
              <a:t> los alumnos pueden seleccionar diferentes íconos y sonidos y crear sus propias imágenes utilizando el bloque «mostrar led» para representar con mayor precisión a un personaje antes de descargar el código al micro:bit.</a:t>
            </a:r>
            <a:endParaRPr/>
          </a:p>
        </p:txBody>
      </p:sp>
      <p:pic>
        <p:nvPicPr>
          <p:cNvPr id="231" name="Google Shape;231;g387a9bc6e1d_0_0" descr="El bloque «al presionar el logo» que contiene el bloque «mostrar ícono de sorpresa» y el bloque «reproducir sonido de muelle hasta que termine»." title="microbit-screenshot - 2025-10-30T090848.262.png"/>
          <p:cNvPicPr preferRelativeResize="0"/>
          <p:nvPr/>
        </p:nvPicPr>
        <p:blipFill rotWithShape="1">
          <a:blip r:embed="rId4">
            <a:alphaModFix/>
          </a:blip>
          <a:srcRect t="57490" r="50353"/>
          <a:stretch/>
        </p:blipFill>
        <p:spPr>
          <a:xfrm>
            <a:off x="4953000" y="3178270"/>
            <a:ext cx="2601498" cy="15707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g3669771b81a_0_21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4</a:t>
            </a:r>
            <a:endParaRPr sz="2400"/>
          </a:p>
        </p:txBody>
      </p:sp>
      <p:sp>
        <p:nvSpPr>
          <p:cNvPr id="237" name="Google Shape;237;g3669771b81a_0_2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15</a:t>
            </a:fld>
            <a:endParaRPr/>
          </a:p>
        </p:txBody>
      </p:sp>
      <p:sp>
        <p:nvSpPr>
          <p:cNvPr id="238" name="Google Shape;238;g3669771b81a_0_219"/>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Prueba</a:t>
            </a:r>
            <a:r>
              <a:rPr lang="en-GB" sz="1800"/>
              <a:t> su código con el simulador y, a continuación, </a:t>
            </a:r>
            <a:r>
              <a:rPr lang="en-GB" sz="1800" b="1">
                <a:solidFill>
                  <a:srgbClr val="6C4BC1"/>
                </a:solidFill>
              </a:rPr>
              <a:t>descárgalo</a:t>
            </a:r>
            <a:r>
              <a:rPr lang="en-GB" sz="1800"/>
              <a:t> en el micro:bit.</a:t>
            </a:r>
            <a:endParaRPr/>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Desconecta</a:t>
            </a:r>
            <a:r>
              <a:rPr lang="en-GB" sz="1800" b="1">
                <a:solidFill>
                  <a:srgbClr val="2993D6"/>
                </a:solidFill>
              </a:rPr>
              <a:t> </a:t>
            </a:r>
            <a:r>
              <a:rPr lang="en-GB" sz="1800"/>
              <a:t>el micro:bit y </a:t>
            </a:r>
            <a:r>
              <a:rPr lang="en-GB" sz="1800" b="1">
                <a:solidFill>
                  <a:srgbClr val="6C4BC1"/>
                </a:solidFill>
              </a:rPr>
              <a:t>conecta</a:t>
            </a:r>
            <a:r>
              <a:rPr lang="en-GB" sz="1800"/>
              <a:t> la batería. </a:t>
            </a:r>
            <a:endParaRPr/>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Recuerda </a:t>
            </a:r>
            <a:r>
              <a:rPr lang="en-GB" sz="1800"/>
              <a:t>el personaje y las insignias de emociones elegidas para representar los diferentes sentimientos, estados de ánimo o rasgos del personaje a lo largo de la historia.</a:t>
            </a:r>
            <a:endParaRPr/>
          </a:p>
          <a:p>
            <a:pPr marL="457200" marR="0" lvl="0" indent="-342900" algn="l" rtl="0">
              <a:lnSpc>
                <a:spcPct val="110000"/>
              </a:lnSpc>
              <a:spcBef>
                <a:spcPts val="1300"/>
              </a:spcBef>
              <a:spcAft>
                <a:spcPts val="0"/>
              </a:spcAft>
              <a:buClr>
                <a:srgbClr val="6C4BC1"/>
              </a:buClr>
              <a:buSzPts val="1800"/>
              <a:buChar char="•"/>
            </a:pPr>
            <a:r>
              <a:rPr lang="en-GB" sz="1800" b="1">
                <a:solidFill>
                  <a:srgbClr val="6C4BC1"/>
                </a:solidFill>
              </a:rPr>
              <a:t>Presiona</a:t>
            </a:r>
            <a:r>
              <a:rPr lang="en-GB" sz="1800"/>
              <a:t> el botón A para obtener un ícono y un sonido alegres. </a:t>
            </a:r>
            <a:endParaRPr/>
          </a:p>
          <a:p>
            <a:pPr marL="457200" marR="0" lvl="0" indent="-342900" algn="l" rtl="0">
              <a:lnSpc>
                <a:spcPct val="110000"/>
              </a:lnSpc>
              <a:spcBef>
                <a:spcPts val="1300"/>
              </a:spcBef>
              <a:spcAft>
                <a:spcPts val="0"/>
              </a:spcAft>
              <a:buClr>
                <a:srgbClr val="6C4BC1"/>
              </a:buClr>
              <a:buSzPts val="1800"/>
              <a:buChar char="•"/>
            </a:pPr>
            <a:r>
              <a:rPr lang="en-GB" sz="1800" b="1">
                <a:solidFill>
                  <a:srgbClr val="6C4BC1"/>
                </a:solidFill>
              </a:rPr>
              <a:t>Presiona</a:t>
            </a:r>
            <a:r>
              <a:rPr lang="en-GB" sz="1800"/>
              <a:t> el botón B para ver un ícono triste y escuchar un sonido.</a:t>
            </a:r>
            <a:endParaRPr/>
          </a:p>
          <a:p>
            <a:pPr marL="457200" marR="0" lvl="0" indent="-342900" algn="l" rtl="0">
              <a:lnSpc>
                <a:spcPct val="110000"/>
              </a:lnSpc>
              <a:spcBef>
                <a:spcPts val="1300"/>
              </a:spcBef>
              <a:spcAft>
                <a:spcPts val="0"/>
              </a:spcAft>
              <a:buClr>
                <a:srgbClr val="6C4BC1"/>
              </a:buClr>
              <a:buSzPts val="1800"/>
              <a:buChar char="•"/>
            </a:pPr>
            <a:r>
              <a:rPr lang="en-GB" sz="1800" b="1">
                <a:solidFill>
                  <a:srgbClr val="6C4BC1"/>
                </a:solidFill>
              </a:rPr>
              <a:t>Presiona</a:t>
            </a:r>
            <a:r>
              <a:rPr lang="en-GB" sz="1800"/>
              <a:t> el logo táctil para ver un ícono de sorpresa y escuchar un sonido. </a:t>
            </a:r>
            <a:endParaRPr/>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Explica</a:t>
            </a:r>
            <a:r>
              <a:rPr lang="en-GB" sz="1800"/>
              <a:t> cómo los sentimientos representan al personaje que has elegido.</a:t>
            </a:r>
            <a:endParaRPr/>
          </a:p>
        </p:txBody>
      </p:sp>
      <p:sp>
        <p:nvSpPr>
          <p:cNvPr id="239" name="Google Shape;239;g3669771b81a_0_2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40" name="Google Shape;240;g3669771b81a_0_219"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g365ab73c13e_0_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Detalles del código</a:t>
            </a:r>
            <a:endParaRPr/>
          </a:p>
        </p:txBody>
      </p:sp>
      <p:sp>
        <p:nvSpPr>
          <p:cNvPr id="246" name="Google Shape;246;g365ab73c13e_0_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16</a:t>
            </a:fld>
            <a:endParaRPr/>
          </a:p>
        </p:txBody>
      </p:sp>
      <p:sp>
        <p:nvSpPr>
          <p:cNvPr id="247" name="Google Shape;247;g365ab73c13e_0_3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48" name="Google Shape;248;g365ab73c13e_0_36" descr="decorativo" title="Inspired_green@4x-100.jpg"/>
          <p:cNvPicPr preferRelativeResize="0"/>
          <p:nvPr/>
        </p:nvPicPr>
        <p:blipFill rotWithShape="1">
          <a:blip r:embed="rId3">
            <a:alphaModFix/>
          </a:blip>
          <a:srcRect/>
          <a:stretch/>
        </p:blipFill>
        <p:spPr>
          <a:xfrm>
            <a:off x="7968900" y="201700"/>
            <a:ext cx="990036" cy="1346675"/>
          </a:xfrm>
          <a:prstGeom prst="rect">
            <a:avLst/>
          </a:prstGeom>
          <a:noFill/>
          <a:ln>
            <a:noFill/>
          </a:ln>
        </p:spPr>
      </p:pic>
      <p:sp>
        <p:nvSpPr>
          <p:cNvPr id="249" name="Google Shape;249;g365ab73c13e_0_36"/>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00"/>
              <a:t>Este proyecto utiliza el botón A, el botón B y el logo táctil para mostrar un ícono y reproducir un sonido que representa los sentimientos de un personaje a lo largo de una historia. Puedes cambiar las imágenes y los sonidos para representar otros sentimientos, estados de ánimo o rasgos del personaje.</a:t>
            </a:r>
            <a:endParaRPr/>
          </a:p>
          <a:p>
            <a:pPr marL="0" marR="0" lvl="0" indent="0" algn="l" rtl="0">
              <a:lnSpc>
                <a:spcPct val="110000"/>
              </a:lnSpc>
              <a:spcBef>
                <a:spcPts val="1300"/>
              </a:spcBef>
              <a:spcAft>
                <a:spcPts val="0"/>
              </a:spcAft>
              <a:buSzPts val="1800"/>
              <a:buNone/>
            </a:pPr>
            <a:endParaRPr sz="1600"/>
          </a:p>
        </p:txBody>
      </p:sp>
      <p:sp>
        <p:nvSpPr>
          <p:cNvPr id="250" name="Google Shape;250;g365ab73c13e_0_36"/>
          <p:cNvSpPr/>
          <p:nvPr/>
        </p:nvSpPr>
        <p:spPr>
          <a:xfrm>
            <a:off x="675025" y="2836711"/>
            <a:ext cx="2613900" cy="34089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presionar el botón A, aparece un ícono alegre y se reproduce un sonido alegre.</a:t>
            </a:r>
            <a:endParaRPr/>
          </a:p>
        </p:txBody>
      </p:sp>
      <p:sp>
        <p:nvSpPr>
          <p:cNvPr id="251" name="Google Shape;251;g365ab73c13e_0_36"/>
          <p:cNvSpPr/>
          <p:nvPr/>
        </p:nvSpPr>
        <p:spPr>
          <a:xfrm>
            <a:off x="3605088" y="2836711"/>
            <a:ext cx="2613900" cy="34089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presionar el botón B aparece un ícono triste y se reproduce un sonido triste.</a:t>
            </a:r>
            <a:endParaRPr/>
          </a:p>
        </p:txBody>
      </p:sp>
      <p:sp>
        <p:nvSpPr>
          <p:cNvPr id="252" name="Google Shape;252;g365ab73c13e_0_36"/>
          <p:cNvSpPr/>
          <p:nvPr/>
        </p:nvSpPr>
        <p:spPr>
          <a:xfrm>
            <a:off x="6535150" y="2836775"/>
            <a:ext cx="2718300" cy="34089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presionar el logo táctil, aparece un ícono de sorpresa y se reproduce un sonido de muelle.</a:t>
            </a:r>
            <a:endParaRPr/>
          </a:p>
        </p:txBody>
      </p:sp>
      <p:pic>
        <p:nvPicPr>
          <p:cNvPr id="253" name="Google Shape;253;g365ab73c13e_0_36" descr="El bloque «al presionar el botón A» que contiene el bloque mostrar ícono feliz y un bloque reproducir sonido feliz hasta terminar." title="microbit-screenshot - 2025-10-30T090848.262.png"/>
          <p:cNvPicPr preferRelativeResize="0"/>
          <p:nvPr/>
        </p:nvPicPr>
        <p:blipFill rotWithShape="1">
          <a:blip r:embed="rId4">
            <a:alphaModFix/>
          </a:blip>
          <a:srcRect t="2495" r="53419" b="54994"/>
          <a:stretch/>
        </p:blipFill>
        <p:spPr>
          <a:xfrm>
            <a:off x="844900" y="3144750"/>
            <a:ext cx="2229002" cy="1434304"/>
          </a:xfrm>
          <a:prstGeom prst="rect">
            <a:avLst/>
          </a:prstGeom>
          <a:noFill/>
          <a:ln>
            <a:noFill/>
          </a:ln>
        </p:spPr>
      </p:pic>
      <p:pic>
        <p:nvPicPr>
          <p:cNvPr id="254" name="Google Shape;254;g365ab73c13e_0_36" descr="El bloque «al presionar el botón B» que contiene el bloque mostrar ícono triste y un bloque reproducir sonido triste hasta terminar." title="microbit-screenshot - 2025-10-30T090848.262.png"/>
          <p:cNvPicPr preferRelativeResize="0"/>
          <p:nvPr/>
        </p:nvPicPr>
        <p:blipFill rotWithShape="1">
          <a:blip r:embed="rId4">
            <a:alphaModFix/>
          </a:blip>
          <a:srcRect l="56267" b="57490"/>
          <a:stretch/>
        </p:blipFill>
        <p:spPr>
          <a:xfrm>
            <a:off x="3868287" y="3184892"/>
            <a:ext cx="2092611" cy="1434300"/>
          </a:xfrm>
          <a:prstGeom prst="rect">
            <a:avLst/>
          </a:prstGeom>
          <a:noFill/>
          <a:ln>
            <a:noFill/>
          </a:ln>
        </p:spPr>
      </p:pic>
      <p:pic>
        <p:nvPicPr>
          <p:cNvPr id="255" name="Google Shape;255;g365ab73c13e_0_36" descr="El bloque «al presionar el logo» que contiene el bloque «mostrar ícono de sorpresa» y el bloque «reproducir sonido de muelle hasta que termine»." title="microbit-screenshot - 2025-10-30T090848.262.png"/>
          <p:cNvPicPr preferRelativeResize="0"/>
          <p:nvPr/>
        </p:nvPicPr>
        <p:blipFill rotWithShape="1">
          <a:blip r:embed="rId4">
            <a:alphaModFix/>
          </a:blip>
          <a:srcRect t="57490" r="50353"/>
          <a:stretch/>
        </p:blipFill>
        <p:spPr>
          <a:xfrm>
            <a:off x="6750188" y="3105630"/>
            <a:ext cx="2375572" cy="14343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g3669771b81a_0_181"/>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Picante</a:t>
            </a:r>
            <a:endParaRPr/>
          </a:p>
        </p:txBody>
      </p:sp>
      <p:sp>
        <p:nvSpPr>
          <p:cNvPr id="261" name="Google Shape;261;g3669771b81a_0_181"/>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g3669771b81a_0_238"/>
          <p:cNvSpPr txBox="1">
            <a:spLocks noGrp="1"/>
          </p:cNvSpPr>
          <p:nvPr>
            <p:ph type="title"/>
          </p:nvPr>
        </p:nvSpPr>
        <p:spPr>
          <a:xfrm>
            <a:off x="681026" y="456075"/>
            <a:ext cx="7629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Introducción</a:t>
            </a:r>
            <a:endParaRPr/>
          </a:p>
        </p:txBody>
      </p:sp>
      <p:sp>
        <p:nvSpPr>
          <p:cNvPr id="267" name="Google Shape;267;g3669771b81a_0_2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18</a:t>
            </a:fld>
            <a:endParaRPr/>
          </a:p>
        </p:txBody>
      </p:sp>
      <p:sp>
        <p:nvSpPr>
          <p:cNvPr id="268" name="Google Shape;268;g3669771b81a_0_238"/>
          <p:cNvSpPr txBox="1">
            <a:spLocks noGrp="1"/>
          </p:cNvSpPr>
          <p:nvPr>
            <p:ph type="body" idx="1"/>
          </p:nvPr>
        </p:nvSpPr>
        <p:spPr>
          <a:xfrm>
            <a:off x="681000" y="1265763"/>
            <a:ext cx="8544000" cy="4844400"/>
          </a:xfrm>
          <a:prstGeom prst="rect">
            <a:avLst/>
          </a:prstGeom>
          <a:noFill/>
          <a:ln>
            <a:noFill/>
          </a:ln>
        </p:spPr>
        <p:txBody>
          <a:bodyPr spcFirstLastPara="1" wrap="square" lIns="91425" tIns="45700" rIns="91425" bIns="45700" anchor="t" anchorCtr="0">
            <a:noAutofit/>
          </a:bodyPr>
          <a:lstStyle/>
          <a:p>
            <a:pPr marL="318151" marR="0" lvl="0" indent="-307331" algn="l" rtl="0">
              <a:lnSpc>
                <a:spcPct val="100000"/>
              </a:lnSpc>
              <a:spcBef>
                <a:spcPts val="1300"/>
              </a:spcBef>
              <a:spcAft>
                <a:spcPts val="0"/>
              </a:spcAft>
              <a:buClr>
                <a:srgbClr val="CD0364"/>
              </a:buClr>
              <a:buSzPts val="1500"/>
              <a:buChar char="•"/>
            </a:pPr>
            <a:r>
              <a:rPr lang="en-GB" sz="1500"/>
              <a:t>Los alumnos utilizan </a:t>
            </a:r>
            <a:r>
              <a:rPr lang="en-GB" sz="1500" b="1"/>
              <a:t>Microsoft MakeCode</a:t>
            </a:r>
            <a:r>
              <a:rPr lang="en-GB" sz="1500"/>
              <a:t> para programar su propia insignia de emoción sonora. </a:t>
            </a:r>
            <a:endParaRPr sz="1500"/>
          </a:p>
          <a:p>
            <a:pPr marL="318151" marR="0" lvl="0" indent="-307331" algn="l" rtl="0">
              <a:lnSpc>
                <a:spcPct val="100000"/>
              </a:lnSpc>
              <a:spcBef>
                <a:spcPts val="1300"/>
              </a:spcBef>
              <a:spcAft>
                <a:spcPts val="0"/>
              </a:spcAft>
              <a:buClr>
                <a:srgbClr val="CD0364"/>
              </a:buClr>
              <a:buSzPts val="1500"/>
              <a:buChar char="•"/>
            </a:pPr>
            <a:r>
              <a:rPr lang="en-GB" sz="1500"/>
              <a:t>Los alumnos seleccionarán un personaje de una historia y utilizarán el micro:bit para representar los diferentes sentimientos, estados de ánimo o rasgos del personaje a lo largo de la historia.</a:t>
            </a:r>
            <a:endParaRPr sz="1500"/>
          </a:p>
          <a:p>
            <a:pPr marL="318151" marR="0" lvl="0" indent="-307331" algn="l" rtl="0">
              <a:lnSpc>
                <a:spcPct val="100000"/>
              </a:lnSpc>
              <a:spcBef>
                <a:spcPts val="1300"/>
              </a:spcBef>
              <a:spcAft>
                <a:spcPts val="0"/>
              </a:spcAft>
              <a:buClr>
                <a:srgbClr val="CD0364"/>
              </a:buClr>
              <a:buSzPts val="1500"/>
              <a:buChar char="•"/>
            </a:pPr>
            <a:r>
              <a:rPr lang="en-GB" sz="1500"/>
              <a:t>Una vez creado el código, los alumnos lo descargarán en su micro:bit y utilizarán las diferentes entradas para representar los sentimientos de un personaje de una historia. </a:t>
            </a:r>
            <a:endParaRPr sz="1500"/>
          </a:p>
          <a:p>
            <a:pPr marL="914400" lvl="1" indent="-340676" algn="l" rtl="0">
              <a:lnSpc>
                <a:spcPct val="100000"/>
              </a:lnSpc>
              <a:spcBef>
                <a:spcPts val="1300"/>
              </a:spcBef>
              <a:spcAft>
                <a:spcPts val="0"/>
              </a:spcAft>
              <a:buClr>
                <a:srgbClr val="CD0364"/>
              </a:buClr>
              <a:buSzPts val="1500"/>
              <a:buChar char="•"/>
            </a:pPr>
            <a:r>
              <a:rPr lang="en-GB" sz="1500"/>
              <a:t>Este proyecto reproduce un sonido alegre cuando presionas el botón A coincidir con el ícono alegre de la pantalla led.</a:t>
            </a:r>
            <a:endParaRPr sz="1500"/>
          </a:p>
          <a:p>
            <a:pPr marL="914400" lvl="1" indent="-340676" algn="l" rtl="0">
              <a:lnSpc>
                <a:spcPct val="100000"/>
              </a:lnSpc>
              <a:spcBef>
                <a:spcPts val="1300"/>
              </a:spcBef>
              <a:spcAft>
                <a:spcPts val="0"/>
              </a:spcAft>
              <a:buClr>
                <a:srgbClr val="CD0364"/>
              </a:buClr>
              <a:buSzPts val="1500"/>
              <a:buChar char="•"/>
            </a:pPr>
            <a:r>
              <a:rPr lang="en-GB" sz="1500"/>
              <a:t>Reproduce un sonido triste cuando presionas el botón B coincidir con el ícono de la cara triste.</a:t>
            </a:r>
            <a:endParaRPr sz="1500"/>
          </a:p>
          <a:p>
            <a:pPr marL="914400" lvl="1" indent="-340676" algn="l" rtl="0">
              <a:lnSpc>
                <a:spcPct val="100000"/>
              </a:lnSpc>
              <a:spcBef>
                <a:spcPts val="1300"/>
              </a:spcBef>
              <a:spcAft>
                <a:spcPts val="0"/>
              </a:spcAft>
              <a:buClr>
                <a:srgbClr val="CD0364"/>
              </a:buClr>
              <a:buSzPts val="1500"/>
              <a:buChar char="•"/>
            </a:pPr>
            <a:r>
              <a:rPr lang="en-GB" sz="1500"/>
              <a:t>Al presionar el logo táctil, suena el sonido de un muelle, que coincide con la cara de sorpresa que aparece en la pantalla led.</a:t>
            </a:r>
            <a:endParaRPr sz="1500"/>
          </a:p>
          <a:p>
            <a:pPr marL="318151" marR="0" lvl="0" indent="-307331" algn="l" rtl="0">
              <a:lnSpc>
                <a:spcPct val="100000"/>
              </a:lnSpc>
              <a:spcBef>
                <a:spcPts val="1300"/>
              </a:spcBef>
              <a:spcAft>
                <a:spcPts val="0"/>
              </a:spcAft>
              <a:buClr>
                <a:srgbClr val="CD0364"/>
              </a:buClr>
              <a:buSzPts val="1500"/>
              <a:buChar char="•"/>
            </a:pPr>
            <a:r>
              <a:rPr lang="en-GB" sz="1500"/>
              <a:t>Los alumnos explicarán cómo la imagen mostrada y el sonido reproducido representan al personaje.</a:t>
            </a:r>
            <a:endParaRPr sz="1500"/>
          </a:p>
          <a:p>
            <a:pPr marL="914400" lvl="1" indent="-340676" algn="l" rtl="0">
              <a:lnSpc>
                <a:spcPct val="100000"/>
              </a:lnSpc>
              <a:spcBef>
                <a:spcPts val="1300"/>
              </a:spcBef>
              <a:spcAft>
                <a:spcPts val="0"/>
              </a:spcAft>
              <a:buClr>
                <a:srgbClr val="CD0364"/>
              </a:buClr>
              <a:buSzPts val="1500"/>
              <a:buChar char="•"/>
            </a:pPr>
            <a:r>
              <a:rPr lang="en-GB" sz="1500"/>
              <a:t>La hoja de registro de la insignia de la emoción sonora se puede utilizar para registrar la imagen, el sonido y la conexión con los acontecimientos de la historia.</a:t>
            </a:r>
            <a:endParaRPr sz="1500"/>
          </a:p>
        </p:txBody>
      </p:sp>
      <p:sp>
        <p:nvSpPr>
          <p:cNvPr id="269" name="Google Shape;269;g3669771b81a_0_23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270" name="Google Shape;270;g3669771b81a_0_238" descr="decorativo"/>
          <p:cNvPicPr preferRelativeResize="0"/>
          <p:nvPr/>
        </p:nvPicPr>
        <p:blipFill rotWithShape="1">
          <a:blip r:embed="rId3">
            <a:alphaModFix/>
          </a:blip>
          <a:srcRect/>
          <a:stretch/>
        </p:blipFill>
        <p:spPr>
          <a:xfrm>
            <a:off x="8310377" y="282688"/>
            <a:ext cx="955218" cy="73688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g35fa30c4f18_0_79"/>
          <p:cNvSpPr txBox="1">
            <a:spLocks noGrp="1"/>
          </p:cNvSpPr>
          <p:nvPr>
            <p:ph type="body" idx="1"/>
          </p:nvPr>
        </p:nvSpPr>
        <p:spPr>
          <a:xfrm>
            <a:off x="681025" y="1459310"/>
            <a:ext cx="8940600" cy="48081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300"/>
              </a:spcBef>
              <a:spcAft>
                <a:spcPts val="0"/>
              </a:spcAft>
              <a:buSzPts val="1400"/>
              <a:buNone/>
            </a:pPr>
            <a:r>
              <a:rPr lang="en-GB" sz="1800" b="1" i="1">
                <a:solidFill>
                  <a:srgbClr val="CD0364"/>
                </a:solidFill>
              </a:rPr>
              <a:t>Crea el código:</a:t>
            </a:r>
            <a:endParaRPr sz="1800"/>
          </a:p>
          <a:p>
            <a:pPr marL="318151" marR="2070487" lvl="0" indent="-313680" algn="l" rtl="0">
              <a:lnSpc>
                <a:spcPct val="100000"/>
              </a:lnSpc>
              <a:spcBef>
                <a:spcPts val="1300"/>
              </a:spcBef>
              <a:spcAft>
                <a:spcPts val="0"/>
              </a:spcAft>
              <a:buClr>
                <a:srgbClr val="CD0364"/>
              </a:buClr>
              <a:buSzPts val="1600"/>
              <a:buChar char="•"/>
            </a:pPr>
            <a:r>
              <a:rPr lang="en-GB" sz="1600" b="1">
                <a:solidFill>
                  <a:srgbClr val="CD0364"/>
                </a:solidFill>
              </a:rPr>
              <a:t>Abre</a:t>
            </a:r>
            <a:r>
              <a:rPr lang="en-GB" sz="1600"/>
              <a:t> Microsoft MakeCode: </a:t>
            </a:r>
            <a:r>
              <a:rPr lang="en-GB" sz="1600" u="sng">
                <a:solidFill>
                  <a:schemeClr val="hlink"/>
                </a:solidFill>
                <a:hlinkClick r:id="rId3"/>
              </a:rPr>
              <a:t>microbit.makecode.org</a:t>
            </a:r>
            <a:endParaRPr sz="2475"/>
          </a:p>
          <a:p>
            <a:pPr marL="318151" marR="2070487" lvl="0" indent="-313680" algn="l" rtl="0">
              <a:lnSpc>
                <a:spcPct val="100000"/>
              </a:lnSpc>
              <a:spcBef>
                <a:spcPts val="1300"/>
              </a:spcBef>
              <a:spcAft>
                <a:spcPts val="0"/>
              </a:spcAft>
              <a:buClr>
                <a:srgbClr val="CD0364"/>
              </a:buClr>
              <a:buSzPts val="1600"/>
              <a:buChar char="•"/>
            </a:pPr>
            <a:r>
              <a:rPr lang="en-GB" sz="1600" b="1">
                <a:solidFill>
                  <a:srgbClr val="CD0364"/>
                </a:solidFill>
              </a:rPr>
              <a:t>Explica</a:t>
            </a:r>
            <a:r>
              <a:rPr lang="en-GB" sz="1600" b="1">
                <a:solidFill>
                  <a:srgbClr val="6C4BC1"/>
                </a:solidFill>
              </a:rPr>
              <a:t> </a:t>
            </a:r>
            <a:r>
              <a:rPr lang="en-GB" sz="1600"/>
              <a:t>que los alumnos utilizarán la caja de herramientas para encontrar bloques de código.</a:t>
            </a:r>
            <a:endParaRPr sz="2475"/>
          </a:p>
          <a:p>
            <a:pPr marL="318151" marR="2641762" lvl="0" indent="-313680" algn="l" rtl="0">
              <a:lnSpc>
                <a:spcPct val="100000"/>
              </a:lnSpc>
              <a:spcBef>
                <a:spcPts val="1300"/>
              </a:spcBef>
              <a:spcAft>
                <a:spcPts val="0"/>
              </a:spcAft>
              <a:buClr>
                <a:srgbClr val="CD0364"/>
              </a:buClr>
              <a:buSzPts val="1600"/>
              <a:buChar char="•"/>
            </a:pPr>
            <a:r>
              <a:rPr lang="en-GB" sz="1600" b="1">
                <a:solidFill>
                  <a:srgbClr val="CD0364"/>
                </a:solidFill>
              </a:rPr>
              <a:t>Explica</a:t>
            </a:r>
            <a:r>
              <a:rPr lang="en-GB" sz="1600"/>
              <a:t> a los alumnos que van a crear su propia insignia de emoción sonora para representar los sentimientos de un personaje de un cuento. </a:t>
            </a:r>
            <a:endParaRPr sz="2475"/>
          </a:p>
          <a:p>
            <a:pPr marL="318151" marR="1884607" lvl="0" indent="-313681" algn="l" rtl="0">
              <a:lnSpc>
                <a:spcPct val="100000"/>
              </a:lnSpc>
              <a:spcBef>
                <a:spcPts val="1300"/>
              </a:spcBef>
              <a:spcAft>
                <a:spcPts val="0"/>
              </a:spcAft>
              <a:buClr>
                <a:srgbClr val="CD0364"/>
              </a:buClr>
              <a:buSzPts val="1600"/>
              <a:buChar char="•"/>
            </a:pPr>
            <a:r>
              <a:rPr lang="en-GB" sz="1600" b="1">
                <a:solidFill>
                  <a:srgbClr val="CD0364"/>
                </a:solidFill>
              </a:rPr>
              <a:t>Explica</a:t>
            </a:r>
            <a:r>
              <a:rPr lang="en-GB" sz="1600"/>
              <a:t> que tendrán que </a:t>
            </a:r>
            <a:r>
              <a:rPr lang="en-GB" sz="1600" b="1">
                <a:solidFill>
                  <a:srgbClr val="CD0364"/>
                </a:solidFill>
              </a:rPr>
              <a:t>programar</a:t>
            </a:r>
            <a:r>
              <a:rPr lang="en-GB" sz="1600"/>
              <a:t> las tres partes de la insignia de emoción sonora:</a:t>
            </a:r>
            <a:endParaRPr sz="2475"/>
          </a:p>
          <a:p>
            <a:pPr marL="899999" lvl="1" indent="-282574" algn="l" rtl="0">
              <a:lnSpc>
                <a:spcPct val="100000"/>
              </a:lnSpc>
              <a:spcBef>
                <a:spcPts val="1300"/>
              </a:spcBef>
              <a:spcAft>
                <a:spcPts val="0"/>
              </a:spcAft>
              <a:buClr>
                <a:srgbClr val="CD0364"/>
              </a:buClr>
              <a:buSzPts val="1600"/>
              <a:buFont typeface="Helvetica Neue"/>
              <a:buAutoNum type="arabicPeriod"/>
            </a:pPr>
            <a:r>
              <a:rPr lang="en-GB" sz="1600" b="1">
                <a:solidFill>
                  <a:srgbClr val="CD0364"/>
                </a:solidFill>
              </a:rPr>
              <a:t>Programa</a:t>
            </a:r>
            <a:r>
              <a:rPr lang="en-GB" sz="1600"/>
              <a:t> el botón A para mostrar un ícono y crear un sonido que represente la felicidad.</a:t>
            </a:r>
            <a:endParaRPr sz="2150"/>
          </a:p>
          <a:p>
            <a:pPr marL="899999" lvl="1" indent="-282574" algn="l" rtl="0">
              <a:lnSpc>
                <a:spcPct val="100000"/>
              </a:lnSpc>
              <a:spcBef>
                <a:spcPts val="1300"/>
              </a:spcBef>
              <a:spcAft>
                <a:spcPts val="0"/>
              </a:spcAft>
              <a:buClr>
                <a:srgbClr val="CD0364"/>
              </a:buClr>
              <a:buSzPts val="1600"/>
              <a:buFont typeface="Helvetica Neue"/>
              <a:buAutoNum type="arabicPeriod"/>
            </a:pPr>
            <a:r>
              <a:rPr lang="en-GB" sz="1600" b="1">
                <a:solidFill>
                  <a:srgbClr val="CD0364"/>
                </a:solidFill>
              </a:rPr>
              <a:t>Programa</a:t>
            </a:r>
            <a:r>
              <a:rPr lang="en-GB" sz="1600"/>
              <a:t> el botón B para mostrar un ícono y crear un sonido que represente la tristeza.</a:t>
            </a:r>
            <a:endParaRPr sz="2150"/>
          </a:p>
          <a:p>
            <a:pPr marL="899999" lvl="1" indent="-282574" algn="l" rtl="0">
              <a:lnSpc>
                <a:spcPct val="100000"/>
              </a:lnSpc>
              <a:spcBef>
                <a:spcPts val="1300"/>
              </a:spcBef>
              <a:spcAft>
                <a:spcPts val="0"/>
              </a:spcAft>
              <a:buClr>
                <a:srgbClr val="CD0364"/>
              </a:buClr>
              <a:buSzPts val="1600"/>
              <a:buAutoNum type="arabicPeriod"/>
            </a:pPr>
            <a:r>
              <a:rPr lang="en-GB" sz="1600" b="1">
                <a:solidFill>
                  <a:srgbClr val="CD0364"/>
                </a:solidFill>
              </a:rPr>
              <a:t>Programa</a:t>
            </a:r>
            <a:r>
              <a:rPr lang="en-GB" sz="1600"/>
              <a:t> el logo táctil para mostrar un ícono y crear un sonido que represente sorpresa.</a:t>
            </a:r>
            <a:endParaRPr sz="2150"/>
          </a:p>
        </p:txBody>
      </p:sp>
      <p:pic>
        <p:nvPicPr>
          <p:cNvPr id="276" name="Google Shape;276;g35fa30c4f18_0_79" descr="Imagen de una placa de micro:bit de frente."/>
          <p:cNvPicPr preferRelativeResize="0"/>
          <p:nvPr/>
        </p:nvPicPr>
        <p:blipFill rotWithShape="1">
          <a:blip r:embed="rId4">
            <a:alphaModFix/>
          </a:blip>
          <a:srcRect/>
          <a:stretch/>
        </p:blipFill>
        <p:spPr>
          <a:xfrm>
            <a:off x="6996123" y="1864403"/>
            <a:ext cx="2229000" cy="1798552"/>
          </a:xfrm>
          <a:prstGeom prst="rect">
            <a:avLst/>
          </a:prstGeom>
          <a:noFill/>
          <a:ln>
            <a:noFill/>
          </a:ln>
        </p:spPr>
      </p:pic>
      <p:sp>
        <p:nvSpPr>
          <p:cNvPr id="277" name="Google Shape;277;g35fa30c4f18_0_79"/>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1</a:t>
            </a:r>
            <a:endParaRPr/>
          </a:p>
        </p:txBody>
      </p:sp>
      <p:sp>
        <p:nvSpPr>
          <p:cNvPr id="278" name="Google Shape;278;g35fa30c4f18_0_7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19</a:t>
            </a:fld>
            <a:endParaRPr/>
          </a:p>
        </p:txBody>
      </p:sp>
      <p:sp>
        <p:nvSpPr>
          <p:cNvPr id="279" name="Google Shape;279;g35fa30c4f18_0_7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280" name="Google Shape;280;g35fa30c4f18_0_79" descr="Ilustración de un educador delante de una pizarra vacía utilizada para señalar las actividades dirigidas por el docente en esta página" title="black female teacher image.png"/>
          <p:cNvPicPr preferRelativeResize="0"/>
          <p:nvPr/>
        </p:nvPicPr>
        <p:blipFill rotWithShape="1">
          <a:blip r:embed="rId5">
            <a:alphaModFix/>
          </a:blip>
          <a:srcRect/>
          <a:stretch/>
        </p:blipFill>
        <p:spPr>
          <a:xfrm>
            <a:off x="8193400" y="379637"/>
            <a:ext cx="1428350" cy="119127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pic>
        <p:nvPicPr>
          <p:cNvPr id="99" name="Google Shape;99;g35d6a68a0a1_0_136" descr="Ilustración de una placa del micro:bit y una mano junto a ella."/>
          <p:cNvPicPr preferRelativeResize="0"/>
          <p:nvPr/>
        </p:nvPicPr>
        <p:blipFill rotWithShape="1">
          <a:blip r:embed="rId3">
            <a:alphaModFix/>
          </a:blip>
          <a:srcRect/>
          <a:stretch/>
        </p:blipFill>
        <p:spPr>
          <a:xfrm>
            <a:off x="7178124" y="4749863"/>
            <a:ext cx="2046900" cy="1718100"/>
          </a:xfrm>
          <a:prstGeom prst="rect">
            <a:avLst/>
          </a:prstGeom>
          <a:noFill/>
          <a:ln>
            <a:noFill/>
          </a:ln>
        </p:spPr>
      </p:pic>
      <p:sp>
        <p:nvSpPr>
          <p:cNvPr id="100" name="Google Shape;100;g35d6a68a0a1_0_1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400">
                <a:solidFill>
                  <a:srgbClr val="00A000"/>
                </a:solidFill>
              </a:rPr>
              <a:t>Caracterización con la insignia de emoción sonora</a:t>
            </a:r>
            <a:endParaRPr/>
          </a:p>
        </p:txBody>
      </p:sp>
      <p:sp>
        <p:nvSpPr>
          <p:cNvPr id="101" name="Google Shape;101;g35d6a68a0a1_0_1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a:t>
            </a:fld>
            <a:endParaRPr/>
          </a:p>
        </p:txBody>
      </p:sp>
      <p:sp>
        <p:nvSpPr>
          <p:cNvPr id="102" name="Google Shape;102;g35d6a68a0a1_0_136"/>
          <p:cNvSpPr txBox="1">
            <a:spLocks noGrp="1"/>
          </p:cNvSpPr>
          <p:nvPr>
            <p:ph type="body" idx="1"/>
          </p:nvPr>
        </p:nvSpPr>
        <p:spPr>
          <a:xfrm>
            <a:off x="681025" y="1548375"/>
            <a:ext cx="3969000" cy="46095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1300"/>
              </a:spcBef>
              <a:spcAft>
                <a:spcPts val="0"/>
              </a:spcAft>
              <a:buClr>
                <a:srgbClr val="00A000"/>
              </a:buClr>
              <a:buSzPts val="2000"/>
              <a:buNone/>
            </a:pPr>
            <a:r>
              <a:rPr lang="en-GB" sz="2000" b="1">
                <a:solidFill>
                  <a:srgbClr val="00A000"/>
                </a:solidFill>
              </a:rPr>
              <a:t>Resumen y contexto</a:t>
            </a:r>
            <a:endParaRPr sz="2475"/>
          </a:p>
          <a:p>
            <a:pPr marL="0" lvl="0" indent="0" algn="l" rtl="0">
              <a:lnSpc>
                <a:spcPct val="100000"/>
              </a:lnSpc>
              <a:spcBef>
                <a:spcPts val="1300"/>
              </a:spcBef>
              <a:spcAft>
                <a:spcPts val="0"/>
              </a:spcAft>
              <a:buClr>
                <a:schemeClr val="dk1"/>
              </a:buClr>
              <a:buSzPts val="1800"/>
              <a:buNone/>
            </a:pPr>
            <a:r>
              <a:rPr lang="en-GB" sz="1800"/>
              <a:t>Los alumnos pueden utilizar el BBC micro:bit para describir un personaje de una historia utilizando diferentes imágenes y sonidos. El micrófono, el altavoz y la pantalla led integrados en el micro:bit permiten a los alumnos representar los diferentes sentimientos, estados de ánimo o rasgos de un personaje a lo largo de una historia.</a:t>
            </a:r>
            <a:endParaRPr sz="2475"/>
          </a:p>
          <a:p>
            <a:pPr marL="0" lvl="0" indent="0" algn="l" rtl="0">
              <a:lnSpc>
                <a:spcPct val="90000"/>
              </a:lnSpc>
              <a:spcBef>
                <a:spcPts val="812"/>
              </a:spcBef>
              <a:spcAft>
                <a:spcPts val="0"/>
              </a:spcAft>
              <a:buClr>
                <a:schemeClr val="dk1"/>
              </a:buClr>
              <a:buSzPts val="1800"/>
              <a:buFont typeface="Arial"/>
              <a:buNone/>
            </a:pPr>
            <a:endParaRPr sz="1600"/>
          </a:p>
        </p:txBody>
      </p:sp>
      <p:sp>
        <p:nvSpPr>
          <p:cNvPr id="103" name="Google Shape;103;g35d6a68a0a1_0_136"/>
          <p:cNvSpPr txBox="1"/>
          <p:nvPr/>
        </p:nvSpPr>
        <p:spPr>
          <a:xfrm>
            <a:off x="4857686" y="1557171"/>
            <a:ext cx="4132200" cy="4609500"/>
          </a:xfrm>
          <a:prstGeom prst="rect">
            <a:avLst/>
          </a:prstGeom>
          <a:noFill/>
          <a:ln>
            <a:noFill/>
          </a:ln>
        </p:spPr>
        <p:txBody>
          <a:bodyPr spcFirstLastPara="1" wrap="square" lIns="91425" tIns="45700" rIns="91425" bIns="45700" anchor="t" anchorCtr="0">
            <a:normAutofit lnSpcReduction="10000"/>
          </a:bodyPr>
          <a:lstStyle/>
          <a:p>
            <a:pPr marL="0" marR="0" lvl="0" indent="0" algn="l" rtl="0">
              <a:lnSpc>
                <a:spcPct val="90000"/>
              </a:lnSpc>
              <a:spcBef>
                <a:spcPts val="0"/>
              </a:spcBef>
              <a:spcAft>
                <a:spcPts val="0"/>
              </a:spcAft>
              <a:buClr>
                <a:srgbClr val="000000"/>
              </a:buClr>
              <a:buSzPts val="2000"/>
              <a:buFont typeface="Arial"/>
              <a:buNone/>
            </a:pPr>
            <a:r>
              <a:rPr lang="en-GB" sz="2000" b="1" i="0" u="none" strike="noStrike" cap="none">
                <a:solidFill>
                  <a:srgbClr val="00A000"/>
                </a:solidFill>
                <a:latin typeface="Helvetica Neue"/>
                <a:ea typeface="Helvetica Neue"/>
                <a:cs typeface="Helvetica Neue"/>
                <a:sym typeface="Helvetica Neue"/>
              </a:rPr>
              <a:t>Función del micro:bit: botones</a:t>
            </a:r>
            <a:endParaRPr sz="1600"/>
          </a:p>
          <a:p>
            <a:pPr marL="0" marR="0" lvl="0" indent="0" algn="l" rtl="0">
              <a:lnSpc>
                <a:spcPct val="100000"/>
              </a:lnSpc>
              <a:spcBef>
                <a:spcPts val="1300"/>
              </a:spcBef>
              <a:spcAft>
                <a:spcPts val="0"/>
              </a:spcAft>
              <a:buClr>
                <a:srgbClr val="000000"/>
              </a:buClr>
              <a:buSzPts val="1800"/>
              <a:buFont typeface="Arial"/>
              <a:buNone/>
            </a:pPr>
            <a:r>
              <a:rPr lang="en-GB" sz="1800" b="0" i="0" u="none" strike="noStrike" cap="none">
                <a:solidFill>
                  <a:srgbClr val="000000"/>
                </a:solidFill>
                <a:latin typeface="Helvetica Neue"/>
                <a:ea typeface="Helvetica Neue"/>
                <a:cs typeface="Helvetica Neue"/>
                <a:sym typeface="Helvetica Neue"/>
              </a:rPr>
              <a:t>Los botones son un dispositivo de entrada muy común. El micro:bit tiene dos botones que se pueden programar: A y B.</a:t>
            </a:r>
            <a:endParaRPr sz="1600"/>
          </a:p>
          <a:p>
            <a:pPr marL="185732" marR="0" lvl="0" indent="-71432" algn="l" rtl="0">
              <a:lnSpc>
                <a:spcPct val="100000"/>
              </a:lnSpc>
              <a:spcBef>
                <a:spcPts val="1300"/>
              </a:spcBef>
              <a:spcAft>
                <a:spcPts val="0"/>
              </a:spcAft>
              <a:buClr>
                <a:srgbClr val="000000"/>
              </a:buClr>
              <a:buSzPts val="1800"/>
              <a:buFont typeface="Arial"/>
              <a:buNone/>
            </a:pPr>
            <a:endParaRPr sz="800" b="0" i="0" u="none" strike="noStrike" cap="none">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endParaRPr>
          </a:p>
          <a:p>
            <a:pPr marL="0" marR="0" lvl="0" indent="0" algn="l" rtl="0">
              <a:lnSpc>
                <a:spcPct val="100000"/>
              </a:lnSpc>
              <a:spcBef>
                <a:spcPts val="1300"/>
              </a:spcBef>
              <a:spcAft>
                <a:spcPts val="0"/>
              </a:spcAft>
              <a:buClr>
                <a:srgbClr val="000000"/>
              </a:buClr>
              <a:buSzPts val="1800"/>
              <a:buFont typeface="Arial"/>
              <a:buNone/>
            </a:pPr>
            <a:r>
              <a:rPr lang="en-GB" sz="1800" b="1" i="0" u="none" strike="noStrike" cap="none">
                <a:solidFill>
                  <a:srgbClr val="000000"/>
                </a:solidFill>
                <a:latin typeface="Helvetica Neue"/>
                <a:ea typeface="Helvetica Neue"/>
                <a:cs typeface="Helvetica Neue"/>
                <a:sym typeface="Helvetica Neue"/>
              </a:rPr>
              <a:t>Ejemplo</a:t>
            </a:r>
            <a:r>
              <a:rPr lang="en-GB" sz="1800" b="0" i="0" u="none" strike="noStrike" cap="none">
                <a:solidFill>
                  <a:srgbClr val="000000"/>
                </a:solidFill>
                <a:latin typeface="Helvetica Neue"/>
                <a:ea typeface="Helvetica Neue"/>
                <a:cs typeface="Helvetica Neue"/>
                <a:sym typeface="Helvetica Neue"/>
              </a:rPr>
              <a:t>: los alumnos pueden utilizar los botones para representar diferentes rasgos de los personajes que aparecen a lo largo de una historia, incluyendo sentimientos, estados de ánimo y rasgos. </a:t>
            </a:r>
            <a:endParaRPr sz="1600"/>
          </a:p>
          <a:p>
            <a:pPr marL="0" marR="0" lvl="0" indent="0" algn="l" rtl="0">
              <a:lnSpc>
                <a:spcPct val="90000"/>
              </a:lnSpc>
              <a:spcBef>
                <a:spcPts val="812"/>
              </a:spcBef>
              <a:spcAft>
                <a:spcPts val="0"/>
              </a:spcAft>
              <a:buClr>
                <a:srgbClr val="000000"/>
              </a:buClr>
              <a:buSzPts val="1800"/>
              <a:buFont typeface="Arial"/>
              <a:buNone/>
            </a:pPr>
            <a:endParaRPr sz="1600" b="0" i="0" u="none" strike="noStrike" cap="none">
              <a:solidFill>
                <a:srgbClr val="000000"/>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2000"/>
              <a:buFont typeface="Arial"/>
              <a:buNone/>
            </a:pPr>
            <a:endParaRPr sz="1800" b="1" i="0" u="none" strike="noStrike" cap="none">
              <a:solidFill>
                <a:srgbClr val="00A000"/>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2275"/>
              <a:buFont typeface="Arial"/>
              <a:buNone/>
            </a:pPr>
            <a:endParaRPr sz="2000" b="0" i="0" u="none" strike="noStrike" cap="none">
              <a:solidFill>
                <a:srgbClr val="000000"/>
              </a:solidFill>
              <a:latin typeface="Helvetica Neue"/>
              <a:ea typeface="Helvetica Neue"/>
              <a:cs typeface="Helvetica Neue"/>
              <a:sym typeface="Helvetica Neue"/>
            </a:endParaRPr>
          </a:p>
        </p:txBody>
      </p:sp>
      <p:grpSp>
        <p:nvGrpSpPr>
          <p:cNvPr id="104" name="Google Shape;104;g35d6a68a0a1_0_136"/>
          <p:cNvGrpSpPr/>
          <p:nvPr/>
        </p:nvGrpSpPr>
        <p:grpSpPr>
          <a:xfrm rot="4286382">
            <a:off x="8664645" y="1016602"/>
            <a:ext cx="650795" cy="659745"/>
            <a:chOff x="7572716" y="3272053"/>
            <a:chExt cx="489368" cy="496098"/>
          </a:xfrm>
        </p:grpSpPr>
        <p:sp>
          <p:nvSpPr>
            <p:cNvPr id="105" name="Google Shape;105;g35d6a68a0a1_0_136"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06" name="Google Shape;106;g35d6a68a0a1_0_136"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07" name="Google Shape;107;g35d6a68a0a1_0_136"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08" name="Google Shape;108;g35d6a68a0a1_0_136"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09" name="Google Shape;109;g35d6a68a0a1_0_136"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10" name="Google Shape;110;g35d6a68a0a1_0_136"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grpSp>
      <p:pic>
        <p:nvPicPr>
          <p:cNvPr id="111" name="Google Shape;111;g35d6a68a0a1_0_136" descr="decorativo"/>
          <p:cNvPicPr preferRelativeResize="0"/>
          <p:nvPr/>
        </p:nvPicPr>
        <p:blipFill rotWithShape="1">
          <a:blip r:embed="rId4">
            <a:alphaModFix/>
          </a:blip>
          <a:srcRect/>
          <a:stretch/>
        </p:blipFill>
        <p:spPr>
          <a:xfrm rot="-119300">
            <a:off x="8288205" y="914781"/>
            <a:ext cx="192617" cy="192617"/>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g38e3a587ad9_0_56"/>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2</a:t>
            </a:r>
            <a:endParaRPr/>
          </a:p>
        </p:txBody>
      </p:sp>
      <p:sp>
        <p:nvSpPr>
          <p:cNvPr id="286" name="Google Shape;286;g38e3a587ad9_0_5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20</a:t>
            </a:fld>
            <a:endParaRPr/>
          </a:p>
        </p:txBody>
      </p:sp>
      <p:sp>
        <p:nvSpPr>
          <p:cNvPr id="287" name="Google Shape;287;g38e3a587ad9_0_56"/>
          <p:cNvSpPr txBox="1">
            <a:spLocks noGrp="1"/>
          </p:cNvSpPr>
          <p:nvPr>
            <p:ph type="body" idx="1"/>
          </p:nvPr>
        </p:nvSpPr>
        <p:spPr>
          <a:xfrm>
            <a:off x="681025" y="1548375"/>
            <a:ext cx="8544000" cy="48081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2000" b="1" i="1">
                <a:solidFill>
                  <a:srgbClr val="CD0364"/>
                </a:solidFill>
              </a:rPr>
              <a:t>Crea el código:</a:t>
            </a:r>
            <a:endParaRPr sz="2475"/>
          </a:p>
          <a:p>
            <a:pPr marL="318151" marR="2070487" lvl="0" indent="-309553" algn="l" rtl="0">
              <a:lnSpc>
                <a:spcPct val="110000"/>
              </a:lnSpc>
              <a:spcBef>
                <a:spcPts val="1300"/>
              </a:spcBef>
              <a:spcAft>
                <a:spcPts val="0"/>
              </a:spcAft>
              <a:buClr>
                <a:srgbClr val="CD0364"/>
              </a:buClr>
              <a:buSzPts val="1800"/>
              <a:buChar char="•"/>
            </a:pPr>
            <a:r>
              <a:rPr lang="en-GB" sz="1800" b="1">
                <a:solidFill>
                  <a:srgbClr val="CD0364"/>
                </a:solidFill>
              </a:rPr>
              <a:t>Selecciona</a:t>
            </a:r>
            <a:r>
              <a:rPr lang="en-GB" sz="1800" b="1">
                <a:solidFill>
                  <a:srgbClr val="2A92D6"/>
                </a:solidFill>
              </a:rPr>
              <a:t> </a:t>
            </a:r>
            <a:r>
              <a:rPr lang="en-GB" sz="1800"/>
              <a:t>un personaje de una historia y decide qué insignias emocionales representan los diferentes sentimientos, estados de ánimo o rasgos del personaje a lo largo de la historia.</a:t>
            </a:r>
            <a:endParaRPr/>
          </a:p>
          <a:p>
            <a:pPr marL="318151" marR="1974607" lvl="0" indent="-309553" algn="l" rtl="0">
              <a:lnSpc>
                <a:spcPct val="110000"/>
              </a:lnSpc>
              <a:spcBef>
                <a:spcPts val="1300"/>
              </a:spcBef>
              <a:spcAft>
                <a:spcPts val="0"/>
              </a:spcAft>
              <a:buClr>
                <a:srgbClr val="CD0364"/>
              </a:buClr>
              <a:buSzPts val="1800"/>
              <a:buChar char="•"/>
            </a:pPr>
            <a:r>
              <a:rPr lang="en-GB" sz="1800" b="1">
                <a:solidFill>
                  <a:srgbClr val="CD0364"/>
                </a:solidFill>
              </a:rPr>
              <a:t>Elimina</a:t>
            </a:r>
            <a:r>
              <a:rPr lang="en-GB" sz="1800"/>
              <a:t> los bloques «al iniciar» y «para siempre» arrastrándolos y soltándolos en el menú. No necesitarás estos bloques en este proyecto. </a:t>
            </a:r>
            <a:endParaRPr/>
          </a:p>
        </p:txBody>
      </p:sp>
      <p:sp>
        <p:nvSpPr>
          <p:cNvPr id="288" name="Google Shape;288;g38e3a587ad9_0_5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289" name="Google Shape;289;g38e3a587ad9_0_56" descr="Imagen de una placa de micro:bit de frente."/>
          <p:cNvPicPr preferRelativeResize="0"/>
          <p:nvPr/>
        </p:nvPicPr>
        <p:blipFill rotWithShape="1">
          <a:blip r:embed="rId3">
            <a:alphaModFix/>
          </a:blip>
          <a:srcRect/>
          <a:stretch/>
        </p:blipFill>
        <p:spPr>
          <a:xfrm>
            <a:off x="7207626" y="1719678"/>
            <a:ext cx="2229000" cy="1798552"/>
          </a:xfrm>
          <a:prstGeom prst="rect">
            <a:avLst/>
          </a:prstGeom>
          <a:noFill/>
          <a:ln>
            <a:noFill/>
          </a:ln>
        </p:spPr>
      </p:pic>
      <p:pic>
        <p:nvPicPr>
          <p:cNvPr id="290" name="Google Shape;290;g38e3a587ad9_0_56" descr="Ilustración de un educador delante de una pizarra vacía utilizada para señalar las actividades dirigidas por el docente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sp>
        <p:nvSpPr>
          <p:cNvPr id="291" name="Google Shape;291;g38e3a587ad9_0_56"/>
          <p:cNvSpPr/>
          <p:nvPr/>
        </p:nvSpPr>
        <p:spPr>
          <a:xfrm>
            <a:off x="754150" y="4745025"/>
            <a:ext cx="8544000" cy="13077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Consejo profesional:</a:t>
            </a:r>
            <a:r>
              <a:rPr lang="en-GB" sz="1800" b="0" i="0" u="none" strike="noStrike" cap="none">
                <a:solidFill>
                  <a:srgbClr val="6C4BC1"/>
                </a:solidFill>
                <a:latin typeface="Helvetica Neue"/>
                <a:ea typeface="Helvetica Neue"/>
                <a:cs typeface="Helvetica Neue"/>
                <a:sym typeface="Helvetica Neue"/>
              </a:rPr>
              <a:t> </a:t>
            </a:r>
            <a:r>
              <a:rPr lang="en-GB" sz="1800" b="0" i="0" u="none" strike="noStrike" cap="none">
                <a:solidFill>
                  <a:srgbClr val="000000"/>
                </a:solidFill>
                <a:latin typeface="Helvetica Neue"/>
                <a:ea typeface="Helvetica Neue"/>
                <a:cs typeface="Helvetica Neue"/>
                <a:sym typeface="Helvetica Neue"/>
              </a:rPr>
              <a:t> los alumnos pueden seleccionar diferentes íconos y sonidos y crear sus propias imágenes utilizando el bloque «mostrar led» para representar con mayor precisión a un personaje antes de descargar el código al micro:bit.</a:t>
            </a:r>
            <a:endParaRPr sz="18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365ab73c13e_0_148"/>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CD0364"/>
                </a:solidFill>
              </a:rPr>
              <a:t>Picante 🌶️🌶️🌶️ Pasos de la actividad de los alumnos 3</a:t>
            </a:r>
            <a:endParaRPr/>
          </a:p>
        </p:txBody>
      </p:sp>
      <p:sp>
        <p:nvSpPr>
          <p:cNvPr id="297" name="Google Shape;297;g365ab73c13e_0_14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21</a:t>
            </a:fld>
            <a:endParaRPr/>
          </a:p>
        </p:txBody>
      </p:sp>
      <p:sp>
        <p:nvSpPr>
          <p:cNvPr id="298" name="Google Shape;298;g365ab73c13e_0_14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299" name="Google Shape;299;g365ab73c13e_0_148"/>
          <p:cNvSpPr/>
          <p:nvPr/>
        </p:nvSpPr>
        <p:spPr>
          <a:xfrm>
            <a:off x="743575" y="1829175"/>
            <a:ext cx="2073300" cy="43341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0"/>
              </a:spcAft>
              <a:buClr>
                <a:schemeClr val="dk1"/>
              </a:buClr>
              <a:buSzPts val="1100"/>
              <a:buFont typeface="Arial"/>
              <a:buNone/>
            </a:pPr>
            <a:endParaRPr sz="1600" b="1" i="0" u="none" strike="noStrike" cap="none">
              <a:solidFill>
                <a:srgbClr val="CD0364"/>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chemeClr val="dk1"/>
              </a:buClr>
              <a:buSzPts val="1100"/>
              <a:buFont typeface="Arial"/>
              <a:buNone/>
            </a:pPr>
            <a:endParaRPr sz="1600" b="1" i="0" u="none" strike="noStrike" cap="none">
              <a:solidFill>
                <a:srgbClr val="CD0364"/>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chemeClr val="dk1"/>
              </a:buClr>
              <a:buSzPts val="1100"/>
              <a:buFont typeface="Arial"/>
              <a:buNone/>
            </a:pPr>
            <a:endParaRPr sz="1600" b="1" i="0" u="none" strike="noStrike" cap="none">
              <a:solidFill>
                <a:srgbClr val="CD0364"/>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chemeClr val="dk1"/>
              </a:buClr>
              <a:buSzPts val="1100"/>
              <a:buFont typeface="Arial"/>
              <a:buNone/>
            </a:pPr>
            <a:endParaRPr sz="1600" b="1" i="0" u="none" strike="noStrike" cap="none">
              <a:solidFill>
                <a:srgbClr val="CD0364"/>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chemeClr val="dk1"/>
              </a:buClr>
              <a:buSzPts val="1100"/>
              <a:buFont typeface="Arial"/>
              <a:buNone/>
            </a:pPr>
            <a:r>
              <a:rPr lang="en-GB" sz="1600" b="0" i="0" u="none" strike="noStrike" cap="none">
                <a:solidFill>
                  <a:schemeClr val="dk1"/>
                </a:solidFill>
                <a:latin typeface="Helvetica Neue"/>
                <a:ea typeface="Helvetica Neue"/>
                <a:cs typeface="Helvetica Neue"/>
                <a:sym typeface="Helvetica Neue"/>
              </a:rPr>
              <a:t>Busca el bloque «Al presionar el botón A» </a:t>
            </a:r>
            <a:r>
              <a:rPr lang="en-GB" sz="1600" b="1" i="0" u="none" strike="noStrike" cap="none">
                <a:solidFill>
                  <a:srgbClr val="CD0364"/>
                </a:solidFill>
                <a:latin typeface="Helvetica Neue"/>
                <a:ea typeface="Helvetica Neue"/>
                <a:cs typeface="Helvetica Neue"/>
                <a:sym typeface="Helvetica Neue"/>
              </a:rPr>
              <a:t>en la sección Entrada y añádelo a tu espacio de trabajo.</a:t>
            </a:r>
            <a:endParaRPr/>
          </a:p>
        </p:txBody>
      </p:sp>
      <p:sp>
        <p:nvSpPr>
          <p:cNvPr id="300" name="Google Shape;300;g365ab73c13e_0_148"/>
          <p:cNvSpPr txBox="1"/>
          <p:nvPr/>
        </p:nvSpPr>
        <p:spPr>
          <a:xfrm>
            <a:off x="689128" y="1268114"/>
            <a:ext cx="43200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botón A:</a:t>
            </a:r>
            <a:endParaRPr/>
          </a:p>
        </p:txBody>
      </p:sp>
      <p:sp>
        <p:nvSpPr>
          <p:cNvPr id="301" name="Google Shape;301;g365ab73c13e_0_148"/>
          <p:cNvSpPr/>
          <p:nvPr/>
        </p:nvSpPr>
        <p:spPr>
          <a:xfrm>
            <a:off x="3082792" y="1829175"/>
            <a:ext cx="2669700" cy="43341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chemeClr val="dk1"/>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ícono»</a:t>
            </a:r>
            <a:r>
              <a:rPr lang="en-GB" sz="1600" b="0" i="0" u="none" strike="noStrike" cap="none">
                <a:solidFill>
                  <a:schemeClr val="dk1"/>
                </a:solidFill>
                <a:latin typeface="Helvetica Neue"/>
                <a:ea typeface="Helvetica Neue"/>
                <a:cs typeface="Helvetica Neue"/>
                <a:sym typeface="Helvetica Neue"/>
              </a:rPr>
              <a:t> en la sección Básico. Coloca el bloque dentro del bloque «al presionar el botón A» y haz clic en la flecha para seleccionar la imagen feliz integrada.</a:t>
            </a:r>
            <a:endParaRPr/>
          </a:p>
        </p:txBody>
      </p:sp>
      <p:sp>
        <p:nvSpPr>
          <p:cNvPr id="302" name="Google Shape;302;g365ab73c13e_0_148"/>
          <p:cNvSpPr/>
          <p:nvPr/>
        </p:nvSpPr>
        <p:spPr>
          <a:xfrm>
            <a:off x="6018425" y="1804875"/>
            <a:ext cx="33825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600" b="1" i="0" u="none" strike="noStrike" cap="none">
                <a:solidFill>
                  <a:srgbClr val="CD0364"/>
                </a:solidFill>
                <a:latin typeface="Helvetica Neue"/>
                <a:ea typeface="Helvetica Neue"/>
                <a:cs typeface="Helvetica Neue"/>
                <a:sym typeface="Helvetica Neue"/>
              </a:rPr>
              <a:t>Busca el bloque «reproducir risa hasta terminar»</a:t>
            </a:r>
            <a:r>
              <a:rPr lang="en-GB" sz="1600" b="0" i="0" u="none" strike="noStrike" cap="none">
                <a:solidFill>
                  <a:srgbClr val="000000"/>
                </a:solidFill>
                <a:latin typeface="Helvetica Neue"/>
                <a:ea typeface="Helvetica Neue"/>
                <a:cs typeface="Helvetica Neue"/>
                <a:sym typeface="Helvetica Neue"/>
              </a:rPr>
              <a:t> en la sección Música, bajo el encabezado del micro:bit (V2). Coloca el bloque </a:t>
            </a:r>
            <a:r>
              <a:rPr lang="en-GB" sz="1600" b="0" i="0" u="none" strike="noStrike" cap="none">
                <a:solidFill>
                  <a:schemeClr val="dk1"/>
                </a:solidFill>
                <a:latin typeface="Helvetica Neue"/>
                <a:ea typeface="Helvetica Neue"/>
                <a:cs typeface="Helvetica Neue"/>
                <a:sym typeface="Helvetica Neue"/>
              </a:rPr>
              <a:t>debajo del bloque «mostrar ícono» y haz clic en la flecha para seleccionar el sonido alegre.</a:t>
            </a:r>
            <a:endParaRPr/>
          </a:p>
        </p:txBody>
      </p:sp>
      <p:pic>
        <p:nvPicPr>
          <p:cNvPr id="303" name="Google Shape;303;g365ab73c13e_0_148"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304" name="Google Shape;304;g365ab73c13e_0_148" descr="Bloque «al presionar el botón A»." title="microbit-screenshot (47).png"/>
          <p:cNvPicPr preferRelativeResize="0"/>
          <p:nvPr/>
        </p:nvPicPr>
        <p:blipFill rotWithShape="1">
          <a:blip r:embed="rId4">
            <a:alphaModFix/>
          </a:blip>
          <a:srcRect l="53455" b="38920"/>
          <a:stretch/>
        </p:blipFill>
        <p:spPr>
          <a:xfrm>
            <a:off x="857850" y="2141074"/>
            <a:ext cx="1844750" cy="854700"/>
          </a:xfrm>
          <a:prstGeom prst="rect">
            <a:avLst/>
          </a:prstGeom>
          <a:noFill/>
          <a:ln>
            <a:noFill/>
          </a:ln>
        </p:spPr>
      </p:pic>
      <p:pic>
        <p:nvPicPr>
          <p:cNvPr id="305" name="Google Shape;305;g365ab73c13e_0_148" descr="El bloque «al presionar el botón A» con un bloque mostrar ícono feliz en su interior." title="microbit-screenshot - 2025-09-30T154748.622.png"/>
          <p:cNvPicPr preferRelativeResize="0"/>
          <p:nvPr/>
        </p:nvPicPr>
        <p:blipFill rotWithShape="1">
          <a:blip r:embed="rId5">
            <a:alphaModFix/>
          </a:blip>
          <a:srcRect r="79566" b="66163"/>
          <a:stretch/>
        </p:blipFill>
        <p:spPr>
          <a:xfrm>
            <a:off x="3405592" y="2092153"/>
            <a:ext cx="2024100" cy="1351850"/>
          </a:xfrm>
          <a:prstGeom prst="rect">
            <a:avLst/>
          </a:prstGeom>
          <a:noFill/>
          <a:ln>
            <a:noFill/>
          </a:ln>
        </p:spPr>
      </p:pic>
      <p:pic>
        <p:nvPicPr>
          <p:cNvPr id="306" name="Google Shape;306;g365ab73c13e_0_148" descr="El bloque «al presionar el botón A» que contiene el bloque mostrar ícono feliz y un bloque reproducir sonido feliz hasta terminar." title="microbit-screenshot - 2025-10-30T090848.262.png"/>
          <p:cNvPicPr preferRelativeResize="0"/>
          <p:nvPr/>
        </p:nvPicPr>
        <p:blipFill rotWithShape="1">
          <a:blip r:embed="rId6">
            <a:alphaModFix/>
          </a:blip>
          <a:srcRect t="2495" r="53419" b="54994"/>
          <a:stretch/>
        </p:blipFill>
        <p:spPr>
          <a:xfrm>
            <a:off x="6466362" y="2046288"/>
            <a:ext cx="2486625" cy="16000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g3694c7ecca9_2_7"/>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4</a:t>
            </a:r>
            <a:endParaRPr/>
          </a:p>
        </p:txBody>
      </p:sp>
      <p:sp>
        <p:nvSpPr>
          <p:cNvPr id="312" name="Google Shape;312;g3694c7ecca9_2_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22</a:t>
            </a:fld>
            <a:endParaRPr/>
          </a:p>
        </p:txBody>
      </p:sp>
      <p:sp>
        <p:nvSpPr>
          <p:cNvPr id="313" name="Google Shape;313;g3694c7ecca9_2_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14" name="Google Shape;314;g3694c7ecca9_2_7"/>
          <p:cNvSpPr txBox="1"/>
          <p:nvPr/>
        </p:nvSpPr>
        <p:spPr>
          <a:xfrm>
            <a:off x="680952" y="1264093"/>
            <a:ext cx="34464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botón B:</a:t>
            </a:r>
            <a:endParaRPr/>
          </a:p>
        </p:txBody>
      </p:sp>
      <p:sp>
        <p:nvSpPr>
          <p:cNvPr id="315" name="Google Shape;315;g3694c7ecca9_2_7"/>
          <p:cNvSpPr/>
          <p:nvPr/>
        </p:nvSpPr>
        <p:spPr>
          <a:xfrm>
            <a:off x="3411250" y="1829175"/>
            <a:ext cx="2602500" cy="43341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chemeClr val="dk1"/>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ícono»</a:t>
            </a:r>
            <a:r>
              <a:rPr lang="en-GB" sz="1600" b="0" i="0" u="none" strike="noStrike" cap="none">
                <a:solidFill>
                  <a:schemeClr val="dk1"/>
                </a:solidFill>
                <a:latin typeface="Helvetica Neue"/>
                <a:ea typeface="Helvetica Neue"/>
                <a:cs typeface="Helvetica Neue"/>
                <a:sym typeface="Helvetica Neue"/>
              </a:rPr>
              <a:t> en la sección Básico. Coloca el bloque dentro del bloque «al presionar el botón B» y haz clic en la flecha para seleccionar la imagen triste integrada.</a:t>
            </a:r>
            <a:endParaRPr/>
          </a:p>
        </p:txBody>
      </p:sp>
      <p:sp>
        <p:nvSpPr>
          <p:cNvPr id="316" name="Google Shape;316;g3694c7ecca9_2_7"/>
          <p:cNvSpPr/>
          <p:nvPr/>
        </p:nvSpPr>
        <p:spPr>
          <a:xfrm>
            <a:off x="743525" y="1829450"/>
            <a:ext cx="24126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el bloque Al presionar el botón A </a:t>
            </a:r>
            <a:r>
              <a:rPr lang="en-GB" sz="1600" b="0" i="0" u="none" strike="noStrike" cap="none">
                <a:solidFill>
                  <a:srgbClr val="000000"/>
                </a:solidFill>
                <a:latin typeface="Helvetica Neue"/>
                <a:ea typeface="Helvetica Neue"/>
                <a:cs typeface="Helvetica Neue"/>
                <a:sym typeface="Helvetica Neue"/>
              </a:rPr>
              <a:t>en la sección Entrada y añádelo a tu espacio de trabajo. Haz clic en la flecha hacia abajo y selecciona B.</a:t>
            </a:r>
            <a:endParaRPr/>
          </a:p>
        </p:txBody>
      </p:sp>
      <p:pic>
        <p:nvPicPr>
          <p:cNvPr id="317" name="Google Shape;317;g3694c7ecca9_2_7"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318" name="Google Shape;318;g3694c7ecca9_2_7" descr="El bloque «al presionar el botón A» desactivado." title="microbit-screenshot (23).png"/>
          <p:cNvPicPr preferRelativeResize="0"/>
          <p:nvPr/>
        </p:nvPicPr>
        <p:blipFill rotWithShape="1">
          <a:blip r:embed="rId4">
            <a:alphaModFix/>
          </a:blip>
          <a:srcRect l="65999" t="15354" r="17901" b="59051"/>
          <a:stretch/>
        </p:blipFill>
        <p:spPr>
          <a:xfrm>
            <a:off x="1152488" y="2021264"/>
            <a:ext cx="1594675" cy="802226"/>
          </a:xfrm>
          <a:prstGeom prst="rect">
            <a:avLst/>
          </a:prstGeom>
          <a:noFill/>
          <a:ln>
            <a:noFill/>
          </a:ln>
        </p:spPr>
      </p:pic>
      <p:pic>
        <p:nvPicPr>
          <p:cNvPr id="319" name="Google Shape;319;g3694c7ecca9_2_7" descr="El bloque «al presionar el botón B»." title="microbit-screenshot (23).png"/>
          <p:cNvPicPr preferRelativeResize="0"/>
          <p:nvPr/>
        </p:nvPicPr>
        <p:blipFill rotWithShape="1">
          <a:blip r:embed="rId4">
            <a:alphaModFix/>
          </a:blip>
          <a:srcRect l="84692" t="14729" r="-790" b="59674"/>
          <a:stretch/>
        </p:blipFill>
        <p:spPr>
          <a:xfrm>
            <a:off x="1152488" y="3015589"/>
            <a:ext cx="1594675" cy="802226"/>
          </a:xfrm>
          <a:prstGeom prst="rect">
            <a:avLst/>
          </a:prstGeom>
          <a:noFill/>
          <a:ln>
            <a:noFill/>
          </a:ln>
        </p:spPr>
      </p:pic>
      <p:sp>
        <p:nvSpPr>
          <p:cNvPr id="320" name="Google Shape;320;g3694c7ecca9_2_7"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1732025" y="2641475"/>
            <a:ext cx="435600" cy="53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75"/>
              <a:buFont typeface="Arial"/>
              <a:buNone/>
            </a:pPr>
            <a:r>
              <a:rPr lang="en-GB" sz="2275" b="0" i="0" u="none" strike="noStrike" cap="none">
                <a:solidFill>
                  <a:srgbClr val="CD0364"/>
                </a:solidFill>
                <a:latin typeface="Helvetica Neue"/>
                <a:ea typeface="Helvetica Neue"/>
                <a:cs typeface="Helvetica Neue"/>
                <a:sym typeface="Helvetica Neue"/>
              </a:rPr>
              <a:t>↓</a:t>
            </a:r>
            <a:endParaRPr/>
          </a:p>
        </p:txBody>
      </p:sp>
      <p:pic>
        <p:nvPicPr>
          <p:cNvPr id="321" name="Google Shape;321;g3694c7ecca9_2_7" descr="El bloque «al presionar el botón B» con un bloque mostrar ícono triste en su interior." title="microbit-screenshot - 2025-09-30T155514.859.png"/>
          <p:cNvPicPr preferRelativeResize="0"/>
          <p:nvPr/>
        </p:nvPicPr>
        <p:blipFill rotWithShape="1">
          <a:blip r:embed="rId5">
            <a:alphaModFix/>
          </a:blip>
          <a:srcRect l="42915" r="38041" b="75517"/>
          <a:stretch/>
        </p:blipFill>
        <p:spPr>
          <a:xfrm>
            <a:off x="3764138" y="2035898"/>
            <a:ext cx="1886300" cy="1191300"/>
          </a:xfrm>
          <a:prstGeom prst="rect">
            <a:avLst/>
          </a:prstGeom>
          <a:noFill/>
          <a:ln>
            <a:noFill/>
          </a:ln>
        </p:spPr>
      </p:pic>
      <p:sp>
        <p:nvSpPr>
          <p:cNvPr id="322" name="Google Shape;322;g3694c7ecca9_2_7"/>
          <p:cNvSpPr/>
          <p:nvPr/>
        </p:nvSpPr>
        <p:spPr>
          <a:xfrm>
            <a:off x="6258475" y="1804875"/>
            <a:ext cx="30000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400" b="1" i="0" u="none" strike="noStrike" cap="none">
                <a:solidFill>
                  <a:srgbClr val="CD0364"/>
                </a:solidFill>
                <a:latin typeface="Helvetica Neue"/>
                <a:ea typeface="Helvetica Neue"/>
                <a:cs typeface="Helvetica Neue"/>
                <a:sym typeface="Helvetica Neue"/>
              </a:rPr>
              <a:t>Busca el bloque «reproducir risa hasta terminar»</a:t>
            </a:r>
            <a:r>
              <a:rPr lang="en-GB" sz="1400" b="0" i="0" u="none" strike="noStrike" cap="none">
                <a:solidFill>
                  <a:srgbClr val="000000"/>
                </a:solidFill>
                <a:latin typeface="Helvetica Neue"/>
                <a:ea typeface="Helvetica Neue"/>
                <a:cs typeface="Helvetica Neue"/>
                <a:sym typeface="Helvetica Neue"/>
              </a:rPr>
              <a:t> en la sección Música, bajo el encabezado del micro:bit (V2). Coloca el bloque </a:t>
            </a:r>
            <a:r>
              <a:rPr lang="en-GB" sz="1400" b="0" i="0" u="none" strike="noStrike" cap="none">
                <a:solidFill>
                  <a:schemeClr val="dk1"/>
                </a:solidFill>
                <a:latin typeface="Helvetica Neue"/>
                <a:ea typeface="Helvetica Neue"/>
                <a:cs typeface="Helvetica Neue"/>
                <a:sym typeface="Helvetica Neue"/>
              </a:rPr>
              <a:t>debajo del bloque «mostrar ícono» y haz clic en la flecha para seleccionar el sonido triste.</a:t>
            </a:r>
            <a:endParaRPr/>
          </a:p>
        </p:txBody>
      </p:sp>
      <p:pic>
        <p:nvPicPr>
          <p:cNvPr id="323" name="Google Shape;323;g3694c7ecca9_2_7" descr="El bloque «al presionar el botón B» que contiene el bloque mostrar ícono triste y un bloque reproducir sonido triste hasta terminar." title="microbit-screenshot - 2025-10-30T090848.262.png"/>
          <p:cNvPicPr preferRelativeResize="0"/>
          <p:nvPr/>
        </p:nvPicPr>
        <p:blipFill rotWithShape="1">
          <a:blip r:embed="rId6">
            <a:alphaModFix/>
          </a:blip>
          <a:srcRect l="56267" b="57490"/>
          <a:stretch/>
        </p:blipFill>
        <p:spPr>
          <a:xfrm>
            <a:off x="6589774" y="2021275"/>
            <a:ext cx="2229002" cy="152777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g38e3a587ad9_0_24"/>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5</a:t>
            </a:r>
            <a:endParaRPr/>
          </a:p>
        </p:txBody>
      </p:sp>
      <p:sp>
        <p:nvSpPr>
          <p:cNvPr id="329" name="Google Shape;329;g38e3a587ad9_0_2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23</a:t>
            </a:fld>
            <a:endParaRPr/>
          </a:p>
        </p:txBody>
      </p:sp>
      <p:sp>
        <p:nvSpPr>
          <p:cNvPr id="330" name="Google Shape;330;g38e3a587ad9_0_2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31" name="Google Shape;331;g38e3a587ad9_0_24"/>
          <p:cNvSpPr txBox="1"/>
          <p:nvPr/>
        </p:nvSpPr>
        <p:spPr>
          <a:xfrm>
            <a:off x="680952" y="1247326"/>
            <a:ext cx="40128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logo táctil:</a:t>
            </a:r>
            <a:endParaRPr/>
          </a:p>
        </p:txBody>
      </p:sp>
      <p:pic>
        <p:nvPicPr>
          <p:cNvPr id="332" name="Google Shape;332;g38e3a587ad9_0_24"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333" name="Google Shape;333;g38e3a587ad9_0_24"/>
          <p:cNvSpPr/>
          <p:nvPr/>
        </p:nvSpPr>
        <p:spPr>
          <a:xfrm>
            <a:off x="743575" y="1829175"/>
            <a:ext cx="2118600" cy="43341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100"/>
              <a:buFont typeface="Arial"/>
              <a:buNone/>
            </a:pPr>
            <a:r>
              <a:rPr lang="en-GB" sz="1400" b="1" i="0" u="none" strike="noStrike" cap="none">
                <a:solidFill>
                  <a:srgbClr val="CD0364"/>
                </a:solidFill>
                <a:latin typeface="Helvetica Neue"/>
                <a:ea typeface="Helvetica Neue"/>
                <a:cs typeface="Helvetica Neue"/>
                <a:sym typeface="Helvetica Neue"/>
              </a:rPr>
              <a:t>Busca el bloque «al presionar el logo» </a:t>
            </a:r>
            <a:r>
              <a:rPr lang="en-GB" sz="1400" b="0" i="0" u="none" strike="noStrike" cap="none">
                <a:solidFill>
                  <a:schemeClr val="dk1"/>
                </a:solidFill>
                <a:latin typeface="Helvetica Neue"/>
                <a:ea typeface="Helvetica Neue"/>
                <a:cs typeface="Helvetica Neue"/>
                <a:sym typeface="Helvetica Neue"/>
              </a:rPr>
              <a:t>en la sección Entrada, debajo del encabezado del micro:bit (V2). Añádelo a tu espacio de trabajo.</a:t>
            </a:r>
            <a:endParaRPr/>
          </a:p>
        </p:txBody>
      </p:sp>
      <p:sp>
        <p:nvSpPr>
          <p:cNvPr id="334" name="Google Shape;334;g38e3a587ad9_0_24"/>
          <p:cNvSpPr/>
          <p:nvPr/>
        </p:nvSpPr>
        <p:spPr>
          <a:xfrm>
            <a:off x="3127950" y="1829175"/>
            <a:ext cx="2624700" cy="43341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chemeClr val="dk1"/>
              </a:buClr>
              <a:buSzPts val="1800"/>
              <a:buFont typeface="Arial"/>
              <a:buNone/>
            </a:pPr>
            <a:r>
              <a:rPr lang="en-GB" sz="1400" b="1" i="0" u="none" strike="noStrike" cap="none">
                <a:solidFill>
                  <a:srgbClr val="CD0364"/>
                </a:solidFill>
                <a:latin typeface="Helvetica Neue"/>
                <a:ea typeface="Helvetica Neue"/>
                <a:cs typeface="Helvetica Neue"/>
                <a:sym typeface="Helvetica Neue"/>
              </a:rPr>
              <a:t>Busca el bloque «mostrar ícono»</a:t>
            </a:r>
            <a:r>
              <a:rPr lang="en-GB" sz="1400" b="0" i="0" u="none" strike="noStrike" cap="none">
                <a:solidFill>
                  <a:schemeClr val="dk1"/>
                </a:solidFill>
                <a:latin typeface="Helvetica Neue"/>
                <a:ea typeface="Helvetica Neue"/>
                <a:cs typeface="Helvetica Neue"/>
                <a:sym typeface="Helvetica Neue"/>
              </a:rPr>
              <a:t> en la sección Básico. Coloca el bloque dentro del bloque «al presionar el logo» y haz clic en la flecha para seleccionar la imagen sorpresa incorporada.</a:t>
            </a:r>
            <a:endParaRPr/>
          </a:p>
        </p:txBody>
      </p:sp>
      <p:sp>
        <p:nvSpPr>
          <p:cNvPr id="335" name="Google Shape;335;g38e3a587ad9_0_24"/>
          <p:cNvSpPr/>
          <p:nvPr/>
        </p:nvSpPr>
        <p:spPr>
          <a:xfrm>
            <a:off x="6018425" y="1804875"/>
            <a:ext cx="33825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400" b="1" i="0" u="none" strike="noStrike" cap="none">
                <a:solidFill>
                  <a:srgbClr val="CD0364"/>
                </a:solidFill>
                <a:latin typeface="Helvetica Neue"/>
                <a:ea typeface="Helvetica Neue"/>
                <a:cs typeface="Helvetica Neue"/>
                <a:sym typeface="Helvetica Neue"/>
              </a:rPr>
              <a:t>Busca el bloque «reproducir risa hasta terminar»</a:t>
            </a:r>
            <a:r>
              <a:rPr lang="en-GB" sz="1400" b="0" i="0" u="none" strike="noStrike" cap="none">
                <a:solidFill>
                  <a:srgbClr val="000000"/>
                </a:solidFill>
                <a:latin typeface="Helvetica Neue"/>
                <a:ea typeface="Helvetica Neue"/>
                <a:cs typeface="Helvetica Neue"/>
                <a:sym typeface="Helvetica Neue"/>
              </a:rPr>
              <a:t> en la sección Música, bajo el encabezado del micro:bit (V2). Coloca el bloque </a:t>
            </a:r>
            <a:r>
              <a:rPr lang="en-GB" sz="1400" b="0" i="0" u="none" strike="noStrike" cap="none">
                <a:solidFill>
                  <a:schemeClr val="dk1"/>
                </a:solidFill>
                <a:latin typeface="Helvetica Neue"/>
                <a:ea typeface="Helvetica Neue"/>
                <a:cs typeface="Helvetica Neue"/>
                <a:sym typeface="Helvetica Neue"/>
              </a:rPr>
              <a:t>debajo del bloque «mostrar ícono» y haz clic en la flecha para seleccionar el sonido del muelle.</a:t>
            </a:r>
            <a:endParaRPr/>
          </a:p>
        </p:txBody>
      </p:sp>
      <p:pic>
        <p:nvPicPr>
          <p:cNvPr id="336" name="Google Shape;336;g38e3a587ad9_0_24" descr="El bloque «al presionar el logo»." title="microbit-screenshot - 2025-09-30T160134.512.png"/>
          <p:cNvPicPr preferRelativeResize="0"/>
          <p:nvPr/>
        </p:nvPicPr>
        <p:blipFill rotWithShape="1">
          <a:blip r:embed="rId4">
            <a:alphaModFix/>
          </a:blip>
          <a:srcRect t="43290" r="84394" b="37979"/>
          <a:stretch/>
        </p:blipFill>
        <p:spPr>
          <a:xfrm>
            <a:off x="898077" y="2111725"/>
            <a:ext cx="1809603" cy="1066868"/>
          </a:xfrm>
          <a:prstGeom prst="rect">
            <a:avLst/>
          </a:prstGeom>
          <a:noFill/>
          <a:ln>
            <a:noFill/>
          </a:ln>
        </p:spPr>
      </p:pic>
      <p:pic>
        <p:nvPicPr>
          <p:cNvPr id="337" name="Google Shape;337;g38e3a587ad9_0_24" descr="El bloque «al presionar el logo» con un bloque mostrar ícono de sorpresa en su interior." title="microbit-screenshot - 2025-09-30T160319.311.png"/>
          <p:cNvPicPr preferRelativeResize="0"/>
          <p:nvPr/>
        </p:nvPicPr>
        <p:blipFill rotWithShape="1">
          <a:blip r:embed="rId5">
            <a:alphaModFix/>
          </a:blip>
          <a:srcRect t="43843" r="84098" b="31370"/>
          <a:stretch/>
        </p:blipFill>
        <p:spPr>
          <a:xfrm>
            <a:off x="3571501" y="2111714"/>
            <a:ext cx="1737574" cy="1330470"/>
          </a:xfrm>
          <a:prstGeom prst="rect">
            <a:avLst/>
          </a:prstGeom>
          <a:noFill/>
          <a:ln>
            <a:noFill/>
          </a:ln>
        </p:spPr>
      </p:pic>
      <p:pic>
        <p:nvPicPr>
          <p:cNvPr id="338" name="Google Shape;338;g38e3a587ad9_0_24" descr="El bloque «al presionar el logo» que contiene el bloque «mostrar ícono de sorpresa» y el bloque «reproducir sonido de muelle hasta que termine»." title="microbit-screenshot - 2025-10-30T090848.262.png"/>
          <p:cNvPicPr preferRelativeResize="0"/>
          <p:nvPr/>
        </p:nvPicPr>
        <p:blipFill rotWithShape="1">
          <a:blip r:embed="rId6">
            <a:alphaModFix/>
          </a:blip>
          <a:srcRect t="57490" r="50353"/>
          <a:stretch/>
        </p:blipFill>
        <p:spPr>
          <a:xfrm>
            <a:off x="6444612" y="2033458"/>
            <a:ext cx="2530125" cy="152762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365ab73c13e_0_354"/>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6</a:t>
            </a:r>
            <a:endParaRPr/>
          </a:p>
        </p:txBody>
      </p:sp>
      <p:sp>
        <p:nvSpPr>
          <p:cNvPr id="344" name="Google Shape;344;g365ab73c13e_0_35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24</a:t>
            </a:fld>
            <a:endParaRPr/>
          </a:p>
        </p:txBody>
      </p:sp>
      <p:sp>
        <p:nvSpPr>
          <p:cNvPr id="345" name="Google Shape;345;g365ab73c13e_0_354"/>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CD0364"/>
              </a:buClr>
              <a:buSzPts val="1800"/>
              <a:buChar char="•"/>
            </a:pPr>
            <a:r>
              <a:rPr lang="en-GB" sz="1800" b="1">
                <a:solidFill>
                  <a:srgbClr val="CD0364"/>
                </a:solidFill>
              </a:rPr>
              <a:t>Prueba</a:t>
            </a:r>
            <a:r>
              <a:rPr lang="en-GB" sz="1800"/>
              <a:t> su código con el simulador y, a continuación, </a:t>
            </a:r>
            <a:r>
              <a:rPr lang="en-GB" sz="1800" b="1">
                <a:solidFill>
                  <a:srgbClr val="CD0364"/>
                </a:solidFill>
              </a:rPr>
              <a:t>descárgalo</a:t>
            </a:r>
            <a:r>
              <a:rPr lang="en-GB" sz="1800"/>
              <a:t> en el micro:bit.</a:t>
            </a:r>
            <a:endParaRPr/>
          </a:p>
          <a:p>
            <a:pPr marL="457200" lvl="0" indent="-342900" algn="l" rtl="0">
              <a:lnSpc>
                <a:spcPct val="110000"/>
              </a:lnSpc>
              <a:spcBef>
                <a:spcPts val="1300"/>
              </a:spcBef>
              <a:spcAft>
                <a:spcPts val="0"/>
              </a:spcAft>
              <a:buClr>
                <a:srgbClr val="CD0364"/>
              </a:buClr>
              <a:buSzPts val="1800"/>
              <a:buChar char="•"/>
            </a:pPr>
            <a:r>
              <a:rPr lang="en-GB" sz="1800" b="1">
                <a:solidFill>
                  <a:srgbClr val="CD0364"/>
                </a:solidFill>
              </a:rPr>
              <a:t>Desconecta</a:t>
            </a:r>
            <a:r>
              <a:rPr lang="en-GB" sz="1800" b="1">
                <a:solidFill>
                  <a:srgbClr val="2993D6"/>
                </a:solidFill>
              </a:rPr>
              <a:t> </a:t>
            </a:r>
            <a:r>
              <a:rPr lang="en-GB" sz="1800"/>
              <a:t>el micro:bit y </a:t>
            </a:r>
            <a:r>
              <a:rPr lang="en-GB" sz="1800" b="1">
                <a:solidFill>
                  <a:srgbClr val="CD0364"/>
                </a:solidFill>
              </a:rPr>
              <a:t>conecta</a:t>
            </a:r>
            <a:r>
              <a:rPr lang="en-GB" sz="1800"/>
              <a:t> la batería. </a:t>
            </a:r>
            <a:endParaRPr/>
          </a:p>
          <a:p>
            <a:pPr marL="457200" lvl="0" indent="-342900" algn="l" rtl="0">
              <a:lnSpc>
                <a:spcPct val="110000"/>
              </a:lnSpc>
              <a:spcBef>
                <a:spcPts val="1300"/>
              </a:spcBef>
              <a:spcAft>
                <a:spcPts val="0"/>
              </a:spcAft>
              <a:buClr>
                <a:srgbClr val="CD0364"/>
              </a:buClr>
              <a:buSzPts val="1800"/>
              <a:buChar char="•"/>
            </a:pPr>
            <a:r>
              <a:rPr lang="en-GB" sz="1800" b="1">
                <a:solidFill>
                  <a:srgbClr val="CD0364"/>
                </a:solidFill>
              </a:rPr>
              <a:t>Recuerda </a:t>
            </a:r>
            <a:r>
              <a:rPr lang="en-GB" sz="1800" b="1">
                <a:solidFill>
                  <a:srgbClr val="6C4BC1"/>
                </a:solidFill>
              </a:rPr>
              <a:t> </a:t>
            </a:r>
            <a:r>
              <a:rPr lang="en-GB" sz="1800"/>
              <a:t>el personaje y las insignias de emociones elegidas para representar los diferentes sentimientos, estados de ánimo o rasgos del personaje a lo largo de la historia.</a:t>
            </a:r>
            <a:endParaRPr/>
          </a:p>
          <a:p>
            <a:pPr marL="457200" lvl="0" indent="-342900" algn="l" rtl="0">
              <a:lnSpc>
                <a:spcPct val="110000"/>
              </a:lnSpc>
              <a:spcBef>
                <a:spcPts val="1300"/>
              </a:spcBef>
              <a:spcAft>
                <a:spcPts val="0"/>
              </a:spcAft>
              <a:buClr>
                <a:srgbClr val="CD0364"/>
              </a:buClr>
              <a:buSzPts val="1800"/>
              <a:buChar char="•"/>
            </a:pPr>
            <a:r>
              <a:rPr lang="en-GB" sz="1800" b="1">
                <a:solidFill>
                  <a:srgbClr val="CD0364"/>
                </a:solidFill>
              </a:rPr>
              <a:t>Presiona</a:t>
            </a:r>
            <a:r>
              <a:rPr lang="en-GB" sz="1800"/>
              <a:t> el botón A para obtener un ícono y un sonido alegres. </a:t>
            </a:r>
            <a:endParaRPr/>
          </a:p>
          <a:p>
            <a:pPr marL="457200" lvl="0" indent="-342900" algn="l" rtl="0">
              <a:lnSpc>
                <a:spcPct val="110000"/>
              </a:lnSpc>
              <a:spcBef>
                <a:spcPts val="1300"/>
              </a:spcBef>
              <a:spcAft>
                <a:spcPts val="0"/>
              </a:spcAft>
              <a:buClr>
                <a:srgbClr val="CD0364"/>
              </a:buClr>
              <a:buSzPts val="1800"/>
              <a:buChar char="•"/>
            </a:pPr>
            <a:r>
              <a:rPr lang="en-GB" sz="1800" b="1">
                <a:solidFill>
                  <a:srgbClr val="CD0364"/>
                </a:solidFill>
              </a:rPr>
              <a:t>Presiona</a:t>
            </a:r>
            <a:r>
              <a:rPr lang="en-GB" sz="1800"/>
              <a:t> el botón B para ver un ícono triste y escuchar un sonido.</a:t>
            </a:r>
            <a:endParaRPr/>
          </a:p>
          <a:p>
            <a:pPr marL="457200" lvl="0" indent="-342900" algn="l" rtl="0">
              <a:lnSpc>
                <a:spcPct val="110000"/>
              </a:lnSpc>
              <a:spcBef>
                <a:spcPts val="1300"/>
              </a:spcBef>
              <a:spcAft>
                <a:spcPts val="0"/>
              </a:spcAft>
              <a:buClr>
                <a:srgbClr val="CD0364"/>
              </a:buClr>
              <a:buSzPts val="1800"/>
              <a:buChar char="•"/>
            </a:pPr>
            <a:r>
              <a:rPr lang="en-GB" sz="1800" b="1">
                <a:solidFill>
                  <a:srgbClr val="CD0364"/>
                </a:solidFill>
              </a:rPr>
              <a:t>Presiona</a:t>
            </a:r>
            <a:r>
              <a:rPr lang="en-GB" sz="1800"/>
              <a:t> el logo táctil para ver un ícono de sorpresa y escuchar un sonido. </a:t>
            </a:r>
            <a:endParaRPr/>
          </a:p>
          <a:p>
            <a:pPr marL="457200" lvl="0" indent="-342900" algn="l" rtl="0">
              <a:lnSpc>
                <a:spcPct val="110000"/>
              </a:lnSpc>
              <a:spcBef>
                <a:spcPts val="1300"/>
              </a:spcBef>
              <a:spcAft>
                <a:spcPts val="0"/>
              </a:spcAft>
              <a:buClr>
                <a:srgbClr val="CD0364"/>
              </a:buClr>
              <a:buSzPts val="1800"/>
              <a:buChar char="•"/>
            </a:pPr>
            <a:r>
              <a:rPr lang="en-GB" sz="1800" b="1">
                <a:solidFill>
                  <a:srgbClr val="CD0364"/>
                </a:solidFill>
              </a:rPr>
              <a:t>Explica</a:t>
            </a:r>
            <a:r>
              <a:rPr lang="en-GB" sz="1800"/>
              <a:t> cómo los sentimientos representan al personaje que has elegido.</a:t>
            </a:r>
            <a:endParaRPr/>
          </a:p>
        </p:txBody>
      </p:sp>
      <p:sp>
        <p:nvSpPr>
          <p:cNvPr id="346" name="Google Shape;346;g365ab73c13e_0_35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347" name="Google Shape;347;g365ab73c13e_0_354"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g365ab73c13e_0_12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a:t>
            </a:r>
            <a:endParaRPr/>
          </a:p>
        </p:txBody>
      </p:sp>
      <p:sp>
        <p:nvSpPr>
          <p:cNvPr id="353" name="Google Shape;353;g365ab73c13e_0_12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25</a:t>
            </a:fld>
            <a:endParaRPr/>
          </a:p>
        </p:txBody>
      </p:sp>
      <p:sp>
        <p:nvSpPr>
          <p:cNvPr id="354" name="Google Shape;354;g365ab73c13e_0_12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355" name="Google Shape;355;g365ab73c13e_0_129" descr="decorativo" title="Inspired_green@4x-100.jpg"/>
          <p:cNvPicPr preferRelativeResize="0"/>
          <p:nvPr/>
        </p:nvPicPr>
        <p:blipFill rotWithShape="1">
          <a:blip r:embed="rId3">
            <a:alphaModFix/>
          </a:blip>
          <a:srcRect/>
          <a:stretch/>
        </p:blipFill>
        <p:spPr>
          <a:xfrm>
            <a:off x="7968900" y="201700"/>
            <a:ext cx="990036" cy="1346675"/>
          </a:xfrm>
          <a:prstGeom prst="rect">
            <a:avLst/>
          </a:prstGeom>
          <a:noFill/>
          <a:ln>
            <a:noFill/>
          </a:ln>
        </p:spPr>
      </p:pic>
      <p:sp>
        <p:nvSpPr>
          <p:cNvPr id="356" name="Google Shape;356;g365ab73c13e_0_129"/>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00"/>
              <a:t>Este proyecto utiliza el botón A, el botón B y el logo táctil para mostrar un ícono y reproducir un sonido que representa los sentimientos de un personaje a lo largo de una historia. Puedes cambiar las imágenes y los sonidos para representar otros sentimientos, estados de ánimo o rasgos del personaje.</a:t>
            </a:r>
            <a:endParaRPr/>
          </a:p>
          <a:p>
            <a:pPr marL="0" marR="0" lvl="0" indent="0" algn="l" rtl="0">
              <a:lnSpc>
                <a:spcPct val="110000"/>
              </a:lnSpc>
              <a:spcBef>
                <a:spcPts val="1300"/>
              </a:spcBef>
              <a:spcAft>
                <a:spcPts val="0"/>
              </a:spcAft>
              <a:buSzPts val="1800"/>
              <a:buNone/>
            </a:pPr>
            <a:endParaRPr sz="1600"/>
          </a:p>
        </p:txBody>
      </p:sp>
      <p:sp>
        <p:nvSpPr>
          <p:cNvPr id="357" name="Google Shape;357;g365ab73c13e_0_129"/>
          <p:cNvSpPr/>
          <p:nvPr/>
        </p:nvSpPr>
        <p:spPr>
          <a:xfrm>
            <a:off x="675025" y="2836711"/>
            <a:ext cx="2613900" cy="34089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presionar el botón A, aparece un ícono alegre y se reproduce un sonido alegre.</a:t>
            </a:r>
            <a:endParaRPr/>
          </a:p>
        </p:txBody>
      </p:sp>
      <p:sp>
        <p:nvSpPr>
          <p:cNvPr id="358" name="Google Shape;358;g365ab73c13e_0_129"/>
          <p:cNvSpPr/>
          <p:nvPr/>
        </p:nvSpPr>
        <p:spPr>
          <a:xfrm>
            <a:off x="3605088" y="2836711"/>
            <a:ext cx="2613900" cy="34089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presionar el botón B aparece un ícono triste y se reproduce un sonido triste.</a:t>
            </a:r>
            <a:endParaRPr/>
          </a:p>
        </p:txBody>
      </p:sp>
      <p:sp>
        <p:nvSpPr>
          <p:cNvPr id="359" name="Google Shape;359;g365ab73c13e_0_129"/>
          <p:cNvSpPr/>
          <p:nvPr/>
        </p:nvSpPr>
        <p:spPr>
          <a:xfrm>
            <a:off x="6535150" y="2836775"/>
            <a:ext cx="2718300" cy="34089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presionar el logo táctil, aparece un ícono de sorpresa y se reproduce un sonido de muelle.</a:t>
            </a:r>
            <a:endParaRPr/>
          </a:p>
        </p:txBody>
      </p:sp>
      <p:pic>
        <p:nvPicPr>
          <p:cNvPr id="360" name="Google Shape;360;g365ab73c13e_0_129" descr="El bloque «al presionar el botón A» que contiene el bloque mostrar ícono feliz y un bloque reproducir sonido feliz hasta terminar." title="microbit-screenshot - 2025-10-30T090848.262.png"/>
          <p:cNvPicPr preferRelativeResize="0"/>
          <p:nvPr/>
        </p:nvPicPr>
        <p:blipFill rotWithShape="1">
          <a:blip r:embed="rId4">
            <a:alphaModFix/>
          </a:blip>
          <a:srcRect t="2495" r="53419" b="54994"/>
          <a:stretch/>
        </p:blipFill>
        <p:spPr>
          <a:xfrm>
            <a:off x="844900" y="3144750"/>
            <a:ext cx="2229002" cy="1434304"/>
          </a:xfrm>
          <a:prstGeom prst="rect">
            <a:avLst/>
          </a:prstGeom>
          <a:noFill/>
          <a:ln>
            <a:noFill/>
          </a:ln>
        </p:spPr>
      </p:pic>
      <p:pic>
        <p:nvPicPr>
          <p:cNvPr id="361" name="Google Shape;361;g365ab73c13e_0_129" descr="El bloque «al presionar el botón B» que contiene el bloque mostrar ícono triste y un bloque reproducir sonido triste hasta terminar." title="microbit-screenshot - 2025-10-30T090848.262.png"/>
          <p:cNvPicPr preferRelativeResize="0"/>
          <p:nvPr/>
        </p:nvPicPr>
        <p:blipFill rotWithShape="1">
          <a:blip r:embed="rId4">
            <a:alphaModFix/>
          </a:blip>
          <a:srcRect l="56267" b="57490"/>
          <a:stretch/>
        </p:blipFill>
        <p:spPr>
          <a:xfrm>
            <a:off x="3868287" y="3184892"/>
            <a:ext cx="2092611" cy="1434300"/>
          </a:xfrm>
          <a:prstGeom prst="rect">
            <a:avLst/>
          </a:prstGeom>
          <a:noFill/>
          <a:ln>
            <a:noFill/>
          </a:ln>
        </p:spPr>
      </p:pic>
      <p:pic>
        <p:nvPicPr>
          <p:cNvPr id="362" name="Google Shape;362;g365ab73c13e_0_129" descr="El bloque «al presionar el logo» que contiene el bloque «mostrar ícono de sorpresa» y el bloque «reproducir sonido de muelle hasta que termine»." title="microbit-screenshot - 2025-10-30T090848.262.png"/>
          <p:cNvPicPr preferRelativeResize="0"/>
          <p:nvPr/>
        </p:nvPicPr>
        <p:blipFill rotWithShape="1">
          <a:blip r:embed="rId4">
            <a:alphaModFix/>
          </a:blip>
          <a:srcRect t="57490" r="50353"/>
          <a:stretch/>
        </p:blipFill>
        <p:spPr>
          <a:xfrm>
            <a:off x="6750188" y="3105630"/>
            <a:ext cx="2375572" cy="14343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g365ab73c13e_0_42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Ideas de extensión</a:t>
            </a:r>
            <a:endParaRPr/>
          </a:p>
        </p:txBody>
      </p:sp>
      <p:sp>
        <p:nvSpPr>
          <p:cNvPr id="368" name="Google Shape;368;g365ab73c13e_0_42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26</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g35fa30c4f18_0_5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Extensiones de la insignia de emoción sonora</a:t>
            </a:r>
            <a:endParaRPr/>
          </a:p>
        </p:txBody>
      </p:sp>
      <p:sp>
        <p:nvSpPr>
          <p:cNvPr id="374" name="Google Shape;374;g35fa30c4f18_0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27</a:t>
            </a:fld>
            <a:endParaRPr/>
          </a:p>
        </p:txBody>
      </p:sp>
      <p:sp>
        <p:nvSpPr>
          <p:cNvPr id="375" name="Google Shape;375;g35fa30c4f18_0_5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00A000"/>
              </a:buClr>
              <a:buSzPts val="1800"/>
              <a:buChar char="•"/>
            </a:pPr>
            <a:r>
              <a:rPr lang="en-GB" sz="1800"/>
              <a:t>Experimenta con los diferentes sonidos expresivos nuevos, como «risa», «hola» y «centelleo».</a:t>
            </a:r>
            <a:endParaRPr/>
          </a:p>
          <a:p>
            <a:pPr marL="318151" lvl="0" indent="-309553" algn="l" rtl="0">
              <a:lnSpc>
                <a:spcPct val="110000"/>
              </a:lnSpc>
              <a:spcBef>
                <a:spcPts val="1300"/>
              </a:spcBef>
              <a:spcAft>
                <a:spcPts val="0"/>
              </a:spcAft>
              <a:buClr>
                <a:srgbClr val="00A000"/>
              </a:buClr>
              <a:buSzPts val="1800"/>
              <a:buChar char="•"/>
            </a:pPr>
            <a:r>
              <a:rPr lang="en-GB" sz="1800"/>
              <a:t>Modifica el programa con diferentes íconos de emociones o dibuja los tuyos propios.</a:t>
            </a:r>
            <a:endParaRPr/>
          </a:p>
          <a:p>
            <a:pPr marL="318151" lvl="0" indent="-309553" algn="l" rtl="0">
              <a:lnSpc>
                <a:spcPct val="110000"/>
              </a:lnSpc>
              <a:spcBef>
                <a:spcPts val="1300"/>
              </a:spcBef>
              <a:spcAft>
                <a:spcPts val="0"/>
              </a:spcAft>
              <a:buClr>
                <a:srgbClr val="00A000"/>
              </a:buClr>
              <a:buSzPts val="1800"/>
              <a:buChar char="•"/>
            </a:pPr>
            <a:r>
              <a:rPr lang="en-GB" sz="1800"/>
              <a:t>Añade una animación que acompañe a cada expresión.</a:t>
            </a:r>
            <a:endParaRPr/>
          </a:p>
          <a:p>
            <a:pPr marL="318151" lvl="0" indent="-309553" algn="l" rtl="0">
              <a:lnSpc>
                <a:spcPct val="110000"/>
              </a:lnSpc>
              <a:spcBef>
                <a:spcPts val="1300"/>
              </a:spcBef>
              <a:spcAft>
                <a:spcPts val="0"/>
              </a:spcAft>
              <a:buClr>
                <a:srgbClr val="00A000"/>
              </a:buClr>
              <a:buSzPts val="1800"/>
              <a:buChar char="•"/>
            </a:pPr>
            <a:r>
              <a:rPr lang="en-GB" sz="1800"/>
              <a:t>Utiliza la función de radio para mostrar cómo los personajes pueden interactuar entre sí.</a:t>
            </a:r>
            <a:endParaRPr/>
          </a:p>
          <a:p>
            <a:pPr marL="318151" lvl="0" indent="-309553" algn="l" rtl="0">
              <a:lnSpc>
                <a:spcPct val="110000"/>
              </a:lnSpc>
              <a:spcBef>
                <a:spcPts val="1300"/>
              </a:spcBef>
              <a:spcAft>
                <a:spcPts val="0"/>
              </a:spcAft>
              <a:buClr>
                <a:srgbClr val="00A000"/>
              </a:buClr>
              <a:buSzPts val="1800"/>
              <a:buChar char="•"/>
            </a:pPr>
            <a:r>
              <a:rPr lang="en-GB" sz="1800"/>
              <a:t>Aborda además la norma RL.3.3: </a:t>
            </a:r>
            <a:r>
              <a:rPr lang="en-GB" sz="1800" i="1"/>
              <a:t>describir a los personajes de una historia (por ejemplo, sus rasgos, motivaciones o sentimientos) y </a:t>
            </a:r>
            <a:r>
              <a:rPr lang="en-GB" sz="1800" b="1" i="1"/>
              <a:t>explicar cómo sus acciones contribuyen a la secuencia de acontecimientos.</a:t>
            </a:r>
            <a:endParaRPr/>
          </a:p>
          <a:p>
            <a:pPr marL="914400" lvl="1" indent="-342900" algn="l" rtl="0">
              <a:lnSpc>
                <a:spcPct val="110000"/>
              </a:lnSpc>
              <a:spcBef>
                <a:spcPts val="1300"/>
              </a:spcBef>
              <a:spcAft>
                <a:spcPts val="1000"/>
              </a:spcAft>
              <a:buClr>
                <a:srgbClr val="00A000"/>
              </a:buClr>
              <a:buSzPts val="1800"/>
              <a:buChar char="•"/>
            </a:pPr>
            <a:r>
              <a:rPr lang="en-GB" sz="1800"/>
              <a:t>Explica cómo las emociones, estados de ánimo o rasgos del personaje expresados con el micro:bit contribuyen a la secuencia de acontecimientos de la historia.</a:t>
            </a:r>
            <a:endParaRPr/>
          </a:p>
        </p:txBody>
      </p:sp>
      <p:pic>
        <p:nvPicPr>
          <p:cNvPr id="376" name="Google Shape;376;g35fa30c4f18_0_51" title="Screenshot 2025-06-12 at 17.01.28.png"/>
          <p:cNvPicPr preferRelativeResize="0"/>
          <p:nvPr/>
        </p:nvPicPr>
        <p:blipFill rotWithShape="1">
          <a:blip r:embed="rId3">
            <a:alphaModFix/>
          </a:blip>
          <a:srcRect l="-129080" t="6450" r="129080" b="-6447"/>
          <a:stretch/>
        </p:blipFill>
        <p:spPr>
          <a:xfrm>
            <a:off x="7928000" y="4042200"/>
            <a:ext cx="1728000" cy="2237950"/>
          </a:xfrm>
          <a:prstGeom prst="rect">
            <a:avLst/>
          </a:prstGeom>
          <a:noFill/>
          <a:ln>
            <a:noFill/>
          </a:ln>
        </p:spPr>
      </p:pic>
      <p:grpSp>
        <p:nvGrpSpPr>
          <p:cNvPr id="377" name="Google Shape;377;g35fa30c4f18_0_51"/>
          <p:cNvGrpSpPr/>
          <p:nvPr/>
        </p:nvGrpSpPr>
        <p:grpSpPr>
          <a:xfrm>
            <a:off x="8111932" y="254224"/>
            <a:ext cx="981036" cy="1315129"/>
            <a:chOff x="7405932" y="173599"/>
            <a:chExt cx="981036" cy="1315129"/>
          </a:xfrm>
        </p:grpSpPr>
        <p:grpSp>
          <p:nvGrpSpPr>
            <p:cNvPr id="378" name="Google Shape;378;g35fa30c4f18_0_51"/>
            <p:cNvGrpSpPr/>
            <p:nvPr/>
          </p:nvGrpSpPr>
          <p:grpSpPr>
            <a:xfrm rot="4080661">
              <a:off x="7924640" y="228087"/>
              <a:ext cx="371965" cy="377145"/>
              <a:chOff x="7572716" y="3272053"/>
              <a:chExt cx="489368" cy="496098"/>
            </a:xfrm>
          </p:grpSpPr>
          <p:sp>
            <p:nvSpPr>
              <p:cNvPr id="379" name="Google Shape;379;g35fa30c4f18_0_5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80" name="Google Shape;380;g35fa30c4f18_0_5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81" name="Google Shape;381;g35fa30c4f18_0_5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82" name="Google Shape;382;g35fa30c4f18_0_5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83" name="Google Shape;383;g35fa30c4f18_0_5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84" name="Google Shape;384;g35fa30c4f18_0_5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grpSp>
        <p:pic>
          <p:nvPicPr>
            <p:cNvPr id="385" name="Google Shape;385;g35fa30c4f18_0_51" descr="decorativo" title="Surprised_green@4x-100.jpg"/>
            <p:cNvPicPr preferRelativeResize="0"/>
            <p:nvPr/>
          </p:nvPicPr>
          <p:blipFill rotWithShape="1">
            <a:blip r:embed="rId4">
              <a:alphaModFix/>
            </a:blip>
            <a:srcRect/>
            <a:stretch/>
          </p:blipFill>
          <p:spPr>
            <a:xfrm rot="-1287383">
              <a:off x="7495156" y="724214"/>
              <a:ext cx="802589" cy="639897"/>
            </a:xfrm>
            <a:prstGeom prst="rect">
              <a:avLst/>
            </a:prstGeom>
            <a:noFill/>
            <a:ln>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g3669771b81a_0_13"/>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812"/>
              </a:spcBef>
              <a:spcAft>
                <a:spcPts val="0"/>
              </a:spcAft>
              <a:buSzPts val="1800"/>
              <a:buNone/>
            </a:pPr>
            <a:r>
              <a:rPr lang="en-GB" sz="2000" b="1">
                <a:solidFill>
                  <a:srgbClr val="00A000"/>
                </a:solidFill>
              </a:rPr>
              <a:t>Entradas</a:t>
            </a:r>
            <a:endParaRPr/>
          </a:p>
          <a:p>
            <a:pPr marL="0" lvl="0" indent="0" algn="l" rtl="0">
              <a:lnSpc>
                <a:spcPct val="90000"/>
              </a:lnSpc>
              <a:spcBef>
                <a:spcPts val="812"/>
              </a:spcBef>
              <a:spcAft>
                <a:spcPts val="0"/>
              </a:spcAft>
              <a:buSzPts val="1800"/>
              <a:buNone/>
            </a:pPr>
            <a:r>
              <a:rPr lang="en-GB" sz="1800"/>
              <a:t>Las entradas permiten a las computadoras percibir lo que ocurre en el mundo real para actuar en consecuencia y hacer que ocurra algo. </a:t>
            </a:r>
            <a:endParaRPr/>
          </a:p>
          <a:p>
            <a:pPr marL="0" lvl="0" indent="0" algn="l" rtl="0">
              <a:lnSpc>
                <a:spcPct val="90000"/>
              </a:lnSpc>
              <a:spcBef>
                <a:spcPts val="812"/>
              </a:spcBef>
              <a:spcAft>
                <a:spcPts val="0"/>
              </a:spcAft>
              <a:buSzPts val="1800"/>
              <a:buNone/>
            </a:pPr>
            <a:r>
              <a:rPr lang="en-GB" sz="1800"/>
              <a:t>Este proyecto utiliza varios botones y el logo táctil para la entrada:</a:t>
            </a:r>
            <a:endParaRPr/>
          </a:p>
          <a:p>
            <a:pPr marL="457200" lvl="0" indent="-342900" algn="l" rtl="0">
              <a:lnSpc>
                <a:spcPct val="90000"/>
              </a:lnSpc>
              <a:spcBef>
                <a:spcPts val="812"/>
              </a:spcBef>
              <a:spcAft>
                <a:spcPts val="0"/>
              </a:spcAft>
              <a:buClr>
                <a:srgbClr val="00A000"/>
              </a:buClr>
              <a:buSzPts val="1800"/>
              <a:buChar char="•"/>
            </a:pPr>
            <a:r>
              <a:rPr lang="en-GB" sz="1800"/>
              <a:t>El botón A muestra un ícono y emite un sonido que representa la felicidad.</a:t>
            </a:r>
            <a:endParaRPr/>
          </a:p>
          <a:p>
            <a:pPr marL="457200" lvl="0" indent="-342900" algn="l" rtl="0">
              <a:lnSpc>
                <a:spcPct val="90000"/>
              </a:lnSpc>
              <a:spcBef>
                <a:spcPts val="812"/>
              </a:spcBef>
              <a:spcAft>
                <a:spcPts val="0"/>
              </a:spcAft>
              <a:buClr>
                <a:srgbClr val="00A000"/>
              </a:buClr>
              <a:buSzPts val="1800"/>
              <a:buChar char="•"/>
            </a:pPr>
            <a:r>
              <a:rPr lang="en-GB" sz="1800"/>
              <a:t>El botón B muestra un ícono y emite un sonido que representa la tristeza.</a:t>
            </a:r>
            <a:endParaRPr/>
          </a:p>
          <a:p>
            <a:pPr marL="457200" marR="76600" lvl="0" indent="-342900" algn="l" rtl="0">
              <a:lnSpc>
                <a:spcPct val="90000"/>
              </a:lnSpc>
              <a:spcBef>
                <a:spcPts val="812"/>
              </a:spcBef>
              <a:spcAft>
                <a:spcPts val="0"/>
              </a:spcAft>
              <a:buClr>
                <a:srgbClr val="00A000"/>
              </a:buClr>
              <a:buSzPts val="1800"/>
              <a:buChar char="•"/>
            </a:pPr>
            <a:r>
              <a:rPr lang="en-GB" sz="1800"/>
              <a:t>El logo táctil muestra un ícono y emite un sonido para representar sorpresa.</a:t>
            </a:r>
            <a:endParaRPr/>
          </a:p>
          <a:p>
            <a:pPr marL="0" lvl="0" indent="0" algn="l" rtl="0">
              <a:lnSpc>
                <a:spcPct val="90000"/>
              </a:lnSpc>
              <a:spcBef>
                <a:spcPts val="812"/>
              </a:spcBef>
              <a:spcAft>
                <a:spcPts val="0"/>
              </a:spcAft>
              <a:buSzPts val="1800"/>
              <a:buNone/>
            </a:pPr>
            <a:endParaRPr sz="2000" b="1">
              <a:solidFill>
                <a:srgbClr val="00A000"/>
              </a:solidFill>
            </a:endParaRPr>
          </a:p>
          <a:p>
            <a:pPr marL="0" lvl="0" indent="0" algn="l" rtl="0">
              <a:lnSpc>
                <a:spcPct val="90000"/>
              </a:lnSpc>
              <a:spcBef>
                <a:spcPts val="812"/>
              </a:spcBef>
              <a:spcAft>
                <a:spcPts val="0"/>
              </a:spcAft>
              <a:buSzPts val="1800"/>
              <a:buNone/>
            </a:pPr>
            <a:endParaRPr sz="2000" b="1">
              <a:solidFill>
                <a:srgbClr val="00A000"/>
              </a:solidFill>
            </a:endParaRPr>
          </a:p>
        </p:txBody>
      </p:sp>
      <p:sp>
        <p:nvSpPr>
          <p:cNvPr id="118" name="Google Shape;118;g3669771b81a_0_1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Conceptos de la Informática</a:t>
            </a:r>
            <a:endParaRPr/>
          </a:p>
        </p:txBody>
      </p:sp>
      <p:sp>
        <p:nvSpPr>
          <p:cNvPr id="119" name="Google Shape;119;g3669771b81a_0_1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a:t>
            </a:fld>
            <a:endParaRPr/>
          </a:p>
        </p:txBody>
      </p:sp>
      <p:pic>
        <p:nvPicPr>
          <p:cNvPr id="120" name="Google Shape;120;g3669771b81a_0_13" descr="decorativo"/>
          <p:cNvPicPr preferRelativeResize="0"/>
          <p:nvPr/>
        </p:nvPicPr>
        <p:blipFill rotWithShape="1">
          <a:blip r:embed="rId3">
            <a:alphaModFix/>
          </a:blip>
          <a:srcRect/>
          <a:stretch/>
        </p:blipFill>
        <p:spPr>
          <a:xfrm>
            <a:off x="8059352" y="613013"/>
            <a:ext cx="955218" cy="736882"/>
          </a:xfrm>
          <a:prstGeom prst="rect">
            <a:avLst/>
          </a:prstGeom>
          <a:noFill/>
          <a:ln>
            <a:noFill/>
          </a:ln>
        </p:spPr>
      </p:pic>
      <p:pic>
        <p:nvPicPr>
          <p:cNvPr id="121" name="Google Shape;121;g3669771b81a_0_13" descr="Ilustración de una placa del micro:bit y una mano junto a ella."/>
          <p:cNvPicPr preferRelativeResize="0"/>
          <p:nvPr/>
        </p:nvPicPr>
        <p:blipFill rotWithShape="1">
          <a:blip r:embed="rId4">
            <a:alphaModFix/>
          </a:blip>
          <a:srcRect/>
          <a:stretch/>
        </p:blipFill>
        <p:spPr>
          <a:xfrm>
            <a:off x="3929549" y="4493801"/>
            <a:ext cx="2046900" cy="17181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g365ab73c13e_0_8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Cómo funciona la insignia de emoción sonora</a:t>
            </a:r>
            <a:endParaRPr/>
          </a:p>
        </p:txBody>
      </p:sp>
      <p:sp>
        <p:nvSpPr>
          <p:cNvPr id="127" name="Google Shape;127;g365ab73c13e_0_8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4</a:t>
            </a:fld>
            <a:endParaRPr/>
          </a:p>
        </p:txBody>
      </p:sp>
      <p:sp>
        <p:nvSpPr>
          <p:cNvPr id="128" name="Google Shape;128;g365ab73c13e_0_81"/>
          <p:cNvSpPr txBox="1">
            <a:spLocks noGrp="1"/>
          </p:cNvSpPr>
          <p:nvPr>
            <p:ph type="body" idx="1"/>
          </p:nvPr>
        </p:nvSpPr>
        <p:spPr>
          <a:xfrm>
            <a:off x="681014" y="1548375"/>
            <a:ext cx="81018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00A000"/>
              </a:buClr>
              <a:buSzPts val="1800"/>
              <a:buChar char="•"/>
            </a:pPr>
            <a:r>
              <a:rPr lang="en-GB" sz="1800"/>
              <a:t>El micro:bit tiene un altavoz integrado que puede reproducir sonidos expresivos. </a:t>
            </a:r>
            <a:endParaRPr/>
          </a:p>
          <a:p>
            <a:pPr marL="457200" lvl="0" indent="-342900" algn="l" rtl="0">
              <a:lnSpc>
                <a:spcPct val="110000"/>
              </a:lnSpc>
              <a:spcBef>
                <a:spcPts val="1300"/>
              </a:spcBef>
              <a:spcAft>
                <a:spcPts val="0"/>
              </a:spcAft>
              <a:buClr>
                <a:srgbClr val="00A000"/>
              </a:buClr>
              <a:buSzPts val="1800"/>
              <a:buChar char="•"/>
            </a:pPr>
            <a:r>
              <a:rPr lang="en-GB" sz="1800"/>
              <a:t>Este proyecto reproduce un sonido alegre cuando presionas el botón A coincidir con el ícono alegre de la pantalla led.</a:t>
            </a:r>
            <a:endParaRPr/>
          </a:p>
          <a:p>
            <a:pPr marL="457200" lvl="0" indent="-342900" algn="l" rtl="0">
              <a:lnSpc>
                <a:spcPct val="110000"/>
              </a:lnSpc>
              <a:spcBef>
                <a:spcPts val="1300"/>
              </a:spcBef>
              <a:spcAft>
                <a:spcPts val="0"/>
              </a:spcAft>
              <a:buClr>
                <a:srgbClr val="00A000"/>
              </a:buClr>
              <a:buSzPts val="1800"/>
              <a:buChar char="•"/>
            </a:pPr>
            <a:r>
              <a:rPr lang="en-GB" sz="1800"/>
              <a:t>Reproduce un sonido triste cuando presionas el botón B coincidir con el ícono de la cara triste.</a:t>
            </a:r>
            <a:endParaRPr/>
          </a:p>
          <a:p>
            <a:pPr marL="457200" lvl="0" indent="-342900" algn="l" rtl="0">
              <a:lnSpc>
                <a:spcPct val="110000"/>
              </a:lnSpc>
              <a:spcBef>
                <a:spcPts val="1300"/>
              </a:spcBef>
              <a:spcAft>
                <a:spcPts val="0"/>
              </a:spcAft>
              <a:buClr>
                <a:srgbClr val="00A000"/>
              </a:buClr>
              <a:buSzPts val="1800"/>
              <a:buChar char="•"/>
            </a:pPr>
            <a:r>
              <a:rPr lang="en-GB" sz="1800"/>
              <a:t>Al presionar el logo táctil, suena el sonido de un muelle, que coincide con la cara de sorpresa que aparece en la pantalla led.</a:t>
            </a:r>
            <a:endParaRPr/>
          </a:p>
          <a:p>
            <a:pPr marL="457200" lvl="0" indent="0" algn="l" rtl="0">
              <a:lnSpc>
                <a:spcPct val="90000"/>
              </a:lnSpc>
              <a:spcBef>
                <a:spcPts val="1000"/>
              </a:spcBef>
              <a:spcAft>
                <a:spcPts val="0"/>
              </a:spcAft>
              <a:buSzPts val="1800"/>
              <a:buNone/>
            </a:pPr>
            <a:endParaRPr sz="1800"/>
          </a:p>
          <a:p>
            <a:pPr marL="0" lvl="0" indent="0" algn="l" rtl="0">
              <a:lnSpc>
                <a:spcPct val="90000"/>
              </a:lnSpc>
              <a:spcBef>
                <a:spcPts val="1000"/>
              </a:spcBef>
              <a:spcAft>
                <a:spcPts val="0"/>
              </a:spcAft>
              <a:buClr>
                <a:schemeClr val="dk1"/>
              </a:buClr>
              <a:buSzPts val="2000"/>
              <a:buNone/>
            </a:pPr>
            <a:endParaRPr sz="20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a:p>
        </p:txBody>
      </p:sp>
      <p:sp>
        <p:nvSpPr>
          <p:cNvPr id="129" name="Google Shape;129;g365ab73c13e_0_81"/>
          <p:cNvSpPr/>
          <p:nvPr/>
        </p:nvSpPr>
        <p:spPr>
          <a:xfrm>
            <a:off x="584750" y="5444950"/>
            <a:ext cx="8254200" cy="9114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800" b="1" i="0" u="none" strike="noStrike" cap="none">
                <a:solidFill>
                  <a:srgbClr val="00A000"/>
                </a:solidFill>
                <a:latin typeface="Helvetica Neue"/>
                <a:ea typeface="Helvetica Neue"/>
                <a:cs typeface="Helvetica Neue"/>
                <a:sym typeface="Helvetica Neue"/>
              </a:rPr>
              <a:t>Consejo profesional:</a:t>
            </a:r>
            <a:r>
              <a:rPr lang="en-GB" sz="1800" b="0" i="0" u="none" strike="noStrike" cap="none">
                <a:solidFill>
                  <a:srgbClr val="000000"/>
                </a:solidFill>
                <a:latin typeface="Helvetica Neue"/>
                <a:ea typeface="Helvetica Neue"/>
                <a:cs typeface="Helvetica Neue"/>
                <a:sym typeface="Helvetica Neue"/>
              </a:rPr>
              <a:t> </a:t>
            </a:r>
            <a:r>
              <a:rPr lang="en-GB" sz="1800" b="0" i="0" u="none" strike="noStrike" cap="none">
                <a:solidFill>
                  <a:schemeClr val="dk1"/>
                </a:solidFill>
                <a:latin typeface="Helvetica Neue"/>
                <a:ea typeface="Helvetica Neue"/>
                <a:cs typeface="Helvetica Neue"/>
                <a:sym typeface="Helvetica Neue"/>
              </a:rPr>
              <a:t>los alumnos pueden crear sus propias insignias de emociones sonoras utilizando diferentes imágenes y sonidos incorporados o creando los suyos propios.</a:t>
            </a:r>
            <a:endParaRPr/>
          </a:p>
        </p:txBody>
      </p:sp>
      <p:grpSp>
        <p:nvGrpSpPr>
          <p:cNvPr id="130" name="Google Shape;130;g365ab73c13e_0_81"/>
          <p:cNvGrpSpPr/>
          <p:nvPr/>
        </p:nvGrpSpPr>
        <p:grpSpPr>
          <a:xfrm rot="3243489">
            <a:off x="8664871" y="940584"/>
            <a:ext cx="650808" cy="659758"/>
            <a:chOff x="7572716" y="3272053"/>
            <a:chExt cx="489368" cy="496098"/>
          </a:xfrm>
        </p:grpSpPr>
        <p:sp>
          <p:nvSpPr>
            <p:cNvPr id="131" name="Google Shape;131;g365ab73c13e_0_8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32" name="Google Shape;132;g365ab73c13e_0_8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33" name="Google Shape;133;g365ab73c13e_0_8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34" name="Google Shape;134;g365ab73c13e_0_8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35" name="Google Shape;135;g365ab73c13e_0_8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36" name="Google Shape;136;g365ab73c13e_0_8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grpSp>
      <p:pic>
        <p:nvPicPr>
          <p:cNvPr id="137" name="Google Shape;137;g365ab73c13e_0_81" descr="decorativo"/>
          <p:cNvPicPr preferRelativeResize="0"/>
          <p:nvPr/>
        </p:nvPicPr>
        <p:blipFill rotWithShape="1">
          <a:blip r:embed="rId3">
            <a:alphaModFix/>
          </a:blip>
          <a:srcRect/>
          <a:stretch/>
        </p:blipFill>
        <p:spPr>
          <a:xfrm rot="-119300">
            <a:off x="8288205" y="914781"/>
            <a:ext cx="192617" cy="19261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g35fe6bcad37_0_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Elige tu nivel</a:t>
            </a:r>
            <a:endParaRPr/>
          </a:p>
        </p:txBody>
      </p:sp>
      <p:sp>
        <p:nvSpPr>
          <p:cNvPr id="143" name="Google Shape;143;g35fe6bcad37_0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5</a:t>
            </a:fld>
            <a:endParaRPr/>
          </a:p>
        </p:txBody>
      </p:sp>
      <p:pic>
        <p:nvPicPr>
          <p:cNvPr id="144" name="Google Shape;144;g35fe6bcad37_0_9" descr="decorativo"/>
          <p:cNvPicPr preferRelativeResize="0"/>
          <p:nvPr/>
        </p:nvPicPr>
        <p:blipFill rotWithShape="1">
          <a:blip r:embed="rId3">
            <a:alphaModFix/>
          </a:blip>
          <a:srcRect/>
          <a:stretch/>
        </p:blipFill>
        <p:spPr>
          <a:xfrm>
            <a:off x="8470252" y="332938"/>
            <a:ext cx="955218" cy="736882"/>
          </a:xfrm>
          <a:prstGeom prst="rect">
            <a:avLst/>
          </a:prstGeom>
          <a:noFill/>
          <a:ln>
            <a:noFill/>
          </a:ln>
        </p:spPr>
      </p:pic>
      <p:graphicFrame>
        <p:nvGraphicFramePr>
          <p:cNvPr id="145" name="Google Shape;145;g35fe6bcad37_0_9"/>
          <p:cNvGraphicFramePr/>
          <p:nvPr/>
        </p:nvGraphicFramePr>
        <p:xfrm>
          <a:off x="479725" y="1220788"/>
          <a:ext cx="3000000" cy="3000000"/>
        </p:xfrm>
        <a:graphic>
          <a:graphicData uri="http://schemas.openxmlformats.org/drawingml/2006/table">
            <a:tbl>
              <a:tblPr>
                <a:noFill/>
                <a:tableStyleId>{0FB234DE-44F2-4C70-A60F-553F287FADB4}</a:tableStyleId>
              </a:tblPr>
              <a:tblGrid>
                <a:gridCol w="1251075">
                  <a:extLst>
                    <a:ext uri="{9D8B030D-6E8A-4147-A177-3AD203B41FA5}">
                      <a16:colId xmlns:a16="http://schemas.microsoft.com/office/drawing/2014/main" val="20000"/>
                    </a:ext>
                  </a:extLst>
                </a:gridCol>
                <a:gridCol w="7694675">
                  <a:extLst>
                    <a:ext uri="{9D8B030D-6E8A-4147-A177-3AD203B41FA5}">
                      <a16:colId xmlns:a16="http://schemas.microsoft.com/office/drawing/2014/main" val="20001"/>
                    </a:ext>
                  </a:extLst>
                </a:gridCol>
              </a:tblGrid>
              <a:tr h="815325">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2993D6"/>
                          </a:solidFill>
                          <a:latin typeface="Helvetica Neue"/>
                          <a:ea typeface="Helvetica Neue"/>
                          <a:cs typeface="Helvetica Neue"/>
                          <a:sym typeface="Helvetica Neue"/>
                        </a:rPr>
                        <a:t>Ligero</a:t>
                      </a:r>
                      <a:r>
                        <a:rPr lang="en-GB" sz="1875" u="sng" strike="noStrike" cap="none">
                          <a:solidFill>
                            <a:srgbClr val="2993D6"/>
                          </a:solidFill>
                          <a:latin typeface="Helvetica Neue"/>
                          <a:ea typeface="Helvetica Neue"/>
                          <a:cs typeface="Helvetica Neue"/>
                          <a:sym typeface="Helvetica Neue"/>
                        </a:rPr>
                        <a:t> </a:t>
                      </a:r>
                      <a:endParaRPr u="sng">
                        <a:solidFill>
                          <a:srgbClr val="2993D6"/>
                        </a:solidFill>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30 min.</a:t>
                      </a:r>
                      <a:endParaRPr/>
                    </a:p>
                  </a:txBody>
                  <a:tcPr marL="91425" marR="91425" marT="91425" marB="90000">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800"/>
                        <a:buFont typeface="Arial"/>
                        <a:buNone/>
                      </a:pPr>
                      <a:r>
                        <a:rPr lang="en-GB" sz="1800" b="1" u="none" strike="noStrike" cap="none">
                          <a:latin typeface="Helvetica Neue"/>
                          <a:ea typeface="Helvetica Neue"/>
                          <a:cs typeface="Helvetica Neue"/>
                          <a:sym typeface="Helvetica Neue"/>
                        </a:rPr>
                        <a:t>Resultado del aprendizaje: </a:t>
                      </a:r>
                      <a:r>
                        <a:rPr lang="en-GB" sz="1800" u="none" strike="noStrike" cap="none">
                          <a:latin typeface="Helvetica Neue"/>
                          <a:ea typeface="Helvetica Neue"/>
                          <a:cs typeface="Helvetica Neue"/>
                          <a:sym typeface="Helvetica Neue"/>
                        </a:rPr>
                        <a:t>soy capaz de describir a un personaje de una historia utilizando la insignia de emoción sonora del micro:bit.</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D9D9D9"/>
                      </a:solidFill>
                      <a:prstDash val="solid"/>
                      <a:round/>
                      <a:headEnd type="none" w="sm" len="sm"/>
                      <a:tailEnd type="none" w="sm" len="sm"/>
                    </a:lnB>
                    <a:solidFill>
                      <a:srgbClr val="F3F3F3"/>
                    </a:solidFill>
                  </a:tcPr>
                </a:tc>
                <a:extLst>
                  <a:ext uri="{0D108BD9-81ED-4DB2-BD59-A6C34878D82A}">
                    <a16:rowId xmlns:a16="http://schemas.microsoft.com/office/drawing/2014/main" val="10000"/>
                  </a:ext>
                </a:extLst>
              </a:tr>
              <a:tr h="7285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800"/>
                        <a:buFont typeface="Arial"/>
                        <a:buNone/>
                      </a:pPr>
                      <a:r>
                        <a:rPr lang="en-GB" sz="1800" b="1" u="none" strike="noStrike" cap="none">
                          <a:latin typeface="Helvetica Neue"/>
                          <a:ea typeface="Helvetica Neue"/>
                          <a:cs typeface="Helvetica Neue"/>
                          <a:sym typeface="Helvetica Neue"/>
                        </a:rPr>
                        <a:t>Descripción de la actividad: </a:t>
                      </a:r>
                      <a:r>
                        <a:rPr lang="en-GB" sz="1800" u="none" strike="noStrike" cap="none">
                          <a:latin typeface="Helvetica Neue"/>
                          <a:ea typeface="Helvetica Neue"/>
                          <a:cs typeface="Helvetica Neue"/>
                          <a:sym typeface="Helvetica Neue"/>
                        </a:rPr>
                        <a:t>utilizando código existente, crea una insignia de emoción sonora que utilice íconos y sonidos para representar a un personaje de una historia.</a:t>
                      </a:r>
                      <a:endParaRPr/>
                    </a:p>
                  </a:txBody>
                  <a:tcPr marL="63500" marR="63500" marT="63500" marB="63500">
                    <a:lnL w="12700" cap="flat" cmpd="sng">
                      <a:solidFill>
                        <a:srgbClr val="D9D9D9"/>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D9D9D9"/>
                      </a:solidFill>
                      <a:prstDash val="solid"/>
                      <a:round/>
                      <a:headEnd type="none" w="sm" len="sm"/>
                      <a:tailEnd type="none" w="sm" len="sm"/>
                    </a:lnB>
                    <a:solidFill>
                      <a:srgbClr val="D9D9D9"/>
                    </a:solidFill>
                  </a:tcPr>
                </a:tc>
                <a:extLst>
                  <a:ext uri="{0D108BD9-81ED-4DB2-BD59-A6C34878D82A}">
                    <a16:rowId xmlns:a16="http://schemas.microsoft.com/office/drawing/2014/main" val="10001"/>
                  </a:ext>
                </a:extLst>
              </a:tr>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6C4BC1"/>
                          </a:solidFill>
                          <a:latin typeface="Helvetica Neue"/>
                          <a:ea typeface="Helvetica Neue"/>
                          <a:cs typeface="Helvetica Neue"/>
                          <a:sym typeface="Helvetica Neue"/>
                        </a:rPr>
                        <a:t>Medio</a:t>
                      </a:r>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075"/>
                        <a:buFont typeface="Arial"/>
                        <a:buNone/>
                      </a:pPr>
                      <a:endParaRPr sz="10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075"/>
                        <a:buFont typeface="Arial"/>
                        <a:buNone/>
                      </a:pPr>
                      <a:endParaRPr sz="10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45 min.</a:t>
                      </a:r>
                      <a:endParaRPr/>
                    </a:p>
                  </a:txBody>
                  <a:tcPr marL="91425" marR="91425" marT="91425" marB="91425">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800"/>
                        <a:buFont typeface="Arial"/>
                        <a:buNone/>
                      </a:pPr>
                      <a:r>
                        <a:rPr lang="en-GB" sz="1800" b="1" u="none" strike="noStrike" cap="none">
                          <a:latin typeface="Helvetica Neue"/>
                          <a:ea typeface="Helvetica Neue"/>
                          <a:cs typeface="Helvetica Neue"/>
                          <a:sym typeface="Helvetica Neue"/>
                        </a:rPr>
                        <a:t>Resultado del aprendizaje: </a:t>
                      </a:r>
                      <a:r>
                        <a:rPr lang="en-GB" sz="1800" u="none" strike="noStrike" cap="none">
                          <a:latin typeface="Helvetica Neue"/>
                          <a:ea typeface="Helvetica Neue"/>
                          <a:cs typeface="Helvetica Neue"/>
                          <a:sym typeface="Helvetica Neue"/>
                        </a:rPr>
                        <a:t>puedo modificar mi propio programa de insignia de emoción sonora para describir a un personaje de una historia.</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r h="82500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800"/>
                        <a:buFont typeface="Arial"/>
                        <a:buNone/>
                      </a:pPr>
                      <a:r>
                        <a:rPr lang="en-GB" sz="1800" b="1" u="none" strike="noStrike" cap="none">
                          <a:latin typeface="Helvetica Neue"/>
                          <a:ea typeface="Helvetica Neue"/>
                          <a:cs typeface="Helvetica Neue"/>
                          <a:sym typeface="Helvetica Neue"/>
                        </a:rPr>
                        <a:t>Descripción de la actividad: </a:t>
                      </a:r>
                      <a:r>
                        <a:rPr lang="en-GB" sz="1800" u="none" strike="noStrike" cap="none">
                          <a:latin typeface="Helvetica Neue"/>
                          <a:ea typeface="Helvetica Neue"/>
                          <a:cs typeface="Helvetica Neue"/>
                          <a:sym typeface="Helvetica Neue"/>
                        </a:rPr>
                        <a:t>modifica el proyecto inicial para programar tu propia insignia de emoción sonora que utilice imágenes y sonidos para representar a un personaje de una historia.</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3"/>
                  </a:ext>
                </a:extLst>
              </a:tr>
              <a:tr h="84010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CD0364"/>
                          </a:solidFill>
                          <a:latin typeface="Helvetica Neue"/>
                          <a:ea typeface="Helvetica Neue"/>
                          <a:cs typeface="Helvetica Neue"/>
                          <a:sym typeface="Helvetica Neue"/>
                        </a:rPr>
                        <a:t>Picante</a:t>
                      </a:r>
                      <a:endParaRPr u="sng">
                        <a:solidFill>
                          <a:srgbClr val="CD0364"/>
                        </a:solidFill>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75"/>
                        <a:buFont typeface="Arial"/>
                        <a:buNone/>
                      </a:pPr>
                      <a:endParaRPr sz="13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75"/>
                        <a:buFont typeface="Arial"/>
                        <a:buNone/>
                      </a:pPr>
                      <a:endParaRPr sz="13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45-60 min.</a:t>
                      </a:r>
                      <a:endParaRPr/>
                    </a:p>
                  </a:txBody>
                  <a:tcPr marL="91425" marR="91425" marT="91425" marB="91425">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800"/>
                        <a:buFont typeface="Arial"/>
                        <a:buNone/>
                      </a:pPr>
                      <a:r>
                        <a:rPr lang="en-GB" sz="1800" b="1" u="none" strike="noStrike" cap="none">
                          <a:latin typeface="Helvetica Neue"/>
                          <a:ea typeface="Helvetica Neue"/>
                          <a:cs typeface="Helvetica Neue"/>
                          <a:sym typeface="Helvetica Neue"/>
                        </a:rPr>
                        <a:t>Resultado del aprendizaje: </a:t>
                      </a:r>
                      <a:r>
                        <a:rPr lang="en-GB" sz="1800" u="none" strike="noStrike" cap="none">
                          <a:latin typeface="Helvetica Neue"/>
                          <a:ea typeface="Helvetica Neue"/>
                          <a:cs typeface="Helvetica Neue"/>
                          <a:sym typeface="Helvetica Neue"/>
                        </a:rPr>
                        <a:t>puedo crear mi propio programa de insignia de emoción sonora para describir a un personaje de una historia.</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4"/>
                  </a:ext>
                </a:extLst>
              </a:tr>
              <a:tr h="840475">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800"/>
                        <a:buFont typeface="Arial"/>
                        <a:buNone/>
                      </a:pPr>
                      <a:r>
                        <a:rPr lang="en-GB" sz="1800" b="1" u="none" strike="noStrike" cap="none">
                          <a:latin typeface="Helvetica Neue"/>
                          <a:ea typeface="Helvetica Neue"/>
                          <a:cs typeface="Helvetica Neue"/>
                          <a:sym typeface="Helvetica Neue"/>
                        </a:rPr>
                        <a:t>Descripción de la actividad: </a:t>
                      </a:r>
                      <a:r>
                        <a:rPr lang="en-GB" sz="1800" u="none" strike="noStrike" cap="none">
                          <a:latin typeface="Helvetica Neue"/>
                          <a:ea typeface="Helvetica Neue"/>
                          <a:cs typeface="Helvetica Neue"/>
                          <a:sym typeface="Helvetica Neue"/>
                        </a:rPr>
                        <a:t>programa tu propia insignia de emoción sonora que utilice imágenes y sonidos para representar a un personaje de una historia.</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g3669771b81a_0_5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50"/>
              <a:buNone/>
            </a:pPr>
            <a:r>
              <a:rPr lang="en-GB" sz="4950"/>
              <a:t>Ligero</a:t>
            </a:r>
            <a:endParaRPr/>
          </a:p>
        </p:txBody>
      </p:sp>
      <p:sp>
        <p:nvSpPr>
          <p:cNvPr id="151" name="Google Shape;151;g3669771b81a_0_5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g35fa30c4f1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Introducción</a:t>
            </a:r>
            <a:endParaRPr/>
          </a:p>
        </p:txBody>
      </p:sp>
      <p:sp>
        <p:nvSpPr>
          <p:cNvPr id="157" name="Google Shape;157;g35fa30c4f1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7</a:t>
            </a:fld>
            <a:endParaRPr/>
          </a:p>
        </p:txBody>
      </p:sp>
      <p:sp>
        <p:nvSpPr>
          <p:cNvPr id="158" name="Google Shape;158;g35fa30c4f18_0_17"/>
          <p:cNvSpPr txBox="1">
            <a:spLocks noGrp="1"/>
          </p:cNvSpPr>
          <p:nvPr>
            <p:ph type="body" idx="1"/>
          </p:nvPr>
        </p:nvSpPr>
        <p:spPr>
          <a:xfrm>
            <a:off x="681000" y="1557150"/>
            <a:ext cx="8544000" cy="4799100"/>
          </a:xfrm>
          <a:prstGeom prst="rect">
            <a:avLst/>
          </a:prstGeom>
          <a:noFill/>
          <a:ln>
            <a:noFill/>
          </a:ln>
        </p:spPr>
        <p:txBody>
          <a:bodyPr spcFirstLastPara="1" wrap="square" lIns="91425" tIns="45700" rIns="91425" bIns="45700" anchor="t" anchorCtr="0">
            <a:noAutofit/>
          </a:bodyPr>
          <a:lstStyle/>
          <a:p>
            <a:pPr marL="457200" lvl="0" indent="-333375" algn="l" rtl="0">
              <a:lnSpc>
                <a:spcPct val="90000"/>
              </a:lnSpc>
              <a:spcBef>
                <a:spcPts val="1100"/>
              </a:spcBef>
              <a:spcAft>
                <a:spcPts val="0"/>
              </a:spcAft>
              <a:buClr>
                <a:srgbClr val="2993D6"/>
              </a:buClr>
              <a:buSzPts val="1650"/>
              <a:buChar char="•"/>
            </a:pPr>
            <a:r>
              <a:rPr lang="en-GB" sz="1650"/>
              <a:t>Los alumnos seleccionarán un personaje de una historia y utilizarán el micro:bit para representar los diferentes sentimientos, estados de ánimo o rasgos del personaje a lo largo de la historia.</a:t>
            </a:r>
            <a:endParaRPr sz="1650"/>
          </a:p>
          <a:p>
            <a:pPr marL="457200" lvl="0" indent="-333375" algn="l" rtl="0">
              <a:lnSpc>
                <a:spcPct val="90000"/>
              </a:lnSpc>
              <a:spcBef>
                <a:spcPts val="1100"/>
              </a:spcBef>
              <a:spcAft>
                <a:spcPts val="0"/>
              </a:spcAft>
              <a:buClr>
                <a:srgbClr val="2993D6"/>
              </a:buClr>
              <a:buSzPts val="1650"/>
              <a:buChar char="•"/>
            </a:pPr>
            <a:r>
              <a:rPr lang="en-GB" sz="1650"/>
              <a:t>Los alumnos descargarán el código en su micro:bit y utilizarán las diferentes entradas para representar los sentimientos de un personaje de una historia. </a:t>
            </a:r>
            <a:endParaRPr sz="1650"/>
          </a:p>
          <a:p>
            <a:pPr marL="914400" lvl="1" indent="-333375" algn="l" rtl="0">
              <a:lnSpc>
                <a:spcPct val="90000"/>
              </a:lnSpc>
              <a:spcBef>
                <a:spcPts val="1100"/>
              </a:spcBef>
              <a:spcAft>
                <a:spcPts val="0"/>
              </a:spcAft>
              <a:buClr>
                <a:srgbClr val="2993D6"/>
              </a:buClr>
              <a:buSzPts val="1650"/>
              <a:buChar char="•"/>
            </a:pPr>
            <a:r>
              <a:rPr lang="en-GB" sz="1650"/>
              <a:t>Este proyecto reproduce un sonido alegre cuando presionas el botón A coincidir con el ícono alegre de la pantalla led.</a:t>
            </a:r>
            <a:endParaRPr sz="1650"/>
          </a:p>
          <a:p>
            <a:pPr marL="914400" lvl="1" indent="-333375" algn="l" rtl="0">
              <a:lnSpc>
                <a:spcPct val="90000"/>
              </a:lnSpc>
              <a:spcBef>
                <a:spcPts val="1100"/>
              </a:spcBef>
              <a:spcAft>
                <a:spcPts val="0"/>
              </a:spcAft>
              <a:buClr>
                <a:srgbClr val="2993D6"/>
              </a:buClr>
              <a:buSzPts val="1650"/>
              <a:buChar char="•"/>
            </a:pPr>
            <a:r>
              <a:rPr lang="en-GB" sz="1650"/>
              <a:t>Reproduce un sonido triste cuando presionas el botón B coincidir con el ícono de la cara triste.</a:t>
            </a:r>
            <a:endParaRPr sz="1650"/>
          </a:p>
          <a:p>
            <a:pPr marL="914400" lvl="1" indent="-333375" algn="l" rtl="0">
              <a:lnSpc>
                <a:spcPct val="90000"/>
              </a:lnSpc>
              <a:spcBef>
                <a:spcPts val="1100"/>
              </a:spcBef>
              <a:spcAft>
                <a:spcPts val="0"/>
              </a:spcAft>
              <a:buClr>
                <a:srgbClr val="2993D6"/>
              </a:buClr>
              <a:buSzPts val="1650"/>
              <a:buChar char="•"/>
            </a:pPr>
            <a:r>
              <a:rPr lang="en-GB" sz="1650"/>
              <a:t>Al presionar el logo táctil, suena el sonido de un muelle, que coincide con la cara de sorpresa que aparece en la pantalla led.</a:t>
            </a:r>
            <a:endParaRPr sz="1650"/>
          </a:p>
          <a:p>
            <a:pPr marL="457200" lvl="0" indent="-333375" algn="l" rtl="0">
              <a:lnSpc>
                <a:spcPct val="90000"/>
              </a:lnSpc>
              <a:spcBef>
                <a:spcPts val="1100"/>
              </a:spcBef>
              <a:spcAft>
                <a:spcPts val="0"/>
              </a:spcAft>
              <a:buClr>
                <a:srgbClr val="2993D6"/>
              </a:buClr>
              <a:buSzPts val="1650"/>
              <a:buChar char="•"/>
            </a:pPr>
            <a:r>
              <a:rPr lang="en-GB" sz="1650"/>
              <a:t>Los alumnos explicarán cómo la imagen mostrada y el sonido reproducido representan al personaje.</a:t>
            </a:r>
            <a:endParaRPr sz="1650"/>
          </a:p>
          <a:p>
            <a:pPr marL="914400" lvl="1" indent="-333375" algn="l" rtl="0">
              <a:lnSpc>
                <a:spcPct val="90000"/>
              </a:lnSpc>
              <a:spcBef>
                <a:spcPts val="1100"/>
              </a:spcBef>
              <a:spcAft>
                <a:spcPts val="0"/>
              </a:spcAft>
              <a:buClr>
                <a:srgbClr val="2993D6"/>
              </a:buClr>
              <a:buSzPts val="1650"/>
              <a:buChar char="•"/>
            </a:pPr>
            <a:r>
              <a:rPr lang="en-GB" sz="1650"/>
              <a:t>La hoja de registro de la insignia de la emoción sonora se puede utilizar para registrar la imagen, el sonido y la conexión con los acontecimientos de la historia.</a:t>
            </a:r>
            <a:endParaRPr sz="1650"/>
          </a:p>
        </p:txBody>
      </p:sp>
      <p:pic>
        <p:nvPicPr>
          <p:cNvPr id="159" name="Google Shape;159;g35fa30c4f18_0_17" descr="decorativo"/>
          <p:cNvPicPr preferRelativeResize="0"/>
          <p:nvPr/>
        </p:nvPicPr>
        <p:blipFill rotWithShape="1">
          <a:blip r:embed="rId3">
            <a:alphaModFix/>
          </a:blip>
          <a:srcRect/>
          <a:stretch/>
        </p:blipFill>
        <p:spPr>
          <a:xfrm>
            <a:off x="8310377" y="282688"/>
            <a:ext cx="955218" cy="736882"/>
          </a:xfrm>
          <a:prstGeom prst="rect">
            <a:avLst/>
          </a:prstGeom>
          <a:noFill/>
          <a:ln>
            <a:noFill/>
          </a:ln>
        </p:spPr>
      </p:pic>
      <p:sp>
        <p:nvSpPr>
          <p:cNvPr id="160" name="Google Shape;160;g35fa30c4f18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g3669771b81a_0_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2993D6"/>
                </a:solidFill>
              </a:rPr>
              <a:t>Ligero 🌶️ Pasos de la actividad de los alumnos</a:t>
            </a:r>
            <a:endParaRPr/>
          </a:p>
        </p:txBody>
      </p:sp>
      <p:sp>
        <p:nvSpPr>
          <p:cNvPr id="166" name="Google Shape;166;g3669771b81a_0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8</a:t>
            </a:fld>
            <a:endParaRPr/>
          </a:p>
        </p:txBody>
      </p:sp>
      <p:sp>
        <p:nvSpPr>
          <p:cNvPr id="167" name="Google Shape;167;g3669771b81a_0_1"/>
          <p:cNvSpPr txBox="1">
            <a:spLocks noGrp="1"/>
          </p:cNvSpPr>
          <p:nvPr>
            <p:ph type="body" idx="1"/>
          </p:nvPr>
        </p:nvSpPr>
        <p:spPr>
          <a:xfrm>
            <a:off x="681025" y="1548375"/>
            <a:ext cx="8544000" cy="3815400"/>
          </a:xfrm>
          <a:prstGeom prst="rect">
            <a:avLst/>
          </a:prstGeom>
          <a:noFill/>
          <a:ln>
            <a:noFill/>
          </a:ln>
        </p:spPr>
        <p:txBody>
          <a:bodyPr spcFirstLastPara="1" wrap="square" lIns="91425" tIns="45700" rIns="91425" bIns="45700" anchor="t" anchorCtr="0">
            <a:noAutofit/>
          </a:bodyPr>
          <a:lstStyle/>
          <a:p>
            <a:pPr marL="318151" lvl="0" indent="-300028" algn="l" rtl="0">
              <a:lnSpc>
                <a:spcPct val="110000"/>
              </a:lnSpc>
              <a:spcBef>
                <a:spcPts val="1300"/>
              </a:spcBef>
              <a:spcAft>
                <a:spcPts val="0"/>
              </a:spcAft>
              <a:buClr>
                <a:srgbClr val="2993D6"/>
              </a:buClr>
              <a:buSzPts val="1650"/>
              <a:buChar char="•"/>
            </a:pPr>
            <a:r>
              <a:rPr lang="en-GB" sz="1650" b="1">
                <a:solidFill>
                  <a:srgbClr val="2993D6"/>
                </a:solidFill>
              </a:rPr>
              <a:t>Abre </a:t>
            </a:r>
            <a:r>
              <a:rPr lang="en-GB" sz="1650"/>
              <a:t>el proyecto: mbit.io/us-emotion y </a:t>
            </a:r>
            <a:r>
              <a:rPr lang="en-GB" sz="1650" b="1">
                <a:solidFill>
                  <a:srgbClr val="2A92D6"/>
                </a:solidFill>
              </a:rPr>
              <a:t>d</a:t>
            </a:r>
            <a:r>
              <a:rPr lang="en-GB" sz="1650" b="1">
                <a:solidFill>
                  <a:srgbClr val="2993D6"/>
                </a:solidFill>
              </a:rPr>
              <a:t>escarga</a:t>
            </a:r>
            <a:r>
              <a:rPr lang="en-GB" sz="1650"/>
              <a:t> el código en el micro:bit.</a:t>
            </a:r>
            <a:endParaRPr sz="1650"/>
          </a:p>
          <a:p>
            <a:pPr marL="318151" lvl="0" indent="-300028" algn="l" rtl="0">
              <a:lnSpc>
                <a:spcPct val="110000"/>
              </a:lnSpc>
              <a:spcBef>
                <a:spcPts val="1300"/>
              </a:spcBef>
              <a:spcAft>
                <a:spcPts val="0"/>
              </a:spcAft>
              <a:buClr>
                <a:srgbClr val="2993D6"/>
              </a:buClr>
              <a:buSzPts val="1650"/>
              <a:buChar char="•"/>
            </a:pPr>
            <a:r>
              <a:rPr lang="en-GB" sz="1650" b="1">
                <a:solidFill>
                  <a:srgbClr val="2993D6"/>
                </a:solidFill>
              </a:rPr>
              <a:t>Desenchufa</a:t>
            </a:r>
            <a:r>
              <a:rPr lang="en-GB" sz="1650"/>
              <a:t> el micro:bit y </a:t>
            </a:r>
            <a:r>
              <a:rPr lang="en-GB" sz="1650" b="1">
                <a:solidFill>
                  <a:srgbClr val="2A92D6"/>
                </a:solidFill>
              </a:rPr>
              <a:t>conecta</a:t>
            </a:r>
            <a:r>
              <a:rPr lang="en-GB" sz="1650"/>
              <a:t> la batería. </a:t>
            </a:r>
            <a:endParaRPr sz="1650"/>
          </a:p>
          <a:p>
            <a:pPr marL="318151" marR="0" lvl="0" indent="-300028" algn="l" rtl="0">
              <a:lnSpc>
                <a:spcPct val="110000"/>
              </a:lnSpc>
              <a:spcBef>
                <a:spcPts val="1300"/>
              </a:spcBef>
              <a:spcAft>
                <a:spcPts val="0"/>
              </a:spcAft>
              <a:buClr>
                <a:srgbClr val="2993D6"/>
              </a:buClr>
              <a:buSzPts val="1650"/>
              <a:buChar char="•"/>
            </a:pPr>
            <a:r>
              <a:rPr lang="en-GB" sz="1650" b="1">
                <a:solidFill>
                  <a:srgbClr val="2993D6"/>
                </a:solidFill>
              </a:rPr>
              <a:t>Selecciona</a:t>
            </a:r>
            <a:r>
              <a:rPr lang="en-GB" sz="1650" b="1">
                <a:solidFill>
                  <a:srgbClr val="2A92D6"/>
                </a:solidFill>
              </a:rPr>
              <a:t> </a:t>
            </a:r>
            <a:r>
              <a:rPr lang="en-GB" sz="1650"/>
              <a:t>un personaje de una historia que estés leyendo y decide qué insignias emocionales representan los diferentes sentimientos, estados de ánimo o rasgos del personaje a lo largo de la historia.</a:t>
            </a:r>
            <a:endParaRPr sz="1650"/>
          </a:p>
          <a:p>
            <a:pPr marL="318151" marR="0" lvl="0" indent="-300028" algn="l" rtl="0">
              <a:lnSpc>
                <a:spcPct val="110000"/>
              </a:lnSpc>
              <a:spcBef>
                <a:spcPts val="1300"/>
              </a:spcBef>
              <a:spcAft>
                <a:spcPts val="0"/>
              </a:spcAft>
              <a:buClr>
                <a:srgbClr val="2993D6"/>
              </a:buClr>
              <a:buSzPts val="1650"/>
              <a:buChar char="•"/>
            </a:pPr>
            <a:r>
              <a:rPr lang="en-GB" sz="1650" b="1">
                <a:solidFill>
                  <a:srgbClr val="2993D6"/>
                </a:solidFill>
              </a:rPr>
              <a:t>Presiona</a:t>
            </a:r>
            <a:r>
              <a:rPr lang="en-GB" sz="1650"/>
              <a:t> el botón A para obtener un ícono y un sonido alegres. </a:t>
            </a:r>
            <a:endParaRPr sz="1650"/>
          </a:p>
          <a:p>
            <a:pPr marL="318151" marR="0" lvl="0" indent="-300028" algn="l" rtl="0">
              <a:lnSpc>
                <a:spcPct val="110000"/>
              </a:lnSpc>
              <a:spcBef>
                <a:spcPts val="1300"/>
              </a:spcBef>
              <a:spcAft>
                <a:spcPts val="0"/>
              </a:spcAft>
              <a:buClr>
                <a:srgbClr val="2993D6"/>
              </a:buClr>
              <a:buSzPts val="1650"/>
              <a:buChar char="•"/>
            </a:pPr>
            <a:r>
              <a:rPr lang="en-GB" sz="1650" b="1">
                <a:solidFill>
                  <a:srgbClr val="2993D6"/>
                </a:solidFill>
              </a:rPr>
              <a:t>Presiona</a:t>
            </a:r>
            <a:r>
              <a:rPr lang="en-GB" sz="1650"/>
              <a:t> el botón B para ver un ícono triste y escuchar un sonido.</a:t>
            </a:r>
            <a:endParaRPr sz="1650"/>
          </a:p>
          <a:p>
            <a:pPr marL="318151" marR="0" lvl="0" indent="-300028" algn="l" rtl="0">
              <a:lnSpc>
                <a:spcPct val="110000"/>
              </a:lnSpc>
              <a:spcBef>
                <a:spcPts val="1300"/>
              </a:spcBef>
              <a:spcAft>
                <a:spcPts val="0"/>
              </a:spcAft>
              <a:buClr>
                <a:srgbClr val="2993D6"/>
              </a:buClr>
              <a:buSzPts val="1650"/>
              <a:buChar char="•"/>
            </a:pPr>
            <a:r>
              <a:rPr lang="en-GB" sz="1650" b="1">
                <a:solidFill>
                  <a:srgbClr val="2993D6"/>
                </a:solidFill>
              </a:rPr>
              <a:t>Presiona</a:t>
            </a:r>
            <a:r>
              <a:rPr lang="en-GB" sz="1650"/>
              <a:t> el logo táctil para ver un ícono de sorpresa y escuchar un sonido. </a:t>
            </a:r>
            <a:endParaRPr sz="1650"/>
          </a:p>
          <a:p>
            <a:pPr marL="318151" lvl="0" indent="-300028" algn="l" rtl="0">
              <a:lnSpc>
                <a:spcPct val="110000"/>
              </a:lnSpc>
              <a:spcBef>
                <a:spcPts val="1300"/>
              </a:spcBef>
              <a:spcAft>
                <a:spcPts val="0"/>
              </a:spcAft>
              <a:buClr>
                <a:srgbClr val="2993D6"/>
              </a:buClr>
              <a:buSzPts val="1650"/>
              <a:buChar char="•"/>
            </a:pPr>
            <a:r>
              <a:rPr lang="en-GB" sz="1650" b="1">
                <a:solidFill>
                  <a:srgbClr val="2A92D6"/>
                </a:solidFill>
              </a:rPr>
              <a:t>Explica</a:t>
            </a:r>
            <a:r>
              <a:rPr lang="en-GB" sz="1650"/>
              <a:t> cómo los sentimientos representan al personaje que has elegido.</a:t>
            </a:r>
            <a:endParaRPr sz="1650"/>
          </a:p>
        </p:txBody>
      </p:sp>
      <p:sp>
        <p:nvSpPr>
          <p:cNvPr id="168" name="Google Shape;168;g3669771b81a_0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169" name="Google Shape;169;g3669771b81a_0_1" descr="Ilustración de un educador delante de una pizarra en blanco utilizada para indic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170" name="Google Shape;170;g3669771b81a_0_1"/>
          <p:cNvSpPr/>
          <p:nvPr/>
        </p:nvSpPr>
        <p:spPr>
          <a:xfrm>
            <a:off x="681025" y="5483484"/>
            <a:ext cx="8544000" cy="911400"/>
          </a:xfrm>
          <a:prstGeom prst="roundRect">
            <a:avLst>
              <a:gd name="adj" fmla="val 16667"/>
            </a:avLst>
          </a:prstGeom>
          <a:solidFill>
            <a:srgbClr val="FFFFFF"/>
          </a:solidFill>
          <a:ln w="19050" cap="flat" cmpd="sng">
            <a:solidFill>
              <a:srgbClr val="2A92D6"/>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650" b="1" i="0" u="none" strike="noStrike" cap="none">
                <a:solidFill>
                  <a:srgbClr val="2A92D6"/>
                </a:solidFill>
                <a:latin typeface="Helvetica Neue"/>
                <a:ea typeface="Helvetica Neue"/>
                <a:cs typeface="Helvetica Neue"/>
                <a:sym typeface="Helvetica Neue"/>
              </a:rPr>
              <a:t>Consejo profesional:</a:t>
            </a:r>
            <a:r>
              <a:rPr lang="en-GB" sz="1650" b="0" i="0" u="none" strike="noStrike" cap="none">
                <a:solidFill>
                  <a:srgbClr val="000000"/>
                </a:solidFill>
                <a:latin typeface="Helvetica Neue"/>
                <a:ea typeface="Helvetica Neue"/>
                <a:cs typeface="Helvetica Neue"/>
                <a:sym typeface="Helvetica Neue"/>
              </a:rPr>
              <a:t> los alumnos pueden seleccionar diferentes íconos y sonidos y crear sus propias imágenes utilizando el bloque «mostrar led» para representar con mayor precisión a un personaje antes de descargar el código al micro:bit.</a:t>
            </a:r>
            <a:endParaRPr sz="165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g35fa30c4f18_0_96"/>
          <p:cNvSpPr txBox="1">
            <a:spLocks noGrp="1"/>
          </p:cNvSpPr>
          <p:nvPr>
            <p:ph type="body" idx="1"/>
          </p:nvPr>
        </p:nvSpPr>
        <p:spPr>
          <a:xfrm>
            <a:off x="681036" y="1514972"/>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00"/>
              <a:t>Este proyecto utiliza el botón A, el botón B y el logo táctil para mostrar un ícono y reproducir un sonido que representa los sentimientos de un personaje a lo largo de una historia. Puedes cambiar las imágenes y los sonidos para representar otros sentimientos, estados de ánimo o rasgos del personaje.</a:t>
            </a:r>
            <a:endParaRPr sz="2475"/>
          </a:p>
        </p:txBody>
      </p:sp>
      <p:sp>
        <p:nvSpPr>
          <p:cNvPr id="176" name="Google Shape;176;g35fa30c4f18_0_9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a:t>
            </a:r>
            <a:endParaRPr/>
          </a:p>
        </p:txBody>
      </p:sp>
      <p:sp>
        <p:nvSpPr>
          <p:cNvPr id="177" name="Google Shape;177;g35fa30c4f18_0_9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9</a:t>
            </a:fld>
            <a:endParaRPr/>
          </a:p>
        </p:txBody>
      </p:sp>
      <p:sp>
        <p:nvSpPr>
          <p:cNvPr id="178" name="Google Shape;178;g35fa30c4f18_0_9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179" name="Google Shape;179;g35fa30c4f18_0_96"/>
          <p:cNvSpPr/>
          <p:nvPr/>
        </p:nvSpPr>
        <p:spPr>
          <a:xfrm>
            <a:off x="675025" y="2836711"/>
            <a:ext cx="2613900" cy="34089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presionar el botón A, aparece un ícono alegre y se reproduce un sonido alegre.</a:t>
            </a:r>
            <a:endParaRPr/>
          </a:p>
        </p:txBody>
      </p:sp>
      <p:sp>
        <p:nvSpPr>
          <p:cNvPr id="180" name="Google Shape;180;g35fa30c4f18_0_96"/>
          <p:cNvSpPr/>
          <p:nvPr/>
        </p:nvSpPr>
        <p:spPr>
          <a:xfrm>
            <a:off x="3605088" y="2836711"/>
            <a:ext cx="2613900" cy="34089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presionar el botón B aparece un ícono triste y se reproduce un sonido triste.</a:t>
            </a:r>
            <a:endParaRPr/>
          </a:p>
        </p:txBody>
      </p:sp>
      <p:sp>
        <p:nvSpPr>
          <p:cNvPr id="181" name="Google Shape;181;g35fa30c4f18_0_96"/>
          <p:cNvSpPr/>
          <p:nvPr/>
        </p:nvSpPr>
        <p:spPr>
          <a:xfrm>
            <a:off x="6535150" y="2836775"/>
            <a:ext cx="2718300" cy="34089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presionar el logo táctil, aparece un ícono de sorpresa y se reproduce un sonido de muelle.</a:t>
            </a:r>
            <a:endParaRPr/>
          </a:p>
        </p:txBody>
      </p:sp>
      <p:pic>
        <p:nvPicPr>
          <p:cNvPr id="182" name="Google Shape;182;g35fa30c4f18_0_96" descr="decorativo" title="Inspired_green@4x-100.jpg"/>
          <p:cNvPicPr preferRelativeResize="0"/>
          <p:nvPr/>
        </p:nvPicPr>
        <p:blipFill rotWithShape="1">
          <a:blip r:embed="rId3">
            <a:alphaModFix/>
          </a:blip>
          <a:srcRect/>
          <a:stretch/>
        </p:blipFill>
        <p:spPr>
          <a:xfrm>
            <a:off x="8044750" y="226075"/>
            <a:ext cx="940975" cy="1279950"/>
          </a:xfrm>
          <a:prstGeom prst="rect">
            <a:avLst/>
          </a:prstGeom>
          <a:noFill/>
          <a:ln>
            <a:noFill/>
          </a:ln>
        </p:spPr>
      </p:pic>
      <p:pic>
        <p:nvPicPr>
          <p:cNvPr id="183" name="Google Shape;183;g35fa30c4f18_0_96" descr="El bloque «al presionar el botón A» que contiene el bloque mostrar ícono feliz y un bloque reproducir sonido feliz hasta terminar." title="microbit-screenshot - 2025-10-30T090848.262.png"/>
          <p:cNvPicPr preferRelativeResize="0"/>
          <p:nvPr/>
        </p:nvPicPr>
        <p:blipFill rotWithShape="1">
          <a:blip r:embed="rId4">
            <a:alphaModFix/>
          </a:blip>
          <a:srcRect t="2495" r="53419" b="54994"/>
          <a:stretch/>
        </p:blipFill>
        <p:spPr>
          <a:xfrm>
            <a:off x="844900" y="3144750"/>
            <a:ext cx="2229002" cy="1434304"/>
          </a:xfrm>
          <a:prstGeom prst="rect">
            <a:avLst/>
          </a:prstGeom>
          <a:noFill/>
          <a:ln>
            <a:noFill/>
          </a:ln>
        </p:spPr>
      </p:pic>
      <p:pic>
        <p:nvPicPr>
          <p:cNvPr id="184" name="Google Shape;184;g35fa30c4f18_0_96" descr="El bloque «al presionar el botón B» que contiene el bloque mostrar ícono triste y un bloque reproducir sonido triste hasta terminar." title="microbit-screenshot - 2025-10-30T090848.262.png"/>
          <p:cNvPicPr preferRelativeResize="0"/>
          <p:nvPr/>
        </p:nvPicPr>
        <p:blipFill rotWithShape="1">
          <a:blip r:embed="rId4">
            <a:alphaModFix/>
          </a:blip>
          <a:srcRect l="56267" b="57490"/>
          <a:stretch/>
        </p:blipFill>
        <p:spPr>
          <a:xfrm>
            <a:off x="3868287" y="3184892"/>
            <a:ext cx="2092611" cy="1434300"/>
          </a:xfrm>
          <a:prstGeom prst="rect">
            <a:avLst/>
          </a:prstGeom>
          <a:noFill/>
          <a:ln>
            <a:noFill/>
          </a:ln>
        </p:spPr>
      </p:pic>
      <p:pic>
        <p:nvPicPr>
          <p:cNvPr id="185" name="Google Shape;185;g35fa30c4f18_0_96" descr="El bloque «al presionar el logo» que contiene el bloque «mostrar ícono de sorpresa» y el bloque «reproducir sonido de muelle hasta que termine»." title="microbit-screenshot - 2025-10-30T090848.262.png"/>
          <p:cNvPicPr preferRelativeResize="0"/>
          <p:nvPr/>
        </p:nvPicPr>
        <p:blipFill rotWithShape="1">
          <a:blip r:embed="rId4">
            <a:alphaModFix/>
          </a:blip>
          <a:srcRect t="57490" r="50353"/>
          <a:stretch/>
        </p:blipFill>
        <p:spPr>
          <a:xfrm>
            <a:off x="6750188" y="3105630"/>
            <a:ext cx="2375572" cy="14343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vider Slides">
  <a:themeElements>
    <a:clrScheme name="Custom 2">
      <a:dk1>
        <a:srgbClr val="000000"/>
      </a:dk1>
      <a:lt1>
        <a:srgbClr val="FFFFFF"/>
      </a:lt1>
      <a:dk2>
        <a:srgbClr val="3E4048"/>
      </a:dk2>
      <a:lt2>
        <a:srgbClr val="E7E6E6"/>
      </a:lt2>
      <a:accent1>
        <a:srgbClr val="00A000"/>
      </a:accent1>
      <a:accent2>
        <a:srgbClr val="2A92D6"/>
      </a:accent2>
      <a:accent3>
        <a:srgbClr val="CD0365"/>
      </a:accent3>
      <a:accent4>
        <a:srgbClr val="E7645C"/>
      </a:accent4>
      <a:accent5>
        <a:srgbClr val="6C4BC1"/>
      </a:accent5>
      <a:accent6>
        <a:srgbClr val="7BCDC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3090</Words>
  <Application>Microsoft Macintosh PowerPoint</Application>
  <PresentationFormat>A4 Paper (210x297 mm)</PresentationFormat>
  <Paragraphs>231</Paragraphs>
  <Slides>27</Slides>
  <Notes>27</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27</vt:i4>
      </vt:variant>
    </vt:vector>
  </HeadingPairs>
  <TitlesOfParts>
    <vt:vector size="32" baseType="lpstr">
      <vt:lpstr>Arial</vt:lpstr>
      <vt:lpstr>Calibri</vt:lpstr>
      <vt:lpstr>Helvetica Neue</vt:lpstr>
      <vt:lpstr>Office Theme</vt:lpstr>
      <vt:lpstr>Divider Slides</vt:lpstr>
      <vt:lpstr>Lo que necesitas: </vt:lpstr>
      <vt:lpstr>Caracterización con la insignia de emoción sonora</vt:lpstr>
      <vt:lpstr>Conceptos de la Informática</vt:lpstr>
      <vt:lpstr>Cómo funciona la insignia de emoción sonora</vt:lpstr>
      <vt:lpstr>Elige tu nivel</vt:lpstr>
      <vt:lpstr>PowerPoint Presentation</vt:lpstr>
      <vt:lpstr>Ligero 🌶️ Introducción</vt:lpstr>
      <vt:lpstr>Ligero 🌶️ Pasos de la actividad de los alumnos</vt:lpstr>
      <vt:lpstr>Ligero 🌶️ Detalles del código</vt:lpstr>
      <vt:lpstr>PowerPoint Presentation</vt:lpstr>
      <vt:lpstr>Medio 🌶️🌶️ Introducción</vt:lpstr>
      <vt:lpstr>Medio 🌶️🌶️ Pasos de la actividad de los alumnos 1</vt:lpstr>
      <vt:lpstr>Medio 🌶️🌶️ Pasos de la actividad de los alumnos 2</vt:lpstr>
      <vt:lpstr>Medio 🌶️🌶️ Pasos de la actividad de los alumnos 3</vt:lpstr>
      <vt:lpstr>Medio 🌶️🌶️ Pasos de la actividad de los alumnos 4</vt:lpstr>
      <vt:lpstr>Medio 🌶️🌶️ Detalles del código</vt:lpstr>
      <vt:lpstr>PowerPoint Presentation</vt:lpstr>
      <vt:lpstr>Picante 🌶️🌶️🌶️ Introducción</vt:lpstr>
      <vt:lpstr>Picante 🌶️🌶️🌶️ Pasos de la actividad de los alumnos 1</vt:lpstr>
      <vt:lpstr>Picante 🌶️🌶️🌶️ Pasos de la actividad de los alumnos 2</vt:lpstr>
      <vt:lpstr>Picante 🌶️🌶️🌶️ Pasos de la actividad de los alumnos 3</vt:lpstr>
      <vt:lpstr>Picante 🌶️🌶️🌶️ Pasos de la actividad de los alumnos 4</vt:lpstr>
      <vt:lpstr>Picante 🌶️🌶️🌶️ Pasos de la actividad de los alumnos 5</vt:lpstr>
      <vt:lpstr>Picante 🌶️🌶️🌶️ Pasos de la actividad de los alumnos 6</vt:lpstr>
      <vt:lpstr>Picante 🌶️🌶️🌶️ Detalles del código</vt:lpstr>
      <vt:lpstr>PowerPoint Presentation</vt:lpstr>
      <vt:lpstr>Extensiones de la insignia de emoción sonora</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Guía del proyecto</dc:title>
  <dc:subject/>
  <dc:creator>Micro:bit Educational Foundation</dc:creator>
  <cp:keywords/>
  <dc:description/>
  <cp:lastModifiedBy>Corey Rogers</cp:lastModifiedBy>
  <cp:revision>1</cp:revision>
  <dcterms:created xsi:type="dcterms:W3CDTF">2024-02-02T13:38:47Z</dcterms:created>
  <dcterms:modified xsi:type="dcterms:W3CDTF">2025-12-18T14:00:12Z</dcterms:modified>
  <cp:category/>
</cp:coreProperties>
</file>