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  <p:sldMasterId id="2147483654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</p:sldIdLst>
  <p:sldSz cy="6858000" cx="9906000"/>
  <p:notesSz cx="6858000" cy="9144000"/>
  <p:embeddedFontLst>
    <p:embeddedFont>
      <p:font typeface="Helvetica Neue"/>
      <p:regular r:id="rId35"/>
      <p:bold r:id="rId36"/>
      <p:italic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913">
          <p15:clr>
            <a:srgbClr val="A4A3A4"/>
          </p15:clr>
        </p15:guide>
        <p15:guide id="2" pos="245">
          <p15:clr>
            <a:srgbClr val="A4A3A4"/>
          </p15:clr>
        </p15:guide>
        <p15:guide id="3" orient="horz" pos="769">
          <p15:clr>
            <a:srgbClr val="A4A3A4"/>
          </p15:clr>
        </p15:guide>
        <p15:guide id="4" pos="5995">
          <p15:clr>
            <a:srgbClr val="A4A3A4"/>
          </p15:clr>
        </p15:guide>
      </p15:sldGuideLst>
    </p:ext>
    <p:ext uri="GoogleSlidesCustomDataVersion2">
      <go:slidesCustomData xmlns:go="http://customooxmlschemas.google.com/" r:id="rId39" roundtripDataSignature="AMtx7mjolSLReQG1wUap7XwJHbFy9x+BJ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6D50F19-1BEB-4791-B83E-14782D6F8E90}">
  <a:tblStyle styleId="{86D50F19-1BEB-4791-B83E-14782D6F8E90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913" orient="horz"/>
        <p:guide pos="245"/>
        <p:guide pos="769" orient="horz"/>
        <p:guide pos="5995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11" Type="http://schemas.openxmlformats.org/officeDocument/2006/relationships/slide" Target="slides/slide4.xml"/><Relationship Id="rId33" Type="http://schemas.openxmlformats.org/officeDocument/2006/relationships/slide" Target="slides/slide26.xml"/><Relationship Id="rId10" Type="http://schemas.openxmlformats.org/officeDocument/2006/relationships/slide" Target="slides/slide3.xml"/><Relationship Id="rId32" Type="http://schemas.openxmlformats.org/officeDocument/2006/relationships/slide" Target="slides/slide25.xml"/><Relationship Id="rId13" Type="http://schemas.openxmlformats.org/officeDocument/2006/relationships/slide" Target="slides/slide6.xml"/><Relationship Id="rId35" Type="http://schemas.openxmlformats.org/officeDocument/2006/relationships/font" Target="fonts/HelveticaNeue-regular.fntdata"/><Relationship Id="rId12" Type="http://schemas.openxmlformats.org/officeDocument/2006/relationships/slide" Target="slides/slide5.xml"/><Relationship Id="rId34" Type="http://schemas.openxmlformats.org/officeDocument/2006/relationships/slide" Target="slides/slide27.xml"/><Relationship Id="rId15" Type="http://schemas.openxmlformats.org/officeDocument/2006/relationships/slide" Target="slides/slide8.xml"/><Relationship Id="rId37" Type="http://schemas.openxmlformats.org/officeDocument/2006/relationships/font" Target="fonts/HelveticaNeue-italic.fntdata"/><Relationship Id="rId14" Type="http://schemas.openxmlformats.org/officeDocument/2006/relationships/slide" Target="slides/slide7.xml"/><Relationship Id="rId36" Type="http://schemas.openxmlformats.org/officeDocument/2006/relationships/font" Target="fonts/HelveticaNeue-bold.fntdata"/><Relationship Id="rId17" Type="http://schemas.openxmlformats.org/officeDocument/2006/relationships/slide" Target="slides/slide10.xml"/><Relationship Id="rId39" Type="http://customschemas.google.com/relationships/presentationmetadata" Target="metadata"/><Relationship Id="rId16" Type="http://schemas.openxmlformats.org/officeDocument/2006/relationships/slide" Target="slides/slide9.xml"/><Relationship Id="rId38" Type="http://schemas.openxmlformats.org/officeDocument/2006/relationships/font" Target="fonts/HelveticaNeue-boldItalic.fntdata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56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56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56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56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56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5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5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5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5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5fec345a22_0_24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g35fec345a22_0_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3" name="Google Shape;73;g35fec345a22_0_2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669771b81a_0_118:notes"/>
          <p:cNvSpPr txBox="1"/>
          <p:nvPr>
            <p:ph idx="1" type="body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2" name="Google Shape;182;g3669771b81a_0_118:notes"/>
          <p:cNvSpPr/>
          <p:nvPr>
            <p:ph idx="2" type="sldImg"/>
          </p:nvPr>
        </p:nvSpPr>
        <p:spPr>
          <a:xfrm>
            <a:off x="2156615" y="685480"/>
            <a:ext cx="25449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65ab73c13e_0_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8" name="Google Shape;188;g365ab73c13e_0_21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669771b81a_0_2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7" name="Google Shape;197;g3669771b81a_0_211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3d186f471d_0_3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7" name="Google Shape;207;g33d186f471d_0_38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87a9bc6e1d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8" name="Google Shape;218;g387a9bc6e1d_0_0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3669771b81a_0_2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9" name="Google Shape;229;g3669771b81a_0_219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365ab73c13e_0_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154064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8" name="Google Shape;238;g365ab73c13e_0_36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3669771b81a_0_181:notes"/>
          <p:cNvSpPr txBox="1"/>
          <p:nvPr>
            <p:ph idx="1" type="body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3" name="Google Shape;253;g3669771b81a_0_181:notes"/>
          <p:cNvSpPr/>
          <p:nvPr>
            <p:ph idx="2" type="sldImg"/>
          </p:nvPr>
        </p:nvSpPr>
        <p:spPr>
          <a:xfrm>
            <a:off x="2156615" y="685480"/>
            <a:ext cx="25449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669771b81a_0_23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9" name="Google Shape;259;g3669771b81a_0_238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5fa30c4f18_0_7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8" name="Google Shape;268;g35fa30c4f18_0_79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5d6a68a0a1_0_1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1" name="Google Shape;91;g35d6a68a0a1_0_136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38e3a587ad9_0_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8" name="Google Shape;278;g38e3a587ad9_0_56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65ab73c13e_0_14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9" name="Google Shape;289;g365ab73c13e_0_148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694c7ecca9_2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4" name="Google Shape;304;g3694c7ecca9_2_7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38e3a587ad9_0_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1" name="Google Shape;321;g38e3a587ad9_0_24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365ab73c13e_0_35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6" name="Google Shape;336;g365ab73c13e_0_354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365ab73c13e_0_12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5" name="Google Shape;345;g365ab73c13e_0_129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365ab73c13e_0_420:notes"/>
          <p:cNvSpPr txBox="1"/>
          <p:nvPr>
            <p:ph idx="1" type="body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0" name="Google Shape;360;g365ab73c13e_0_420:notes"/>
          <p:cNvSpPr/>
          <p:nvPr>
            <p:ph idx="2" type="sldImg"/>
          </p:nvPr>
        </p:nvSpPr>
        <p:spPr>
          <a:xfrm>
            <a:off x="2156615" y="685480"/>
            <a:ext cx="25449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35fa30c4f18_0_5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6" name="Google Shape;366;g35fa30c4f18_0_51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669771b81a_0_13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" name="Google Shape;108;g3669771b81a_0_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9" name="Google Shape;109;g3669771b81a_0_1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65ab73c13e_0_8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8" name="Google Shape;118;g365ab73c13e_0_81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5fe6bcad37_0_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4" name="Google Shape;134;g35fe6bcad37_0_9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669771b81a_0_55:notes"/>
          <p:cNvSpPr txBox="1"/>
          <p:nvPr>
            <p:ph idx="1" type="body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2" name="Google Shape;142;g3669771b81a_0_55:notes"/>
          <p:cNvSpPr/>
          <p:nvPr>
            <p:ph idx="2" type="sldImg"/>
          </p:nvPr>
        </p:nvSpPr>
        <p:spPr>
          <a:xfrm>
            <a:off x="2156615" y="685480"/>
            <a:ext cx="25449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5fa30c4f18_0_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8" name="Google Shape;148;g35fa30c4f18_0_17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669771b81a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7" name="Google Shape;157;g3669771b81a_0_1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5fa30c4f18_0_9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7" name="Google Shape;167;g35fa30c4f18_0_96:notes"/>
          <p:cNvSpPr/>
          <p:nvPr>
            <p:ph idx="2" type="sldImg"/>
          </p:nvPr>
        </p:nvSpPr>
        <p:spPr>
          <a:xfrm>
            <a:off x="1200150" y="1143000"/>
            <a:ext cx="4457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Relationship Id="rId4" Type="http://schemas.openxmlformats.org/officeDocument/2006/relationships/image" Target="../media/image11.png"/><Relationship Id="rId5" Type="http://schemas.openxmlformats.org/officeDocument/2006/relationships/image" Target="../media/image6.png"/><Relationship Id="rId6" Type="http://schemas.openxmlformats.org/officeDocument/2006/relationships/image" Target="../media/image1.png"/><Relationship Id="rId7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bg>
      <p:bgPr>
        <a:solidFill>
          <a:schemeClr val="lt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-253998"/>
            <a:ext cx="9905998" cy="711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6"/>
          <p:cNvSpPr/>
          <p:nvPr/>
        </p:nvSpPr>
        <p:spPr>
          <a:xfrm>
            <a:off x="4418076" y="950976"/>
            <a:ext cx="1159002" cy="1316736"/>
          </a:xfrm>
          <a:custGeom>
            <a:rect b="b" l="l" r="r" t="t"/>
            <a:pathLst>
              <a:path extrusionOk="0" h="987552" w="1069848">
                <a:moveTo>
                  <a:pt x="228600" y="36576"/>
                </a:moveTo>
                <a:lnTo>
                  <a:pt x="0" y="658368"/>
                </a:lnTo>
                <a:lnTo>
                  <a:pt x="109728" y="859536"/>
                </a:lnTo>
                <a:lnTo>
                  <a:pt x="356616" y="877824"/>
                </a:lnTo>
                <a:lnTo>
                  <a:pt x="640080" y="987552"/>
                </a:lnTo>
                <a:lnTo>
                  <a:pt x="1014984" y="969264"/>
                </a:lnTo>
                <a:lnTo>
                  <a:pt x="1042416" y="722376"/>
                </a:lnTo>
                <a:lnTo>
                  <a:pt x="1069848" y="246888"/>
                </a:lnTo>
                <a:lnTo>
                  <a:pt x="850392" y="0"/>
                </a:lnTo>
                <a:lnTo>
                  <a:pt x="228600" y="3657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r>
              <a:t/>
            </a:r>
            <a:endParaRPr b="0" i="0" sz="2288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black, darkness, black and white&#10;&#10;Description automatically generated" id="18" name="Google Shape;18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1769" y="720187"/>
            <a:ext cx="123825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black, darkness&#10;&#10;Description automatically generated" id="19" name="Google Shape;19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72298" y="1440230"/>
            <a:ext cx="565249" cy="632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78213" y="1196017"/>
            <a:ext cx="2947323" cy="59415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6"/>
          <p:cNvSpPr/>
          <p:nvPr/>
        </p:nvSpPr>
        <p:spPr>
          <a:xfrm>
            <a:off x="326898" y="4498848"/>
            <a:ext cx="1495806" cy="1914144"/>
          </a:xfrm>
          <a:custGeom>
            <a:rect b="b" l="l" r="r" t="t"/>
            <a:pathLst>
              <a:path extrusionOk="0" h="1435608" w="1380744">
                <a:moveTo>
                  <a:pt x="365760" y="219456"/>
                </a:moveTo>
                <a:lnTo>
                  <a:pt x="411480" y="192024"/>
                </a:lnTo>
                <a:lnTo>
                  <a:pt x="722376" y="0"/>
                </a:lnTo>
                <a:lnTo>
                  <a:pt x="1097280" y="82296"/>
                </a:lnTo>
                <a:lnTo>
                  <a:pt x="1335024" y="292608"/>
                </a:lnTo>
                <a:lnTo>
                  <a:pt x="1380744" y="630936"/>
                </a:lnTo>
                <a:lnTo>
                  <a:pt x="1298448" y="950976"/>
                </a:lnTo>
                <a:lnTo>
                  <a:pt x="1115568" y="1207008"/>
                </a:lnTo>
                <a:lnTo>
                  <a:pt x="685800" y="1426464"/>
                </a:lnTo>
                <a:lnTo>
                  <a:pt x="265176" y="1435608"/>
                </a:lnTo>
                <a:lnTo>
                  <a:pt x="0" y="1307592"/>
                </a:lnTo>
                <a:lnTo>
                  <a:pt x="18288" y="804672"/>
                </a:lnTo>
                <a:lnTo>
                  <a:pt x="365760" y="21945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r>
              <a:t/>
            </a:r>
            <a:endParaRPr b="0" i="0" sz="2288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ack and white image of a bird&#10;&#10;Description automatically generated with low confidence" id="22" name="Google Shape;22;p2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65456" y="4718689"/>
            <a:ext cx="1389592" cy="15070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black, darkness, black and white&#10;&#10;Description automatically generated" id="23" name="Google Shape;23;p2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8930" y="6036007"/>
            <a:ext cx="522817" cy="423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Dusk Orange">
  <p:cSld name="Divider Dusk Orange">
    <p:bg>
      <p:bgPr>
        <a:solidFill>
          <a:schemeClr val="accent4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669771b81a_0_199"/>
          <p:cNvSpPr txBox="1"/>
          <p:nvPr>
            <p:ph idx="1" type="body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b="1" i="0" sz="4999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g3669771b81a_0_199"/>
          <p:cNvSpPr txBox="1"/>
          <p:nvPr>
            <p:ph idx="12" type="sldNum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Polar Teal">
  <p:cSld name="Divider Polar Teal">
    <p:bg>
      <p:bgPr>
        <a:solidFill>
          <a:schemeClr val="accent6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669771b81a_0_205"/>
          <p:cNvSpPr txBox="1"/>
          <p:nvPr>
            <p:ph idx="1" type="body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b="1" i="0" sz="4999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g3669771b81a_0_205"/>
          <p:cNvSpPr txBox="1"/>
          <p:nvPr>
            <p:ph idx="12" type="sldNum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lumn">
  <p:cSld name="Column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9"/>
          <p:cNvSpPr txBox="1"/>
          <p:nvPr>
            <p:ph type="title"/>
          </p:nvPr>
        </p:nvSpPr>
        <p:spPr>
          <a:xfrm>
            <a:off x="681037" y="456073"/>
            <a:ext cx="8543925" cy="9112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9"/>
          <p:cNvSpPr txBox="1"/>
          <p:nvPr>
            <p:ph idx="10" type="dt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9"/>
          <p:cNvSpPr txBox="1"/>
          <p:nvPr>
            <p:ph idx="11" type="ftr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9"/>
          <p:cNvSpPr txBox="1"/>
          <p:nvPr>
            <p:ph idx="12" type="sldNum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9" name="Google Shape;29;p29"/>
          <p:cNvSpPr txBox="1"/>
          <p:nvPr>
            <p:ph idx="1" type="body"/>
          </p:nvPr>
        </p:nvSpPr>
        <p:spPr>
          <a:xfrm>
            <a:off x="681036" y="1548371"/>
            <a:ext cx="4132101" cy="46093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29"/>
          <p:cNvSpPr txBox="1"/>
          <p:nvPr>
            <p:ph idx="2" type="body"/>
          </p:nvPr>
        </p:nvSpPr>
        <p:spPr>
          <a:xfrm>
            <a:off x="5092861" y="1548371"/>
            <a:ext cx="4132101" cy="46093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29"/>
          <p:cNvSpPr txBox="1"/>
          <p:nvPr/>
        </p:nvSpPr>
        <p:spPr>
          <a:xfrm>
            <a:off x="121300" y="83975"/>
            <a:ext cx="4064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3rd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Grade - </a:t>
            </a: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Characterization with Sound Emotion Badge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USE">
  <p:cSld name="USE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7"/>
          <p:cNvSpPr txBox="1"/>
          <p:nvPr>
            <p:ph type="title"/>
          </p:nvPr>
        </p:nvSpPr>
        <p:spPr>
          <a:xfrm>
            <a:off x="681037" y="456073"/>
            <a:ext cx="8543925" cy="9112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7"/>
          <p:cNvSpPr txBox="1"/>
          <p:nvPr>
            <p:ph idx="10" type="dt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7"/>
          <p:cNvSpPr txBox="1"/>
          <p:nvPr>
            <p:ph idx="11" type="ftr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7"/>
          <p:cNvSpPr txBox="1"/>
          <p:nvPr>
            <p:ph idx="12" type="sldNum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7" name="Google Shape;37;p27"/>
          <p:cNvSpPr txBox="1"/>
          <p:nvPr>
            <p:ph idx="1" type="body"/>
          </p:nvPr>
        </p:nvSpPr>
        <p:spPr>
          <a:xfrm>
            <a:off x="681036" y="1548371"/>
            <a:ext cx="8543925" cy="46093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27"/>
          <p:cNvSpPr txBox="1"/>
          <p:nvPr/>
        </p:nvSpPr>
        <p:spPr>
          <a:xfrm>
            <a:off x="121300" y="83975"/>
            <a:ext cx="4064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"/>
              <a:buFont typeface="Arial"/>
              <a:buNone/>
            </a:pP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3rd Grade - Characterization with Sound Emotion Badge</a:t>
            </a: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Only">
  <p:cSld name="4_Title Only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8"/>
          <p:cNvSpPr txBox="1"/>
          <p:nvPr>
            <p:ph type="title"/>
          </p:nvPr>
        </p:nvSpPr>
        <p:spPr>
          <a:xfrm>
            <a:off x="460997" y="369143"/>
            <a:ext cx="3822841" cy="830246"/>
          </a:xfrm>
          <a:prstGeom prst="rect">
            <a:avLst/>
          </a:prstGeom>
          <a:noFill/>
          <a:ln>
            <a:noFill/>
          </a:ln>
        </p:spPr>
        <p:txBody>
          <a:bodyPr anchorCtr="0" anchor="ctr" bIns="180000" lIns="0" spcFirstLastPara="1" rIns="0" wrap="square" tIns="18000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33"/>
              <a:buFont typeface="Helvetica Neue"/>
              <a:buNone/>
              <a:defRPr b="0" i="0" sz="3033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8"/>
          <p:cNvSpPr txBox="1"/>
          <p:nvPr/>
        </p:nvSpPr>
        <p:spPr>
          <a:xfrm>
            <a:off x="9539907" y="6509187"/>
            <a:ext cx="452231" cy="275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92"/>
              <a:buFont typeface="Arial"/>
              <a:buNone/>
            </a:pPr>
            <a:fld id="{00000000-1234-1234-1234-123412341234}" type="slidenum">
              <a:rPr b="0" i="0" lang="en-GB" sz="1192" u="none" cap="none" strike="noStrik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192" u="none" cap="none" strike="noStrike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" name="Google Shape;42;p28"/>
          <p:cNvSpPr txBox="1"/>
          <p:nvPr/>
        </p:nvSpPr>
        <p:spPr>
          <a:xfrm>
            <a:off x="121300" y="83975"/>
            <a:ext cx="4064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"/>
              <a:buFont typeface="Arial"/>
              <a:buNone/>
            </a:pP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3rd Grade - Characterization with Sound Emotion Badge</a:t>
            </a:r>
            <a:endParaRPr sz="115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bg>
      <p:bgPr>
        <a:solidFill>
          <a:schemeClr val="lt1"/>
        </a:solid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1785" y="1196017"/>
            <a:ext cx="2947323" cy="594155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30"/>
          <p:cNvSpPr txBox="1"/>
          <p:nvPr>
            <p:ph type="ctrTitle"/>
          </p:nvPr>
        </p:nvSpPr>
        <p:spPr>
          <a:xfrm>
            <a:off x="887451" y="3126259"/>
            <a:ext cx="5437923" cy="13204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67"/>
              <a:buFont typeface="Arial"/>
              <a:buNone/>
              <a:defRPr sz="4767"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Lantern Blue">
  <p:cSld name="Divider Lantern Blue">
    <p:bg>
      <p:bgPr>
        <a:solidFill>
          <a:schemeClr val="accent2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3669771b81a_0_193"/>
          <p:cNvSpPr txBox="1"/>
          <p:nvPr>
            <p:ph idx="1" type="body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b="1" i="0" sz="4999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g3669771b81a_0_193"/>
          <p:cNvSpPr txBox="1"/>
          <p:nvPr>
            <p:ph idx="12" type="sldNum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Polar Purple">
  <p:cSld name="Divider Polar Purple">
    <p:bg>
      <p:bgPr>
        <a:solidFill>
          <a:schemeClr val="accent5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669771b81a_0_202"/>
          <p:cNvSpPr txBox="1"/>
          <p:nvPr>
            <p:ph idx="1" type="body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b="1" i="0" sz="4999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g3669771b81a_0_202"/>
          <p:cNvSpPr txBox="1"/>
          <p:nvPr>
            <p:ph idx="12" type="sldNum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Dusk Red">
  <p:cSld name="Divider Dusk Red">
    <p:bg>
      <p:bgPr>
        <a:solidFill>
          <a:schemeClr val="accent3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669771b81a_0_196"/>
          <p:cNvSpPr txBox="1"/>
          <p:nvPr>
            <p:ph idx="1" type="body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b="1" i="0" sz="4999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g3669771b81a_0_196"/>
          <p:cNvSpPr txBox="1"/>
          <p:nvPr>
            <p:ph idx="12" type="sldNum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Lantern Green">
  <p:cSld name="Divider Lantern Green">
    <p:bg>
      <p:bgPr>
        <a:solidFill>
          <a:schemeClr val="accent1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669771b81a_0_208"/>
          <p:cNvSpPr txBox="1"/>
          <p:nvPr>
            <p:ph idx="1" type="body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b="1" i="0" sz="4999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g3669771b81a_0_208"/>
          <p:cNvSpPr txBox="1"/>
          <p:nvPr>
            <p:ph idx="12" type="sldNum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3" Type="http://schemas.openxmlformats.org/officeDocument/2006/relationships/slideLayout" Target="../slideLayouts/slideLayout7.xml"/><Relationship Id="rId4" Type="http://schemas.openxmlformats.org/officeDocument/2006/relationships/slideLayout" Target="../slideLayouts/slideLayout8.xml"/><Relationship Id="rId5" Type="http://schemas.openxmlformats.org/officeDocument/2006/relationships/slideLayout" Target="../slideLayouts/slideLayout9.xml"/><Relationship Id="rId6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1.xml"/><Relationship Id="rId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/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75"/>
              <a:buFont typeface="Arial"/>
              <a:buNone/>
              <a:defRPr b="1" i="0" sz="357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5"/>
          <p:cNvSpPr txBox="1"/>
          <p:nvPr>
            <p:ph idx="1" type="body"/>
          </p:nvPr>
        </p:nvSpPr>
        <p:spPr>
          <a:xfrm>
            <a:off x="681038" y="1825625"/>
            <a:ext cx="8543925" cy="43513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73062" lvl="0" marL="457200" marR="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275"/>
              <a:buFont typeface="Arial"/>
              <a:buChar char="•"/>
              <a:defRPr b="0" i="0" sz="2275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2425" lvl="1" marL="914400" marR="0" rtl="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950"/>
              <a:buFont typeface="Arial"/>
              <a:buChar char="•"/>
              <a:defRPr b="0" i="0" sz="195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31787" lvl="2" marL="1371600" marR="0" rtl="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Char char="•"/>
              <a:defRPr b="0" i="0" sz="1625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21436" lvl="3" marL="1828800" marR="0" rtl="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b="0" i="0" sz="1462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21436" lvl="4" marL="2286000" marR="0" rtl="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b="0" i="0" sz="1462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21436" lvl="5" marL="2743200" marR="0" rtl="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b="0" i="0" sz="146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1436" lvl="6" marL="3200400" marR="0" rtl="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b="0" i="0" sz="146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1436" lvl="7" marL="3657600" marR="0" rtl="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b="0" i="0" sz="146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1436" lvl="8" marL="4114800" marR="0" rtl="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b="0" i="0" sz="146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25"/>
          <p:cNvSpPr txBox="1"/>
          <p:nvPr>
            <p:ph idx="10" type="dt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25"/>
          <p:cNvSpPr txBox="1"/>
          <p:nvPr>
            <p:ph idx="11" type="ftr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11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25"/>
          <p:cNvSpPr txBox="1"/>
          <p:nvPr>
            <p:ph idx="12" type="sldNum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b="0" i="0" sz="975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47" name="Google Shape;47;g3669771b81a_0_186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799472" y="461975"/>
            <a:ext cx="1667467" cy="28125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g3669771b81a_0_186"/>
          <p:cNvSpPr txBox="1"/>
          <p:nvPr>
            <p:ph type="title"/>
          </p:nvPr>
        </p:nvSpPr>
        <p:spPr>
          <a:xfrm>
            <a:off x="681038" y="365126"/>
            <a:ext cx="85440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99"/>
              <a:buFont typeface="Arial"/>
              <a:buNone/>
              <a:defRPr b="1" i="0" sz="4399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g3669771b81a_0_186"/>
          <p:cNvSpPr txBox="1"/>
          <p:nvPr>
            <p:ph idx="1" type="body"/>
          </p:nvPr>
        </p:nvSpPr>
        <p:spPr>
          <a:xfrm>
            <a:off x="681038" y="1825625"/>
            <a:ext cx="85440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336" lvl="0" marL="457200" marR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799"/>
              <a:buFont typeface="Arial"/>
              <a:buChar char="•"/>
              <a:defRPr b="0" i="0" sz="2799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0936" lvl="1" marL="914400" marR="0" rtl="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399"/>
              <a:buFont typeface="Arial"/>
              <a:buChar char="•"/>
              <a:defRPr b="0" i="0" sz="2399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536" lvl="2" marL="1371600" marR="0" rtl="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999"/>
              <a:buFont typeface="Arial"/>
              <a:buChar char="•"/>
              <a:defRPr b="0" i="0" sz="1999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836" lvl="3" marL="1828800" marR="0" rtl="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99"/>
              <a:buFont typeface="Arial"/>
              <a:buChar char="•"/>
              <a:defRPr b="0" i="0" sz="1799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836" lvl="4" marL="2286000" marR="0" rtl="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99"/>
              <a:buFont typeface="Arial"/>
              <a:buChar char="•"/>
              <a:defRPr b="0" i="0" sz="1799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836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b="0" i="0" sz="179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836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b="0" i="0" sz="179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836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b="0" i="0" sz="179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836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b="0" i="0" sz="179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0" name="Google Shape;50;g3669771b81a_0_186"/>
          <p:cNvSpPr txBox="1"/>
          <p:nvPr>
            <p:ph idx="11" type="ftr"/>
          </p:nvPr>
        </p:nvSpPr>
        <p:spPr>
          <a:xfrm>
            <a:off x="3281363" y="6356351"/>
            <a:ext cx="33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1" name="Google Shape;51;g3669771b81a_0_186"/>
          <p:cNvSpPr txBox="1"/>
          <p:nvPr>
            <p:ph idx="12" type="sldNum"/>
          </p:nvPr>
        </p:nvSpPr>
        <p:spPr>
          <a:xfrm>
            <a:off x="6996112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Relationship Id="rId4" Type="http://schemas.openxmlformats.org/officeDocument/2006/relationships/image" Target="../media/image10.png"/><Relationship Id="rId5" Type="http://schemas.openxmlformats.org/officeDocument/2006/relationships/image" Target="../media/image8.png"/><Relationship Id="rId6" Type="http://schemas.openxmlformats.org/officeDocument/2006/relationships/image" Target="../media/image13.png"/><Relationship Id="rId7" Type="http://schemas.openxmlformats.org/officeDocument/2006/relationships/image" Target="../media/image9.png"/><Relationship Id="rId8" Type="http://schemas.openxmlformats.org/officeDocument/2006/relationships/image" Target="../media/image1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://mbit.io/us-emotion-pp" TargetMode="External"/><Relationship Id="rId4" Type="http://schemas.openxmlformats.org/officeDocument/2006/relationships/image" Target="../media/image21.png"/><Relationship Id="rId5" Type="http://schemas.openxmlformats.org/officeDocument/2006/relationships/image" Target="../media/image2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1.png"/><Relationship Id="rId4" Type="http://schemas.openxmlformats.org/officeDocument/2006/relationships/image" Target="../media/image2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1.png"/><Relationship Id="rId4" Type="http://schemas.openxmlformats.org/officeDocument/2006/relationships/image" Target="../media/image2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9.jpg"/><Relationship Id="rId4" Type="http://schemas.openxmlformats.org/officeDocument/2006/relationships/image" Target="../media/image2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makecode.microbit.org/" TargetMode="External"/><Relationship Id="rId4" Type="http://schemas.openxmlformats.org/officeDocument/2006/relationships/image" Target="../media/image28.png"/><Relationship Id="rId5" Type="http://schemas.openxmlformats.org/officeDocument/2006/relationships/image" Target="../media/image2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8.png"/><Relationship Id="rId4" Type="http://schemas.openxmlformats.org/officeDocument/2006/relationships/image" Target="../media/image2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1.png"/><Relationship Id="rId4" Type="http://schemas.openxmlformats.org/officeDocument/2006/relationships/image" Target="../media/image25.png"/><Relationship Id="rId5" Type="http://schemas.openxmlformats.org/officeDocument/2006/relationships/image" Target="../media/image34.png"/><Relationship Id="rId6" Type="http://schemas.openxmlformats.org/officeDocument/2006/relationships/image" Target="../media/image2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1.png"/><Relationship Id="rId4" Type="http://schemas.openxmlformats.org/officeDocument/2006/relationships/image" Target="../media/image26.png"/><Relationship Id="rId5" Type="http://schemas.openxmlformats.org/officeDocument/2006/relationships/image" Target="../media/image33.png"/><Relationship Id="rId6" Type="http://schemas.openxmlformats.org/officeDocument/2006/relationships/image" Target="../media/image2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1.png"/><Relationship Id="rId4" Type="http://schemas.openxmlformats.org/officeDocument/2006/relationships/image" Target="../media/image32.png"/><Relationship Id="rId5" Type="http://schemas.openxmlformats.org/officeDocument/2006/relationships/image" Target="../media/image29.png"/><Relationship Id="rId6" Type="http://schemas.openxmlformats.org/officeDocument/2006/relationships/image" Target="../media/image2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9.jpg"/><Relationship Id="rId4" Type="http://schemas.openxmlformats.org/officeDocument/2006/relationships/image" Target="../media/image27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1.png"/><Relationship Id="rId4" Type="http://schemas.openxmlformats.org/officeDocument/2006/relationships/image" Target="../media/image3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0.png"/><Relationship Id="rId4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mbit.io/us-emotion" TargetMode="External"/><Relationship Id="rId4" Type="http://schemas.openxmlformats.org/officeDocument/2006/relationships/image" Target="../media/image2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jp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00A000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5fec345a22_0_24"/>
          <p:cNvSpPr/>
          <p:nvPr/>
        </p:nvSpPr>
        <p:spPr>
          <a:xfrm>
            <a:off x="283800" y="3422425"/>
            <a:ext cx="9233400" cy="21273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r>
              <a:t/>
            </a:r>
            <a:endParaRPr b="0" i="0" sz="2288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g35fec345a22_0_24"/>
          <p:cNvSpPr txBox="1"/>
          <p:nvPr>
            <p:ph idx="4294967295" type="title"/>
          </p:nvPr>
        </p:nvSpPr>
        <p:spPr>
          <a:xfrm>
            <a:off x="482075" y="3496750"/>
            <a:ext cx="8735700" cy="6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9525" lIns="99050" spcFirstLastPara="1" rIns="99050" wrap="square" tIns="495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Font typeface="Arial"/>
              <a:buNone/>
            </a:pPr>
            <a:r>
              <a:rPr lang="en-GB" sz="2000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you </a:t>
            </a:r>
            <a:r>
              <a:rPr lang="en-GB" sz="2000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need</a:t>
            </a:r>
            <a:r>
              <a:rPr lang="en-GB" sz="2000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2000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The micro:bit logo in black font on a green background." id="77" name="Google Shape;77;g35fec345a22_0_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13041" y="5737408"/>
            <a:ext cx="3104170" cy="948989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g35fec345a22_0_24"/>
          <p:cNvSpPr txBox="1"/>
          <p:nvPr/>
        </p:nvSpPr>
        <p:spPr>
          <a:xfrm>
            <a:off x="482065" y="6080301"/>
            <a:ext cx="2911800" cy="40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17"/>
              <a:buFont typeface="Arial"/>
              <a:buNone/>
            </a:pPr>
            <a:r>
              <a:rPr b="0" i="0" lang="en-GB" sz="2017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Project guide</a:t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g35fec345a22_0_24"/>
          <p:cNvSpPr txBox="1"/>
          <p:nvPr/>
        </p:nvSpPr>
        <p:spPr>
          <a:xfrm>
            <a:off x="283812" y="1352450"/>
            <a:ext cx="9447600" cy="11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9525" lIns="99050" spcFirstLastPara="1" rIns="99050" wrap="square" tIns="495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66"/>
              <a:buFont typeface="Arial"/>
              <a:buNone/>
            </a:pPr>
            <a:r>
              <a:rPr b="1" lang="en-GB" sz="3466">
                <a:solidFill>
                  <a:schemeClr val="lt1"/>
                </a:solidFill>
              </a:rPr>
              <a:t>Characterization with Sound Emotion Badge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" name="Google Shape;80;g35fec345a22_0_24"/>
          <p:cNvGrpSpPr/>
          <p:nvPr/>
        </p:nvGrpSpPr>
        <p:grpSpPr>
          <a:xfrm>
            <a:off x="283825" y="308093"/>
            <a:ext cx="6776414" cy="719853"/>
            <a:chOff x="1043748" y="-1624402"/>
            <a:chExt cx="1645200" cy="664500"/>
          </a:xfrm>
        </p:grpSpPr>
        <p:sp>
          <p:nvSpPr>
            <p:cNvPr id="81" name="Google Shape;81;g35fec345a22_0_24"/>
            <p:cNvSpPr/>
            <p:nvPr/>
          </p:nvSpPr>
          <p:spPr>
            <a:xfrm>
              <a:off x="1043748" y="-1624402"/>
              <a:ext cx="1645200" cy="664500"/>
            </a:xfrm>
            <a:prstGeom prst="roundRect">
              <a:avLst>
                <a:gd fmla="val 50000" name="adj"/>
              </a:avLst>
            </a:prstGeom>
            <a:noFill/>
            <a:ln cap="flat" cmpd="sng" w="825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r>
                <a:t/>
              </a:r>
              <a:endParaRPr b="0" i="0" sz="2288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g35fec345a22_0_24"/>
            <p:cNvSpPr txBox="1"/>
            <p:nvPr/>
          </p:nvSpPr>
          <p:spPr>
            <a:xfrm>
              <a:off x="1112157" y="-1522993"/>
              <a:ext cx="15060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9525" lIns="99050" spcFirstLastPara="1" rIns="99050" wrap="square" tIns="4952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600"/>
                <a:buFont typeface="Arial"/>
                <a:buNone/>
              </a:pPr>
              <a:r>
                <a:rPr b="0" i="0" lang="en-GB" sz="2600" u="none" cap="none" strike="noStrik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Integrating CS with </a:t>
              </a:r>
              <a:r>
                <a:rPr lang="en-GB" sz="26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Literacy</a:t>
              </a:r>
              <a:r>
                <a:rPr b="0" i="0" lang="en-GB" sz="2600" u="none" cap="none" strike="noStrik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- </a:t>
              </a:r>
              <a:r>
                <a:rPr lang="en-GB" sz="26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3rd</a:t>
              </a:r>
              <a:r>
                <a:rPr b="0" i="0" lang="en-GB" sz="2600" u="none" cap="none" strike="noStrik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Grade</a:t>
              </a:r>
              <a:endParaRPr b="0" i="0" sz="2288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descr="'''" id="83" name="Google Shape;83;g35fec345a22_0_24"/>
          <p:cNvSpPr/>
          <p:nvPr/>
        </p:nvSpPr>
        <p:spPr>
          <a:xfrm>
            <a:off x="330225" y="5954600"/>
            <a:ext cx="2016000" cy="654300"/>
          </a:xfrm>
          <a:prstGeom prst="roundRect">
            <a:avLst>
              <a:gd fmla="val 50000" name="adj"/>
            </a:avLst>
          </a:prstGeom>
          <a:noFill/>
          <a:ln cap="flat" cmpd="sng" w="825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87"/>
              <a:buFont typeface="Arial"/>
              <a:buNone/>
            </a:pPr>
            <a:r>
              <a:t/>
            </a:r>
            <a:endParaRPr b="0" i="0" sz="1887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llustration of a micro:bit that is needed for using this resource" id="84" name="Google Shape;84;g35fec345a22_0_24" title="Screenshot 2025-06-03 at 15.50.03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3357" y="4049375"/>
            <a:ext cx="1454443" cy="1311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lustration of a USB cable that is needed for downloading code onto the micro:bit used in this resource" id="85" name="Google Shape;85;g35fec345a22_0_24" title="Screenshot 2025-06-03 at 15.50.11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44602" y="4033825"/>
            <a:ext cx="882298" cy="1342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lustration of a battery pack that is needed to provide power to a micro:bit used with this resource" id="86" name="Google Shape;86;g35fec345a22_0_24" title="Screenshot 2025-06-03 at 15.50.33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483695" y="4049378"/>
            <a:ext cx="1152333" cy="1311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tablet with a Bluetooth connection. " id="87" name="Google Shape;87;g35fec345a22_0_24" title="tablet with bluetooth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783525" y="4190750"/>
            <a:ext cx="1581113" cy="1311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omputer with a USB connection. " id="88" name="Google Shape;88;g35fec345a22_0_24" title="computer with usb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892825" y="4175201"/>
            <a:ext cx="1633895" cy="134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669771b81a_0_118"/>
          <p:cNvSpPr txBox="1"/>
          <p:nvPr>
            <p:ph idx="1" type="body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Medium</a:t>
            </a:r>
            <a:endParaRPr/>
          </a:p>
        </p:txBody>
      </p:sp>
      <p:sp>
        <p:nvSpPr>
          <p:cNvPr id="185" name="Google Shape;185;g3669771b81a_0_118"/>
          <p:cNvSpPr txBox="1"/>
          <p:nvPr>
            <p:ph idx="12" type="sldNum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65ab73c13e_0_21"/>
          <p:cNvSpPr txBox="1"/>
          <p:nvPr>
            <p:ph type="title"/>
          </p:nvPr>
        </p:nvSpPr>
        <p:spPr>
          <a:xfrm>
            <a:off x="681037" y="438498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textRoundtripDataId="42"/>
                  </a:ext>
                </a:extLst>
              </a:rPr>
              <a:t>Medium 🌶️🌶️ 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textRoundtripDataId="43"/>
                  </a:ext>
                </a:extLst>
              </a:rPr>
              <a:t>Introduction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191" name="Google Shape;191;g365ab73c13e_0_21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2" name="Google Shape;192;g365ab73c13e_0_21"/>
          <p:cNvSpPr txBox="1"/>
          <p:nvPr>
            <p:ph idx="1" type="body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300981" lvl="0" marL="318151" marR="0" rtl="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ct val="100000"/>
              <a:buChar char="•"/>
            </a:pPr>
            <a:r>
              <a:rPr b="1" lang="en-GB" sz="1800">
                <a:solidFill>
                  <a:srgbClr val="6C4BC1"/>
                </a:solidFill>
              </a:rPr>
              <a:t>Students</a:t>
            </a:r>
            <a:r>
              <a:rPr lang="en-GB" sz="1800"/>
              <a:t> open a </a:t>
            </a:r>
            <a:r>
              <a:rPr b="1" lang="en-GB" sz="1800"/>
              <a:t>starter project</a:t>
            </a:r>
            <a:r>
              <a:rPr lang="en-GB" sz="1800"/>
              <a:t> containing all the blocks they need to make the project. </a:t>
            </a:r>
            <a:endParaRPr sz="1800"/>
          </a:p>
          <a:p>
            <a:pPr indent="-300981" lvl="0" marL="318151" marR="0" rtl="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ct val="100000"/>
              <a:buChar char="•"/>
            </a:pPr>
            <a:r>
              <a:rPr lang="en-GB" sz="1800"/>
              <a:t>Students will select a character from a story and use the micro:bit to represent the character’s different feelings, moods, or traits throughout the story.</a:t>
            </a:r>
            <a:endParaRPr sz="1800"/>
          </a:p>
          <a:p>
            <a:pPr indent="-300981" lvl="0" marL="318151" marR="0" rtl="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ct val="100000"/>
              <a:buChar char="•"/>
            </a:pPr>
            <a:r>
              <a:rPr lang="en-GB" sz="1800"/>
              <a:t>After the code has been built, students will download the code on their micro:bit and use the different inputs to represent the feelings of a character in a story. </a:t>
            </a:r>
            <a:endParaRPr sz="1800"/>
          </a:p>
          <a:p>
            <a:pPr indent="-334327" lvl="1" marL="914400" marR="0" rtl="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ct val="1000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textRoundtripDataId="44"/>
                  </a:ext>
                </a:extLst>
              </a:rPr>
              <a:t>This project plays a happy sound when you press button A to match the happy icon on the LED display.</a:t>
            </a:r>
            <a:endParaRPr sz="1800">
              <a:extLst>
                <a:ext uri="http://customooxmlschemas.google.com/">
                  <go:slidesCustomData xmlns:go="http://customooxmlschemas.google.com/" textRoundtripDataId="45"/>
                </a:ext>
              </a:extLst>
            </a:endParaRPr>
          </a:p>
          <a:p>
            <a:pPr indent="-334327" lvl="1" marL="914400" marR="0" rtl="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ct val="1000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textRoundtripDataId="46"/>
                  </a:ext>
                </a:extLst>
              </a:rPr>
              <a:t>It plays a sad sound when you press button B to match the sad face icon.</a:t>
            </a:r>
            <a:endParaRPr sz="1800">
              <a:extLst>
                <a:ext uri="http://customooxmlschemas.google.com/">
                  <go:slidesCustomData xmlns:go="http://customooxmlschemas.google.com/" textRoundtripDataId="47"/>
                </a:ext>
              </a:extLst>
            </a:endParaRPr>
          </a:p>
          <a:p>
            <a:pPr indent="-334327" lvl="1" marL="914400" marR="0" rtl="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ct val="100000"/>
              <a:buChar char="•"/>
            </a:pPr>
            <a:r>
              <a:rPr lang="en-GB" sz="1800">
                <a:extLst>
                  <a:ext uri="http://customooxmlschemas.google.com/">
                    <go:slidesCustomData xmlns:go="http://customooxmlschemas.google.com/" textRoundtripDataId="48"/>
                  </a:ext>
                </a:extLst>
              </a:rPr>
              <a:t>When you press the touch logo, it plays the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49"/>
                  </a:ext>
                </a:extLst>
              </a:rPr>
              <a:t> spring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50"/>
                  </a:ext>
                </a:extLst>
              </a:rPr>
              <a:t> sound to match the surprised face on the LED display.</a:t>
            </a:r>
            <a:endParaRPr sz="1800"/>
          </a:p>
          <a:p>
            <a:pPr indent="-300981" lvl="0" marL="318151" marR="0" rtl="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ct val="100000"/>
              <a:buChar char="•"/>
            </a:pPr>
            <a:r>
              <a:rPr lang="en-GB" sz="1800"/>
              <a:t>Students will explain how the image displayed and sound played represent the character.</a:t>
            </a:r>
            <a:endParaRPr sz="1800"/>
          </a:p>
          <a:p>
            <a:pPr indent="-334327" lvl="1" marL="914400" marR="0" rtl="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ct val="100000"/>
              <a:buChar char="•"/>
            </a:pPr>
            <a:r>
              <a:rPr lang="en-GB" sz="1800"/>
              <a:t>The sound emotion badge recording sheet can be used to record the image, sound, and connection to story events.</a:t>
            </a:r>
            <a:endParaRPr sz="1800"/>
          </a:p>
        </p:txBody>
      </p:sp>
      <p:sp>
        <p:nvSpPr>
          <p:cNvPr id="193" name="Google Shape;193;g365ab73c13e_0_2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b="1" i="0" lang="en-GB" sz="11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decorative" id="194" name="Google Shape;194;g365ab73c13e_0_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10377" y="282688"/>
            <a:ext cx="955218" cy="7368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669771b81a_0_211"/>
          <p:cNvSpPr txBox="1"/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Activity S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textRoundtripDataId="51"/>
                  </a:ext>
                </a:extLst>
              </a:rPr>
              <a:t>teps</a:t>
            </a:r>
            <a:r>
              <a:rPr lang="en-GB" sz="2600">
                <a:solidFill>
                  <a:srgbClr val="6C4BC1"/>
                </a:solidFill>
              </a:rPr>
              <a:t> 1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00" name="Google Shape;200;g3669771b81a_0_211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1" name="Google Shape;201;g3669771b81a_0_211"/>
          <p:cNvSpPr txBox="1"/>
          <p:nvPr>
            <p:ph idx="1" type="body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b="1" i="1" lang="en-GB" sz="1800">
                <a:solidFill>
                  <a:srgbClr val="6C4BC1"/>
                </a:solidFill>
              </a:rPr>
              <a:t>Build the Code:</a:t>
            </a:r>
            <a:endParaRPr b="1" i="1" sz="959">
              <a:solidFill>
                <a:srgbClr val="6C4BC1"/>
              </a:solidFill>
            </a:endParaRPr>
          </a:p>
          <a:p>
            <a:pPr indent="-309553" lvl="0" marL="318151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b="1" lang="en-GB" sz="1800">
                <a:solidFill>
                  <a:srgbClr val="6C4BC1"/>
                </a:solidFill>
              </a:rPr>
              <a:t>Select</a:t>
            </a:r>
            <a:r>
              <a:rPr b="1" lang="en-GB" sz="1800">
                <a:solidFill>
                  <a:srgbClr val="2A92D6"/>
                </a:solidFill>
              </a:rPr>
              <a:t> </a:t>
            </a:r>
            <a:r>
              <a:rPr lang="en-GB" sz="1800"/>
              <a:t>a character from a story and decide which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52"/>
                  </a:ext>
                </a:extLst>
              </a:rPr>
              <a:t>emotion</a:t>
            </a:r>
            <a:r>
              <a:rPr lang="en-GB" sz="1800"/>
              <a:t> badges represent the character’s different feelings, moods, or traits throughout the story.</a:t>
            </a:r>
            <a:endParaRPr b="1" sz="1800">
              <a:solidFill>
                <a:srgbClr val="6C4BC1"/>
              </a:solidFill>
            </a:endParaRPr>
          </a:p>
          <a:p>
            <a:pPr indent="-309553" lvl="0" marL="318151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b="1" lang="en-GB" sz="1800">
                <a:solidFill>
                  <a:srgbClr val="6C4BC1"/>
                </a:solidFill>
              </a:rPr>
              <a:t>Open</a:t>
            </a:r>
            <a:r>
              <a:rPr lang="en-GB" sz="1800"/>
              <a:t> 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53"/>
                  </a:ext>
                </a:extLst>
              </a:rPr>
              <a:t>starter project</a:t>
            </a:r>
            <a:r>
              <a:rPr lang="en-GB" sz="1800"/>
              <a:t>: </a:t>
            </a:r>
            <a:r>
              <a:rPr lang="en-GB" sz="1800" u="sng">
                <a:solidFill>
                  <a:schemeClr val="hlink"/>
                </a:solidFill>
                <a:hlinkClick r:id="rId3"/>
                <a:extLst>
                  <a:ext uri="http://customooxmlschemas.google.com/">
                    <go:slidesCustomData xmlns:go="http://customooxmlschemas.google.com/" textRoundtripDataId="54"/>
                  </a:ext>
                </a:extLst>
              </a:rPr>
              <a:t>mbit.io/us-emotion-pp</a:t>
            </a:r>
            <a:endParaRPr sz="1800"/>
          </a:p>
          <a:p>
            <a:pPr indent="-309553" lvl="0" marL="318151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b="1" lang="en-GB" sz="18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textRoundtripDataId="55"/>
                  </a:ext>
                </a:extLst>
              </a:rPr>
              <a:t>Explain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56"/>
                  </a:ext>
                </a:extLst>
              </a:rPr>
              <a:t>that students </a:t>
            </a:r>
            <a:r>
              <a:rPr lang="en-GB" sz="1800"/>
              <a:t>have all the code blocks they need.  </a:t>
            </a:r>
            <a:endParaRPr b="1" sz="1800">
              <a:solidFill>
                <a:srgbClr val="6C4BC1"/>
              </a:solidFill>
            </a:endParaRPr>
          </a:p>
          <a:p>
            <a:pPr indent="-309553" lvl="0" marL="318151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b="1" lang="en-GB" sz="1800">
                <a:solidFill>
                  <a:srgbClr val="6C4BC1"/>
                </a:solidFill>
              </a:rPr>
              <a:t>Explain </a:t>
            </a:r>
            <a:r>
              <a:rPr lang="en-GB" sz="1800"/>
              <a:t>that students will be creating their own sound emotion badge to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57"/>
                  </a:ext>
                </a:extLst>
              </a:rPr>
              <a:t>represent</a:t>
            </a:r>
            <a:r>
              <a:rPr lang="en-GB" sz="1800"/>
              <a:t> the feelings of a character in a story</a:t>
            </a:r>
            <a:r>
              <a:rPr lang="en-GB" sz="1800"/>
              <a:t>.</a:t>
            </a:r>
            <a:endParaRPr sz="1800"/>
          </a:p>
          <a:p>
            <a:pPr indent="-342900" lvl="1" marL="914400" marR="0" rtl="0" algn="l">
              <a:lnSpc>
                <a:spcPct val="9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/>
              <a:t>Button A displays an icon and creates a sound to represent happiness.</a:t>
            </a:r>
            <a:endParaRPr sz="1800"/>
          </a:p>
          <a:p>
            <a:pPr indent="-342900" lvl="1" marL="914400" rtl="0" algn="l">
              <a:spcBef>
                <a:spcPts val="812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/>
              <a:t>Button B displays an icon and creates a sound to represent sadness.</a:t>
            </a:r>
            <a:endParaRPr sz="1800"/>
          </a:p>
          <a:p>
            <a:pPr indent="-342900" lvl="1" marL="914400" marR="76600" rtl="0" algn="l">
              <a:spcBef>
                <a:spcPts val="812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/>
              <a:t>The touch logo displays an icon and creates a sound to represent surprise.</a:t>
            </a:r>
            <a:endParaRPr sz="1800"/>
          </a:p>
        </p:txBody>
      </p:sp>
      <p:sp>
        <p:nvSpPr>
          <p:cNvPr id="202" name="Google Shape;202;g3669771b81a_0_21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b="1" i="0" lang="en-GB" sz="11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llustration of educator in front of empty whiteboard used to signal teacher-led activities on this page" id="203" name="Google Shape;203;g3669771b81a_0_211" title="black female teacher imag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corative" id="204" name="Google Shape;204;g3669771b81a_0_2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96125" y="690774"/>
            <a:ext cx="854437" cy="659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3d186f471d_0_38"/>
          <p:cNvSpPr txBox="1"/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Activity S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textRoundtripDataId="58"/>
                  </a:ext>
                </a:extLst>
              </a:rPr>
              <a:t>teps</a:t>
            </a:r>
            <a:r>
              <a:rPr lang="en-GB" sz="2600">
                <a:solidFill>
                  <a:srgbClr val="6C4BC1"/>
                </a:solidFill>
              </a:rPr>
              <a:t> 2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10" name="Google Shape;210;g33d186f471d_0_38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1" name="Google Shape;211;g33d186f471d_0_38"/>
          <p:cNvSpPr txBox="1"/>
          <p:nvPr>
            <p:ph idx="1" type="body"/>
          </p:nvPr>
        </p:nvSpPr>
        <p:spPr>
          <a:xfrm>
            <a:off x="681025" y="1557150"/>
            <a:ext cx="8369700" cy="46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b="1" i="1" lang="en-GB" sz="1800">
                <a:solidFill>
                  <a:srgbClr val="6C4BC1"/>
                </a:solidFill>
              </a:rPr>
              <a:t>Build the C</a:t>
            </a:r>
            <a:r>
              <a:rPr b="1" i="1" lang="en-GB" sz="18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textRoundtripDataId="59"/>
                  </a:ext>
                </a:extLst>
              </a:rPr>
              <a:t>ode</a:t>
            </a:r>
            <a:r>
              <a:rPr b="1" i="1" lang="en-GB" sz="1800">
                <a:solidFill>
                  <a:srgbClr val="6C4BC1"/>
                </a:solidFill>
              </a:rPr>
              <a:t> - Buttons A &amp; B:</a:t>
            </a:r>
            <a:endParaRPr b="1" i="1" sz="959">
              <a:solidFill>
                <a:srgbClr val="6C4BC1"/>
              </a:solidFill>
            </a:endParaRPr>
          </a:p>
          <a:p>
            <a:pPr indent="-309553" lvl="0" marL="318151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b="1" lang="en-GB" sz="1800">
                <a:solidFill>
                  <a:srgbClr val="6C4BC1"/>
                </a:solidFill>
              </a:rPr>
              <a:t>Use the ‘on button A pressed’ block</a:t>
            </a:r>
            <a:r>
              <a:rPr lang="en-GB" sz="1800"/>
              <a:t> to express happiness by displaying a happy icon and playing a happy sound.</a:t>
            </a:r>
            <a:endParaRPr sz="1800"/>
          </a:p>
          <a:p>
            <a:pPr indent="-309553" lvl="0" marL="318151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Font typeface="Arial"/>
              <a:buChar char="•"/>
            </a:pPr>
            <a:r>
              <a:rPr b="1" lang="en-GB" sz="1800">
                <a:solidFill>
                  <a:srgbClr val="6C4BC1"/>
                </a:solidFill>
              </a:rPr>
              <a:t>Make</a:t>
            </a:r>
            <a:r>
              <a:rPr b="1" lang="en-GB" sz="1800">
                <a:solidFill>
                  <a:srgbClr val="6C4BC1"/>
                </a:solidFill>
              </a:rPr>
              <a:t> sure</a:t>
            </a:r>
            <a:r>
              <a:rPr lang="en-GB" sz="1800"/>
              <a:t> student code looks like:</a:t>
            </a:r>
            <a:endParaRPr sz="1800"/>
          </a:p>
          <a:p>
            <a:pPr indent="0" lvl="0" marL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6C4BC1"/>
              </a:solidFill>
            </a:endParaRPr>
          </a:p>
          <a:p>
            <a:pPr indent="0" lvl="0" marL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6C4BC1"/>
              </a:solidFill>
            </a:endParaRPr>
          </a:p>
          <a:p>
            <a:pPr indent="-309553" lvl="0" marL="318151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b="1" lang="en-GB" sz="1800">
                <a:solidFill>
                  <a:srgbClr val="6C4BC1"/>
                </a:solidFill>
              </a:rPr>
              <a:t>Use the </a:t>
            </a:r>
            <a:r>
              <a:rPr b="1" lang="en-GB" sz="18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textRoundtripDataId="60"/>
                  </a:ext>
                </a:extLst>
              </a:rPr>
              <a:t>‘on button B pressed’</a:t>
            </a:r>
            <a:r>
              <a:rPr b="1" lang="en-GB" sz="1800">
                <a:solidFill>
                  <a:srgbClr val="6C4BC1"/>
                </a:solidFill>
              </a:rPr>
              <a:t> block</a:t>
            </a:r>
            <a:r>
              <a:rPr lang="en-GB" sz="1800"/>
              <a:t> to express sadness by displaying a sad icon and playing a sad sound.</a:t>
            </a:r>
            <a:endParaRPr sz="1800"/>
          </a:p>
          <a:p>
            <a:pPr indent="-309553" lvl="0" marL="318151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b="1" lang="en-GB" sz="1800">
                <a:solidFill>
                  <a:srgbClr val="6C4BC1"/>
                </a:solidFill>
              </a:rPr>
              <a:t>Make sure</a:t>
            </a:r>
            <a:r>
              <a:rPr lang="en-GB" sz="1800"/>
              <a:t> student code looks like:</a:t>
            </a:r>
            <a:endParaRPr sz="1800"/>
          </a:p>
        </p:txBody>
      </p:sp>
      <p:sp>
        <p:nvSpPr>
          <p:cNvPr id="212" name="Google Shape;212;g33d186f471d_0_3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b="1" i="0" lang="en-GB" sz="11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llustration of educator in front of empty whiteboard used to signal teacher-led activities on this page" id="213" name="Google Shape;213;g33d186f471d_0_38" title="black female teacher image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on button A pressed block containing the show icon happy block and a play sound happy until done block. " id="214" name="Google Shape;214;g33d186f471d_0_38" title="microbit-screenshot - 2025-10-30T090848.262.png"/>
          <p:cNvPicPr preferRelativeResize="0"/>
          <p:nvPr/>
        </p:nvPicPr>
        <p:blipFill rotWithShape="1">
          <a:blip r:embed="rId4">
            <a:alphaModFix/>
          </a:blip>
          <a:srcRect b="54994" l="0" r="53419" t="2495"/>
          <a:stretch/>
        </p:blipFill>
        <p:spPr>
          <a:xfrm>
            <a:off x="5062075" y="2711850"/>
            <a:ext cx="2229002" cy="14343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on button B pressed block containing the show icon sad block and the play sound sad until done block. " id="215" name="Google Shape;215;g33d186f471d_0_38" title="microbit-screenshot - 2025-10-30T090848.262.png"/>
          <p:cNvPicPr preferRelativeResize="0"/>
          <p:nvPr/>
        </p:nvPicPr>
        <p:blipFill rotWithShape="1">
          <a:blip r:embed="rId4">
            <a:alphaModFix/>
          </a:blip>
          <a:srcRect b="57490" l="56268" r="0" t="0"/>
          <a:stretch/>
        </p:blipFill>
        <p:spPr>
          <a:xfrm>
            <a:off x="5042521" y="4896950"/>
            <a:ext cx="2092611" cy="143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87a9bc6e1d_0_0"/>
          <p:cNvSpPr txBox="1"/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Activity S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textRoundtripDataId="61"/>
                  </a:ext>
                </a:extLst>
              </a:rPr>
              <a:t>teps</a:t>
            </a:r>
            <a:r>
              <a:rPr lang="en-GB" sz="2600">
                <a:solidFill>
                  <a:srgbClr val="6C4BC1"/>
                </a:solidFill>
              </a:rPr>
              <a:t> 3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21" name="Google Shape;221;g387a9bc6e1d_0_0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22" name="Google Shape;222;g387a9bc6e1d_0_0"/>
          <p:cNvSpPr txBox="1"/>
          <p:nvPr>
            <p:ph idx="1" type="body"/>
          </p:nvPr>
        </p:nvSpPr>
        <p:spPr>
          <a:xfrm>
            <a:off x="681025" y="1557150"/>
            <a:ext cx="8369700" cy="46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b="1" i="1" lang="en-GB" sz="1800">
                <a:solidFill>
                  <a:srgbClr val="6C4BC1"/>
                </a:solidFill>
              </a:rPr>
              <a:t>Build the C</a:t>
            </a:r>
            <a:r>
              <a:rPr b="1" i="1" lang="en-GB" sz="18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textRoundtripDataId="62"/>
                  </a:ext>
                </a:extLst>
              </a:rPr>
              <a:t>ode</a:t>
            </a:r>
            <a:r>
              <a:rPr b="1" i="1" lang="en-GB" sz="1800">
                <a:solidFill>
                  <a:srgbClr val="6C4BC1"/>
                </a:solidFill>
              </a:rPr>
              <a:t> - Touch Logo:</a:t>
            </a:r>
            <a:endParaRPr b="1" i="1" sz="959">
              <a:solidFill>
                <a:srgbClr val="6C4BC1"/>
              </a:solidFill>
            </a:endParaRPr>
          </a:p>
          <a:p>
            <a:pPr indent="-309553" lvl="0" marL="318151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b="1" lang="en-GB" sz="1800">
                <a:solidFill>
                  <a:srgbClr val="6C4BC1"/>
                </a:solidFill>
              </a:rPr>
              <a:t>Use the </a:t>
            </a:r>
            <a:r>
              <a:rPr b="1" lang="en-GB" sz="18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textRoundtripDataId="63"/>
                  </a:ext>
                </a:extLst>
              </a:rPr>
              <a:t>‘on logo pressed’</a:t>
            </a:r>
            <a:r>
              <a:rPr b="1" lang="en-GB" sz="1800">
                <a:solidFill>
                  <a:srgbClr val="6C4BC1"/>
                </a:solidFill>
              </a:rPr>
              <a:t> block</a:t>
            </a:r>
            <a:r>
              <a:rPr lang="en-GB" sz="1800"/>
              <a:t> to express surprise by displaying a surprised icon and playing a spring sound.</a:t>
            </a:r>
            <a:endParaRPr sz="1800"/>
          </a:p>
          <a:p>
            <a:pPr indent="-309553" lvl="0" marL="318151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Char char="•"/>
            </a:pPr>
            <a:r>
              <a:rPr b="1" lang="en-GB" sz="1800">
                <a:solidFill>
                  <a:srgbClr val="6C4BC1"/>
                </a:solidFill>
              </a:rPr>
              <a:t>Make sure</a:t>
            </a:r>
            <a:r>
              <a:rPr lang="en-GB" sz="1800"/>
              <a:t> student code looks like: </a:t>
            </a:r>
            <a:endParaRPr sz="1800"/>
          </a:p>
        </p:txBody>
      </p:sp>
      <p:sp>
        <p:nvSpPr>
          <p:cNvPr id="223" name="Google Shape;223;g387a9bc6e1d_0_0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b="1" i="0" lang="en-GB" sz="11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llustration of educator in front of empty whiteboard used to signal teacher-led activities on this page" id="224" name="Google Shape;224;g387a9bc6e1d_0_0" title="black female teacher image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g387a9bc6e1d_0_0"/>
          <p:cNvSpPr/>
          <p:nvPr/>
        </p:nvSpPr>
        <p:spPr>
          <a:xfrm>
            <a:off x="681025" y="5199759"/>
            <a:ext cx="8544000" cy="9114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rgbClr val="6C4BC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GB" sz="16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</a:t>
            </a:r>
            <a:r>
              <a:rPr b="1" i="0" lang="en-GB" sz="16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64"/>
                  </a:ext>
                </a:extLst>
              </a:rPr>
              <a:t> tip:</a:t>
            </a:r>
            <a:r>
              <a:rPr b="0" i="0" lang="en-GB" sz="16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65"/>
                  </a:ext>
                </a:extLst>
              </a:rPr>
              <a:t> </a:t>
            </a:r>
            <a:r>
              <a:rPr b="0" i="0" lang="en-GB" sz="165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Students can </a:t>
            </a:r>
            <a:r>
              <a:rPr lang="en-GB" sz="1650">
                <a:latin typeface="Helvetica Neue"/>
                <a:ea typeface="Helvetica Neue"/>
                <a:cs typeface="Helvetica Neue"/>
                <a:sym typeface="Helvetica Neue"/>
              </a:rPr>
              <a:t>select different icons and sounds and create their own images using the ‘show leds’ block to more accurately represent a character before downloading the code to the micro:bit</a:t>
            </a:r>
            <a:r>
              <a:rPr b="0" i="0" lang="en-GB" sz="165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0" i="0" sz="165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The on logo pressed block containing the show icon surprised block and the play sound spring until done block. " id="226" name="Google Shape;226;g387a9bc6e1d_0_0" title="microbit-screenshot - 2025-10-30T090848.262.png"/>
          <p:cNvPicPr preferRelativeResize="0"/>
          <p:nvPr/>
        </p:nvPicPr>
        <p:blipFill rotWithShape="1">
          <a:blip r:embed="rId4">
            <a:alphaModFix/>
          </a:blip>
          <a:srcRect b="0" l="0" r="50354" t="57490"/>
          <a:stretch/>
        </p:blipFill>
        <p:spPr>
          <a:xfrm>
            <a:off x="4930551" y="2763200"/>
            <a:ext cx="2601498" cy="1570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669771b81a_0_219"/>
          <p:cNvSpPr txBox="1"/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textRoundtripDataId="66"/>
                  </a:ext>
                </a:extLst>
              </a:rPr>
              <a:t>ctivity Steps</a:t>
            </a:r>
            <a:r>
              <a:rPr lang="en-GB" sz="2600">
                <a:solidFill>
                  <a:srgbClr val="6C4BC1"/>
                </a:solidFill>
              </a:rPr>
              <a:t> 4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32" name="Google Shape;232;g3669771b81a_0_219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33" name="Google Shape;233;g3669771b81a_0_219"/>
          <p:cNvSpPr txBox="1"/>
          <p:nvPr>
            <p:ph idx="1" type="body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b="1" lang="en-GB" sz="1800">
                <a:solidFill>
                  <a:srgbClr val="6C4BC1"/>
                </a:solidFill>
              </a:rPr>
              <a:t>Test</a:t>
            </a:r>
            <a:r>
              <a:rPr lang="en-GB" sz="1800"/>
              <a:t> their code using the simulator and then </a:t>
            </a:r>
            <a:r>
              <a:rPr b="1" lang="en-GB" sz="1800">
                <a:solidFill>
                  <a:srgbClr val="6C4BC1"/>
                </a:solidFill>
              </a:rPr>
              <a:t>download</a:t>
            </a:r>
            <a:r>
              <a:rPr lang="en-GB" sz="1800"/>
              <a:t> the code to 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67"/>
                  </a:ext>
                </a:extLst>
              </a:rPr>
              <a:t>micro:bit</a:t>
            </a:r>
            <a:r>
              <a:rPr lang="en-GB" sz="1800"/>
              <a:t>.</a:t>
            </a:r>
            <a:endParaRPr sz="1800"/>
          </a:p>
          <a:p>
            <a:pPr indent="-342900" lvl="0" marL="4572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b="1" lang="en-GB" sz="1800">
                <a:solidFill>
                  <a:srgbClr val="6C4BC1"/>
                </a:solidFill>
              </a:rPr>
              <a:t>Unplug</a:t>
            </a:r>
            <a:r>
              <a:rPr b="1" lang="en-GB" sz="1800">
                <a:solidFill>
                  <a:srgbClr val="2993D6"/>
                </a:solidFill>
              </a:rPr>
              <a:t> </a:t>
            </a:r>
            <a:r>
              <a:rPr lang="en-GB" sz="1800"/>
              <a:t>the micro:bit and </a:t>
            </a:r>
            <a:r>
              <a:rPr b="1" lang="en-GB" sz="1800">
                <a:solidFill>
                  <a:srgbClr val="6C4BC1"/>
                </a:solidFill>
              </a:rPr>
              <a:t>connect</a:t>
            </a:r>
            <a:r>
              <a:rPr lang="en-GB" sz="1800"/>
              <a:t> the battery pack.  </a:t>
            </a:r>
            <a:endParaRPr sz="1800"/>
          </a:p>
          <a:p>
            <a:pPr indent="-342900" lvl="0" marL="4572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b="1" lang="en-GB" sz="1800">
                <a:solidFill>
                  <a:srgbClr val="6C4BC1"/>
                </a:solidFill>
              </a:rPr>
              <a:t>Remember </a:t>
            </a:r>
            <a:r>
              <a:rPr lang="en-GB" sz="1800"/>
              <a:t>the</a:t>
            </a:r>
            <a:r>
              <a:rPr lang="en-GB" sz="1800"/>
              <a:t> character and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68"/>
                  </a:ext>
                </a:extLst>
              </a:rPr>
              <a:t>emotion</a:t>
            </a:r>
            <a:r>
              <a:rPr lang="en-GB" sz="1800"/>
              <a:t> badges chosen to represent the character’s different feelings, moods, or traits throughout the story.</a:t>
            </a:r>
            <a:endParaRPr b="1" sz="1800">
              <a:solidFill>
                <a:srgbClr val="6C4BC1"/>
              </a:solidFill>
            </a:endParaRPr>
          </a:p>
          <a:p>
            <a:pPr indent="-342900" lvl="0" marL="45720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b="1" lang="en-GB" sz="1800">
                <a:solidFill>
                  <a:srgbClr val="6C4BC1"/>
                </a:solidFill>
              </a:rPr>
              <a:t>Press</a:t>
            </a:r>
            <a:r>
              <a:rPr lang="en-GB" sz="1800"/>
              <a:t> button A for a happy icon and sound. </a:t>
            </a:r>
            <a:endParaRPr sz="1800"/>
          </a:p>
          <a:p>
            <a:pPr indent="-342900" lvl="0" marL="45720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b="1" lang="en-GB" sz="1800">
                <a:solidFill>
                  <a:srgbClr val="6C4BC1"/>
                </a:solidFill>
              </a:rPr>
              <a:t>Press</a:t>
            </a:r>
            <a:r>
              <a:rPr lang="en-GB" sz="1800"/>
              <a:t> button B for a sad icon and sound.</a:t>
            </a:r>
            <a:endParaRPr sz="1800"/>
          </a:p>
          <a:p>
            <a:pPr indent="-342900" lvl="0" marL="45720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b="1" lang="en-GB" sz="1800">
                <a:solidFill>
                  <a:srgbClr val="6C4BC1"/>
                </a:solidFill>
              </a:rPr>
              <a:t>Press</a:t>
            </a:r>
            <a:r>
              <a:rPr lang="en-GB" sz="1800"/>
              <a:t> the touch logo for a surprised icon and sound. </a:t>
            </a:r>
            <a:endParaRPr b="1" sz="1800">
              <a:solidFill>
                <a:srgbClr val="2993D6"/>
              </a:solidFill>
              <a:extLst>
                <a:ext uri="http://customooxmlschemas.google.com/">
                  <go:slidesCustomData xmlns:go="http://customooxmlschemas.google.com/" textRoundtripDataId="69"/>
                </a:ext>
              </a:extLst>
            </a:endParaRPr>
          </a:p>
          <a:p>
            <a:pPr indent="-342900" lvl="0" marL="4572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b="1" lang="en-GB" sz="18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textRoundtripDataId="70"/>
                  </a:ext>
                </a:extLst>
              </a:rPr>
              <a:t>Explain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71"/>
                  </a:ext>
                </a:extLst>
              </a:rPr>
              <a:t> </a:t>
            </a:r>
            <a:r>
              <a:rPr lang="en-GB" sz="1800"/>
              <a:t>how the feelings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72"/>
                  </a:ext>
                </a:extLst>
              </a:rPr>
              <a:t>represent</a:t>
            </a:r>
            <a:r>
              <a:rPr lang="en-GB" sz="1800"/>
              <a:t> the character you picked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73"/>
                  </a:ext>
                </a:extLst>
              </a:rPr>
              <a:t>.</a:t>
            </a:r>
            <a:endParaRPr b="1" sz="1800">
              <a:solidFill>
                <a:srgbClr val="6C4BC1"/>
              </a:solidFill>
            </a:endParaRPr>
          </a:p>
        </p:txBody>
      </p:sp>
      <p:sp>
        <p:nvSpPr>
          <p:cNvPr id="234" name="Google Shape;234;g3669771b81a_0_21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b="1" i="0" lang="en-GB" sz="11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llustration of educator in front of empty whiteboard used to signal teacher-led activities on this page" id="235" name="Google Shape;235;g3669771b81a_0_219" title="black female teacher image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65ab73c13e_0_36"/>
          <p:cNvSpPr txBox="1"/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Code Details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41" name="Google Shape;241;g365ab73c13e_0_36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42" name="Google Shape;242;g365ab73c13e_0_36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b="1" i="0" lang="en-GB" sz="11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decorative" id="243" name="Google Shape;243;g365ab73c13e_0_36" title="Inspired_green@4x-100.jp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68900" y="201700"/>
            <a:ext cx="990036" cy="134667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g365ab73c13e_0_36"/>
          <p:cNvSpPr txBox="1"/>
          <p:nvPr>
            <p:ph idx="1" type="body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>
                <a:extLst>
                  <a:ext uri="http://customooxmlschemas.google.com/">
                    <go:slidesCustomData xmlns:go="http://customooxmlschemas.google.com/" textRoundtripDataId="74"/>
                  </a:ext>
                </a:extLst>
              </a:rPr>
              <a:t>This project uses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75"/>
                  </a:ext>
                </a:extLst>
              </a:rPr>
              <a:t>button A, button B, and the touch logo to display an icon and play a sound to represent a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76"/>
                  </a:ext>
                </a:extLst>
              </a:rPr>
              <a:t>character’s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77"/>
                  </a:ext>
                </a:extLst>
              </a:rPr>
              <a:t> feelings throughout a story.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78"/>
                  </a:ext>
                </a:extLst>
              </a:rPr>
              <a:t>You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79"/>
                  </a:ext>
                </a:extLst>
              </a:rPr>
              <a:t>can change </a:t>
            </a:r>
            <a:r>
              <a:rPr lang="en-GB" sz="1800"/>
              <a:t>images and sounds </a:t>
            </a:r>
            <a:r>
              <a:rPr lang="en-GB" sz="1800"/>
              <a:t>to represent 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80"/>
                  </a:ext>
                </a:extLst>
              </a:rPr>
              <a:t>character</a:t>
            </a:r>
            <a:r>
              <a:rPr lang="en-GB" sz="1800"/>
              <a:t>’s other feelings, moods, or traits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81"/>
                  </a:ext>
                </a:extLst>
              </a:rPr>
              <a:t>.</a:t>
            </a:r>
            <a:endParaRPr sz="1800"/>
          </a:p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/>
          </a:p>
        </p:txBody>
      </p:sp>
      <p:sp>
        <p:nvSpPr>
          <p:cNvPr id="245" name="Google Shape;245;g365ab73c13e_0_36"/>
          <p:cNvSpPr/>
          <p:nvPr/>
        </p:nvSpPr>
        <p:spPr>
          <a:xfrm>
            <a:off x="675025" y="2836711"/>
            <a:ext cx="2613900" cy="3408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6C4BC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Pressing button A shows a happy icon and plays a happy sound.</a:t>
            </a:r>
            <a:endParaRPr b="0" i="0" sz="18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6" name="Google Shape;246;g365ab73c13e_0_36"/>
          <p:cNvSpPr/>
          <p:nvPr/>
        </p:nvSpPr>
        <p:spPr>
          <a:xfrm>
            <a:off x="3605088" y="2836711"/>
            <a:ext cx="2613900" cy="3408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6C4BC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Pressing button B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shows a sad icon and plays a sad sound.</a:t>
            </a:r>
            <a:endParaRPr b="0" i="0" sz="18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7" name="Google Shape;247;g365ab73c13e_0_36"/>
          <p:cNvSpPr/>
          <p:nvPr/>
        </p:nvSpPr>
        <p:spPr>
          <a:xfrm>
            <a:off x="6535150" y="2836775"/>
            <a:ext cx="2718300" cy="3408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6C4BC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Pressing the touch logo shows a surprised icon and plays a spring sound.</a:t>
            </a:r>
            <a:endParaRPr b="0" i="0" sz="18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The on button A pressed block containing the show icon happy block and a play sound happy until done block. " id="248" name="Google Shape;248;g365ab73c13e_0_36" title="microbit-screenshot - 2025-10-30T090848.262.png"/>
          <p:cNvPicPr preferRelativeResize="0"/>
          <p:nvPr/>
        </p:nvPicPr>
        <p:blipFill rotWithShape="1">
          <a:blip r:embed="rId4">
            <a:alphaModFix/>
          </a:blip>
          <a:srcRect b="54994" l="0" r="53419" t="2495"/>
          <a:stretch/>
        </p:blipFill>
        <p:spPr>
          <a:xfrm>
            <a:off x="844900" y="3144750"/>
            <a:ext cx="2229002" cy="14343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on button B pressed block containing the show icon sad block and the play sound sad until done block. " id="249" name="Google Shape;249;g365ab73c13e_0_36" title="microbit-screenshot - 2025-10-30T090848.262.png"/>
          <p:cNvPicPr preferRelativeResize="0"/>
          <p:nvPr/>
        </p:nvPicPr>
        <p:blipFill rotWithShape="1">
          <a:blip r:embed="rId4">
            <a:alphaModFix/>
          </a:blip>
          <a:srcRect b="57490" l="56268" r="0" t="0"/>
          <a:stretch/>
        </p:blipFill>
        <p:spPr>
          <a:xfrm>
            <a:off x="3868287" y="3184892"/>
            <a:ext cx="2092611" cy="1434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on logo pressed block containing the show icon surprised block and the play sound spring until done block. " id="250" name="Google Shape;250;g365ab73c13e_0_36" title="microbit-screenshot - 2025-10-30T090848.262.png"/>
          <p:cNvPicPr preferRelativeResize="0"/>
          <p:nvPr/>
        </p:nvPicPr>
        <p:blipFill rotWithShape="1">
          <a:blip r:embed="rId4">
            <a:alphaModFix/>
          </a:blip>
          <a:srcRect b="0" l="0" r="50354" t="57490"/>
          <a:stretch/>
        </p:blipFill>
        <p:spPr>
          <a:xfrm>
            <a:off x="6750188" y="3105630"/>
            <a:ext cx="2375572" cy="143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669771b81a_0_181"/>
          <p:cNvSpPr txBox="1"/>
          <p:nvPr>
            <p:ph idx="1" type="body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Spicy</a:t>
            </a:r>
            <a:endParaRPr/>
          </a:p>
        </p:txBody>
      </p:sp>
      <p:sp>
        <p:nvSpPr>
          <p:cNvPr id="256" name="Google Shape;256;g3669771b81a_0_181"/>
          <p:cNvSpPr txBox="1"/>
          <p:nvPr>
            <p:ph idx="12" type="sldNum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669771b81a_0_238"/>
          <p:cNvSpPr txBox="1"/>
          <p:nvPr>
            <p:ph type="title"/>
          </p:nvPr>
        </p:nvSpPr>
        <p:spPr>
          <a:xfrm>
            <a:off x="681026" y="456075"/>
            <a:ext cx="76293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Introduction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262" name="Google Shape;262;g3669771b81a_0_238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63" name="Google Shape;263;g3669771b81a_0_238"/>
          <p:cNvSpPr txBox="1"/>
          <p:nvPr>
            <p:ph idx="1" type="body"/>
          </p:nvPr>
        </p:nvSpPr>
        <p:spPr>
          <a:xfrm>
            <a:off x="681025" y="1548375"/>
            <a:ext cx="8544000" cy="46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300981" lvl="0" marL="318151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ct val="100000"/>
              <a:buChar char="•"/>
            </a:pPr>
            <a:r>
              <a:rPr lang="en-GB" sz="1800"/>
              <a:t>Students</a:t>
            </a:r>
            <a:r>
              <a:rPr lang="en-GB" sz="1800"/>
              <a:t> use </a:t>
            </a:r>
            <a:r>
              <a:rPr b="1" lang="en-GB" sz="1800"/>
              <a:t>Microsoft MakeCode</a:t>
            </a:r>
            <a:r>
              <a:rPr lang="en-GB" sz="1800"/>
              <a:t> to code their own sound emotion badge. </a:t>
            </a:r>
            <a:endParaRPr sz="1250"/>
          </a:p>
          <a:p>
            <a:pPr indent="-300981" lvl="0" marL="318151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ct val="100000"/>
              <a:buChar char="•"/>
            </a:pPr>
            <a:r>
              <a:rPr lang="en-GB" sz="1800"/>
              <a:t>Students will select a character from a story and use the micro:bit to represent the character’s different feelings, moods, or traits throughout the story.</a:t>
            </a:r>
            <a:endParaRPr sz="1800"/>
          </a:p>
          <a:p>
            <a:pPr indent="-300981" lvl="0" marL="318151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ct val="100000"/>
              <a:buChar char="•"/>
            </a:pPr>
            <a:r>
              <a:rPr lang="en-GB" sz="1800"/>
              <a:t>After the code has been built, students will download the code on their micro:bit and use the different inputs to represent the feelings of a character in a story. </a:t>
            </a:r>
            <a:endParaRPr sz="1800"/>
          </a:p>
          <a:p>
            <a:pPr indent="-334327" lvl="1" marL="9144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ct val="100000"/>
              <a:buChar char="•"/>
            </a:pPr>
            <a:r>
              <a:rPr lang="en-GB" sz="1800"/>
              <a:t>This project plays a happy sound when you press button A to match the happy icon on the LED display.</a:t>
            </a:r>
            <a:endParaRPr sz="1800"/>
          </a:p>
          <a:p>
            <a:pPr indent="-334327" lvl="1" marL="9144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ct val="100000"/>
              <a:buChar char="•"/>
            </a:pPr>
            <a:r>
              <a:rPr lang="en-GB" sz="1800"/>
              <a:t>It plays a sad sound when you press button B to match the sad face icon.</a:t>
            </a:r>
            <a:endParaRPr sz="1800"/>
          </a:p>
          <a:p>
            <a:pPr indent="-334327" lvl="1" marL="9144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ct val="100000"/>
              <a:buChar char="•"/>
            </a:pPr>
            <a:r>
              <a:rPr lang="en-GB" sz="1800"/>
              <a:t>When you press the touch logo, it plays the ‘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82"/>
                  </a:ext>
                </a:extLst>
              </a:rPr>
              <a:t>spring’ </a:t>
            </a:r>
            <a:r>
              <a:rPr lang="en-GB" sz="1800"/>
              <a:t>sound to match the surprised face on the LED display.</a:t>
            </a:r>
            <a:endParaRPr sz="1800"/>
          </a:p>
          <a:p>
            <a:pPr indent="-300981" lvl="0" marL="318151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ct val="100000"/>
              <a:buChar char="•"/>
            </a:pPr>
            <a:r>
              <a:rPr lang="en-GB" sz="1800"/>
              <a:t>Students will explain how the image displayed and sound played represent the character.</a:t>
            </a:r>
            <a:endParaRPr sz="1800"/>
          </a:p>
          <a:p>
            <a:pPr indent="-334327" lvl="1" marL="9144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ct val="100000"/>
              <a:buChar char="•"/>
            </a:pPr>
            <a:r>
              <a:rPr lang="en-GB" sz="1800"/>
              <a:t>The sound emotion badge recording sheet can be used to record the image, sound, and connection to story events.</a:t>
            </a:r>
            <a:endParaRPr sz="1800"/>
          </a:p>
        </p:txBody>
      </p:sp>
      <p:sp>
        <p:nvSpPr>
          <p:cNvPr id="264" name="Google Shape;264;g3669771b81a_0_23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b="1" i="0" lang="en-GB" sz="11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b="1" i="0" lang="en-GB" sz="115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decorative" id="265" name="Google Shape;265;g3669771b81a_0_2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10377" y="282688"/>
            <a:ext cx="955218" cy="7368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5fa30c4f18_0_79"/>
          <p:cNvSpPr txBox="1"/>
          <p:nvPr>
            <p:ph type="title"/>
          </p:nvPr>
        </p:nvSpPr>
        <p:spPr>
          <a:xfrm>
            <a:off x="681026" y="456075"/>
            <a:ext cx="75123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Student Activity Steps 1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271" name="Google Shape;271;g35fa30c4f18_0_79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72" name="Google Shape;272;g35fa30c4f18_0_79"/>
          <p:cNvSpPr txBox="1"/>
          <p:nvPr>
            <p:ph idx="1" type="body"/>
          </p:nvPr>
        </p:nvSpPr>
        <p:spPr>
          <a:xfrm>
            <a:off x="681025" y="1548375"/>
            <a:ext cx="8544000" cy="48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0" lvl="0" marL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ct val="100000"/>
              <a:buNone/>
            </a:pPr>
            <a:r>
              <a:rPr b="1" i="1" lang="en-GB" sz="1800">
                <a:solidFill>
                  <a:srgbClr val="CD0364"/>
                </a:solidFill>
              </a:rPr>
              <a:t>Build the Code:</a:t>
            </a:r>
            <a:endParaRPr b="1" sz="1800">
              <a:solidFill>
                <a:srgbClr val="CD0364"/>
              </a:solidFill>
            </a:endParaRPr>
          </a:p>
          <a:p>
            <a:pPr indent="-300980" lvl="0" marL="318151" marR="2070487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ct val="100000"/>
              <a:buChar char="•"/>
            </a:pPr>
            <a:r>
              <a:rPr b="1" lang="en-GB" sz="18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textRoundtripDataId="83"/>
                  </a:ext>
                </a:extLst>
              </a:rPr>
              <a:t>Open</a:t>
            </a:r>
            <a:r>
              <a:rPr lang="en-GB" sz="1800"/>
              <a:t> Microsoft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84"/>
                  </a:ext>
                </a:extLst>
              </a:rPr>
              <a:t>MakeCode</a:t>
            </a:r>
            <a:r>
              <a:rPr lang="en-GB" sz="1800"/>
              <a:t>: </a:t>
            </a:r>
            <a:r>
              <a:rPr lang="en-GB" sz="1800" u="sng">
                <a:solidFill>
                  <a:schemeClr val="hlink"/>
                </a:solidFill>
                <a:hlinkClick r:id="rId3"/>
              </a:rPr>
              <a:t>microbit.makecode.org</a:t>
            </a:r>
            <a:endParaRPr b="1" sz="1800">
              <a:solidFill>
                <a:srgbClr val="CD0364"/>
              </a:solidFill>
            </a:endParaRPr>
          </a:p>
          <a:p>
            <a:pPr indent="-300980" lvl="0" marL="318151" marR="2070487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ct val="100000"/>
              <a:buChar char="•"/>
            </a:pPr>
            <a:r>
              <a:rPr b="1" lang="en-GB" sz="18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textRoundtripDataId="85"/>
                  </a:ext>
                </a:extLst>
              </a:rPr>
              <a:t>Explain</a:t>
            </a:r>
            <a:r>
              <a:rPr b="1" lang="en-GB" sz="1800">
                <a:solidFill>
                  <a:srgbClr val="6C4BC1"/>
                </a:solidFill>
                <a:extLst>
                  <a:ext uri="http://customooxmlschemas.google.com/">
                    <go:slidesCustomData xmlns:go="http://customooxmlschemas.google.com/" textRoundtripDataId="86"/>
                  </a:ext>
                </a:extLst>
              </a:rPr>
              <a:t>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87"/>
                  </a:ext>
                </a:extLst>
              </a:rPr>
              <a:t>that students </a:t>
            </a:r>
            <a:r>
              <a:rPr lang="en-GB" sz="1800"/>
              <a:t>will use the toolbox to find code blocks.</a:t>
            </a:r>
            <a:endParaRPr b="1" sz="1800">
              <a:solidFill>
                <a:srgbClr val="6C4BC1"/>
              </a:solidFill>
            </a:endParaRPr>
          </a:p>
          <a:p>
            <a:pPr indent="-300980" lvl="0" marL="318151" marR="2070487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ct val="100000"/>
              <a:buChar char="•"/>
            </a:pPr>
            <a:r>
              <a:rPr b="1" lang="en-GB" sz="18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textRoundtripDataId="88"/>
                  </a:ext>
                </a:extLst>
              </a:rPr>
              <a:t>Explain</a:t>
            </a:r>
            <a:r>
              <a:rPr lang="en-GB" sz="1800"/>
              <a:t> that </a:t>
            </a:r>
            <a:r>
              <a:rPr lang="en-GB" sz="1800"/>
              <a:t>students will be creating their own sound emotion badge to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89"/>
                  </a:ext>
                </a:extLst>
              </a:rPr>
              <a:t>represent</a:t>
            </a:r>
            <a:r>
              <a:rPr lang="en-GB" sz="1800"/>
              <a:t> the feelings of a character in a story.</a:t>
            </a:r>
            <a:r>
              <a:rPr lang="en-GB" sz="1800"/>
              <a:t>  </a:t>
            </a:r>
            <a:endParaRPr sz="1800"/>
          </a:p>
          <a:p>
            <a:pPr indent="-300981" lvl="0" marL="318151" marR="1884607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ct val="100000"/>
              <a:buChar char="•"/>
            </a:pPr>
            <a:r>
              <a:rPr b="1" lang="en-GB" sz="18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textRoundtripDataId="90"/>
                  </a:ext>
                </a:extLst>
              </a:rPr>
              <a:t>Explain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91"/>
                  </a:ext>
                </a:extLst>
              </a:rPr>
              <a:t> that they</a:t>
            </a:r>
            <a:r>
              <a:rPr lang="en-GB" sz="1800"/>
              <a:t> will need to </a:t>
            </a:r>
            <a:r>
              <a:rPr b="1" lang="en-GB" sz="1800">
                <a:solidFill>
                  <a:srgbClr val="CD0364"/>
                </a:solidFill>
              </a:rPr>
              <a:t>code</a:t>
            </a:r>
            <a:r>
              <a:rPr lang="en-GB" sz="1800"/>
              <a:t> the three parts of the sound emotion badge:</a:t>
            </a:r>
            <a:endParaRPr b="1" sz="1800">
              <a:solidFill>
                <a:srgbClr val="CD0364"/>
              </a:solidFill>
            </a:endParaRPr>
          </a:p>
          <a:p>
            <a:pPr indent="-334327" lvl="1" marL="9144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ct val="100000"/>
              <a:buFont typeface="Helvetica Neue"/>
              <a:buAutoNum type="arabicPeriod"/>
            </a:pPr>
            <a:r>
              <a:rPr b="1" lang="en-GB" sz="1800">
                <a:solidFill>
                  <a:srgbClr val="CD0364"/>
                </a:solidFill>
              </a:rPr>
              <a:t>Code</a:t>
            </a:r>
            <a:r>
              <a:rPr lang="en-GB" sz="1800"/>
              <a:t> b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92"/>
                  </a:ext>
                </a:extLst>
              </a:rPr>
              <a:t>utton</a:t>
            </a:r>
            <a:r>
              <a:rPr lang="en-GB" sz="1800"/>
              <a:t> A to display</a:t>
            </a:r>
            <a:r>
              <a:rPr lang="en-GB" sz="1800"/>
              <a:t> an icon and create a sound to represent happiness.</a:t>
            </a:r>
            <a:endParaRPr sz="1800"/>
          </a:p>
          <a:p>
            <a:pPr indent="-334327" lvl="1" marL="9144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ct val="100000"/>
              <a:buFont typeface="Helvetica Neue"/>
              <a:buAutoNum type="arabicPeriod"/>
            </a:pPr>
            <a:r>
              <a:rPr b="1" lang="en-GB" sz="1800">
                <a:solidFill>
                  <a:srgbClr val="CD0364"/>
                </a:solidFill>
              </a:rPr>
              <a:t>Code</a:t>
            </a:r>
            <a:r>
              <a:rPr lang="en-GB" sz="1800"/>
              <a:t> b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93"/>
                  </a:ext>
                </a:extLst>
              </a:rPr>
              <a:t>utton</a:t>
            </a:r>
            <a:r>
              <a:rPr lang="en-GB" sz="1800"/>
              <a:t> B to display an icon and create a sound to represent sadness.</a:t>
            </a:r>
            <a:endParaRPr sz="1800"/>
          </a:p>
          <a:p>
            <a:pPr indent="-334327" lvl="1" marL="9144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ct val="100000"/>
              <a:buAutoNum type="arabicPeriod"/>
            </a:pPr>
            <a:r>
              <a:rPr b="1" lang="en-GB" sz="1800">
                <a:solidFill>
                  <a:srgbClr val="CD0364"/>
                </a:solidFill>
              </a:rPr>
              <a:t>Code</a:t>
            </a:r>
            <a:r>
              <a:rPr lang="en-GB" sz="1800"/>
              <a:t> t</a:t>
            </a:r>
            <a:r>
              <a:rPr lang="en-GB" sz="1800"/>
              <a:t>he touch logo to display an icon and create a sound to represent surprise.</a:t>
            </a:r>
            <a:endParaRPr sz="1800"/>
          </a:p>
        </p:txBody>
      </p:sp>
      <p:sp>
        <p:nvSpPr>
          <p:cNvPr id="273" name="Google Shape;273;g35fa30c4f18_0_7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b="1" i="0" lang="en-GB" sz="11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b="1" i="0" lang="en-GB" sz="115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mage of a micro:bit board from the front." id="274" name="Google Shape;274;g35fa30c4f18_0_7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07626" y="1719678"/>
            <a:ext cx="2229000" cy="17985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lustration of educator in front of empty whiteboard used to signal teacher-led activities on this page" id="275" name="Google Shape;275;g35fa30c4f18_0_79" title="black female teacher image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d6a68a0a1_0_136"/>
          <p:cNvSpPr txBox="1"/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Characterization with Sound Emotion Badge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94" name="Google Shape;94;g35d6a68a0a1_0_136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5" name="Google Shape;95;g35d6a68a0a1_0_136"/>
          <p:cNvSpPr txBox="1"/>
          <p:nvPr>
            <p:ph idx="1" type="body"/>
          </p:nvPr>
        </p:nvSpPr>
        <p:spPr>
          <a:xfrm>
            <a:off x="681025" y="1548375"/>
            <a:ext cx="3969000" cy="46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None/>
            </a:pPr>
            <a:r>
              <a:rPr b="1" lang="en-GB" sz="20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textRoundtripDataId="1"/>
                  </a:ext>
                </a:extLst>
              </a:rPr>
              <a:t>Summary &amp; Context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1800"/>
              <a:t>Students can use the BBC micro:bit to describe a character from a story using different </a:t>
            </a:r>
            <a:r>
              <a:rPr lang="en-GB" sz="1800"/>
              <a:t>image</a:t>
            </a:r>
            <a:r>
              <a:rPr lang="en-GB" sz="1800"/>
              <a:t>s and sounds. The micro:bit’s built-in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2"/>
                  </a:ext>
                </a:extLst>
              </a:rPr>
              <a:t>microphone, speaker, and </a:t>
            </a:r>
            <a:r>
              <a:rPr lang="en-GB" sz="1800"/>
              <a:t>LED display allow students to represent a character’s different feelings, moods, or traits throughout a story.</a:t>
            </a:r>
            <a:endParaRPr sz="1800"/>
          </a:p>
          <a:p>
            <a:pPr indent="0" lvl="0" marL="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1800"/>
          </a:p>
        </p:txBody>
      </p:sp>
      <p:sp>
        <p:nvSpPr>
          <p:cNvPr id="96" name="Google Shape;96;g35d6a68a0a1_0_136"/>
          <p:cNvSpPr txBox="1"/>
          <p:nvPr/>
        </p:nvSpPr>
        <p:spPr>
          <a:xfrm>
            <a:off x="4857686" y="1557171"/>
            <a:ext cx="4132200" cy="46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GB" sz="2000" u="none" cap="none" strike="noStrike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3"/>
                  </a:ext>
                </a:extLst>
              </a:rPr>
              <a:t>micro:bit Feature: Buttons</a:t>
            </a:r>
            <a:endParaRPr b="0" i="0" sz="2275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4"/>
                  </a:ext>
                </a:extLst>
              </a:rPr>
              <a:t>Buttons are a very common input device. The micro:bit has two buttons which can be programmed </a:t>
            </a:r>
            <a:r>
              <a:rPr b="0" i="0" lang="en-GB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5"/>
                  </a:ext>
                </a:extLst>
              </a:rPr>
              <a:t>–</a:t>
            </a:r>
            <a:r>
              <a:rPr b="0" i="0" lang="en-GB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6"/>
                  </a:ext>
                </a:extLst>
              </a:rPr>
              <a:t> buttons A and B.</a:t>
            </a:r>
            <a:endParaRPr b="0" i="0" sz="2275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71432" lvl="0" marL="185732" marR="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  <a:extLst>
                <a:ext uri="http://customooxmlschemas.google.com/">
                  <go:slidesCustomData xmlns:go="http://customooxmlschemas.google.com/" textRoundtripDataId="7"/>
                </a:ext>
              </a:extLst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GB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Example</a:t>
            </a:r>
            <a:r>
              <a:rPr b="0" i="0" lang="en-GB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</a:t>
            </a:r>
            <a:r>
              <a:rPr b="0" i="0" lang="en-GB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8"/>
                  </a:ext>
                </a:extLst>
              </a:rPr>
              <a:t>Students can use the buttons to </a:t>
            </a: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represent different character traits displayed throughout a story, including feelings, moods, and traits</a:t>
            </a:r>
            <a:r>
              <a:rPr b="0" i="0" lang="en-GB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</a:t>
            </a:r>
            <a:endParaRPr b="0" i="0" sz="18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rgbClr val="000000"/>
              </a:buClr>
              <a:buSzPts val="2275"/>
              <a:buFont typeface="Arial"/>
              <a:buNone/>
            </a:pPr>
            <a:r>
              <a:t/>
            </a:r>
            <a:endParaRPr b="0" i="0" sz="2275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An illustration of a micro:bit board and a hand next to it. Button A on the board is being pressed by the index finger of the hand." id="97" name="Google Shape;97;g35d6a68a0a1_0_1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81224" y="4638251"/>
            <a:ext cx="2046900" cy="17181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8" name="Google Shape;98;g35d6a68a0a1_0_136"/>
          <p:cNvGrpSpPr/>
          <p:nvPr/>
        </p:nvGrpSpPr>
        <p:grpSpPr>
          <a:xfrm rot="4286382">
            <a:off x="8664645" y="1016602"/>
            <a:ext cx="650795" cy="659745"/>
            <a:chOff x="7572716" y="3272053"/>
            <a:chExt cx="489368" cy="496098"/>
          </a:xfrm>
        </p:grpSpPr>
        <p:sp>
          <p:nvSpPr>
            <p:cNvPr descr="decorative" id="99" name="Google Shape;99;g35d6a68a0a1_0_136"/>
            <p:cNvSpPr/>
            <p:nvPr/>
          </p:nvSpPr>
          <p:spPr>
            <a:xfrm>
              <a:off x="7572716" y="3522735"/>
              <a:ext cx="167067" cy="91963"/>
            </a:xfrm>
            <a:custGeom>
              <a:rect b="b" l="l" r="r" t="t"/>
              <a:pathLst>
                <a:path extrusionOk="0" h="91963" w="167067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r>
                <a:t/>
              </a:r>
              <a:endParaRPr b="0" i="0" sz="228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descr="decorative" id="100" name="Google Shape;100;g35d6a68a0a1_0_136"/>
            <p:cNvSpPr/>
            <p:nvPr/>
          </p:nvSpPr>
          <p:spPr>
            <a:xfrm>
              <a:off x="7869358" y="3566964"/>
              <a:ext cx="141636" cy="136113"/>
            </a:xfrm>
            <a:custGeom>
              <a:rect b="b" l="l" r="r" t="t"/>
              <a:pathLst>
                <a:path extrusionOk="0" h="136113" w="141636">
                  <a:moveTo>
                    <a:pt x="133528" y="126660"/>
                  </a:move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0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ubicBezTo>
                    <a:pt x="144209" y="95991"/>
                    <a:pt x="144869" y="114788"/>
                    <a:pt x="133528" y="126770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r>
                <a:t/>
              </a:r>
              <a:endParaRPr b="0" i="0" sz="228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descr="decorative" id="101" name="Google Shape;101;g35d6a68a0a1_0_136"/>
            <p:cNvSpPr/>
            <p:nvPr/>
          </p:nvSpPr>
          <p:spPr>
            <a:xfrm>
              <a:off x="7895017" y="3425342"/>
              <a:ext cx="167067" cy="91963"/>
            </a:xfrm>
            <a:custGeom>
              <a:rect b="b" l="l" r="r" t="t"/>
              <a:pathLst>
                <a:path extrusionOk="0" h="91963" w="167067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r>
                <a:t/>
              </a:r>
              <a:endParaRPr b="0" i="0" sz="228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descr="decorative" id="102" name="Google Shape;102;g35d6a68a0a1_0_136"/>
            <p:cNvSpPr/>
            <p:nvPr/>
          </p:nvSpPr>
          <p:spPr>
            <a:xfrm>
              <a:off x="7813147" y="3272053"/>
              <a:ext cx="85145" cy="168636"/>
            </a:xfrm>
            <a:custGeom>
              <a:rect b="b" l="l" r="r" t="t"/>
              <a:pathLst>
                <a:path extrusionOk="0" h="168636" w="85145">
                  <a:moveTo>
                    <a:pt x="785" y="132142"/>
                  </a:moveTo>
                  <a:lnTo>
                    <a:pt x="26331" y="22988"/>
                  </a:lnTo>
                  <a:cubicBezTo>
                    <a:pt x="30075" y="7049"/>
                    <a:pt x="46151" y="-2954"/>
                    <a:pt x="62118" y="783"/>
                  </a:cubicBezTo>
                  <a:cubicBezTo>
                    <a:pt x="78084" y="4521"/>
                    <a:pt x="88104" y="20460"/>
                    <a:pt x="84360" y="36508"/>
                  </a:cubicBezTo>
                  <a:lnTo>
                    <a:pt x="58814" y="145662"/>
                  </a:lnTo>
                  <a:cubicBezTo>
                    <a:pt x="55621" y="159403"/>
                    <a:pt x="43398" y="168636"/>
                    <a:pt x="29854" y="168636"/>
                  </a:cubicBezTo>
                  <a:cubicBezTo>
                    <a:pt x="27652" y="168636"/>
                    <a:pt x="25340" y="168417"/>
                    <a:pt x="23028" y="167867"/>
                  </a:cubicBezTo>
                  <a:cubicBezTo>
                    <a:pt x="7061" y="164130"/>
                    <a:pt x="-2959" y="148191"/>
                    <a:pt x="785" y="132142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r>
                <a:t/>
              </a:r>
              <a:endParaRPr b="0" i="0" sz="228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descr="decorative" id="103" name="Google Shape;103;g35d6a68a0a1_0_136"/>
            <p:cNvSpPr/>
            <p:nvPr/>
          </p:nvSpPr>
          <p:spPr>
            <a:xfrm>
              <a:off x="7736508" y="3599549"/>
              <a:ext cx="85145" cy="168602"/>
            </a:xfrm>
            <a:custGeom>
              <a:rect b="b" l="l" r="r" t="t"/>
              <a:pathLst>
                <a:path extrusionOk="0" h="168602" w="85145">
                  <a:moveTo>
                    <a:pt x="62118" y="749"/>
                  </a:moveTo>
                  <a:cubicBezTo>
                    <a:pt x="78084" y="4486"/>
                    <a:pt x="88104" y="20425"/>
                    <a:pt x="84360" y="36474"/>
                  </a:cubicBezTo>
                  <a:lnTo>
                    <a:pt x="58814" y="145628"/>
                  </a:lnTo>
                  <a:cubicBezTo>
                    <a:pt x="55621" y="159369"/>
                    <a:pt x="43398" y="168602"/>
                    <a:pt x="29854" y="168602"/>
                  </a:cubicBezTo>
                  <a:cubicBezTo>
                    <a:pt x="27652" y="168602"/>
                    <a:pt x="25340" y="168382"/>
                    <a:pt x="23028" y="167833"/>
                  </a:cubicBezTo>
                  <a:cubicBezTo>
                    <a:pt x="7061" y="164095"/>
                    <a:pt x="-2959" y="148156"/>
                    <a:pt x="785" y="132108"/>
                  </a:cubicBezTo>
                  <a:lnTo>
                    <a:pt x="26331" y="22954"/>
                  </a:lnTo>
                  <a:cubicBezTo>
                    <a:pt x="30075" y="7015"/>
                    <a:pt x="46041" y="-2878"/>
                    <a:pt x="62118" y="749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r>
                <a:t/>
              </a:r>
              <a:endParaRPr b="0" i="0" sz="228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descr="decorative" id="104" name="Google Shape;104;g35d6a68a0a1_0_136"/>
            <p:cNvSpPr/>
            <p:nvPr/>
          </p:nvSpPr>
          <p:spPr>
            <a:xfrm>
              <a:off x="7623695" y="3337114"/>
              <a:ext cx="141636" cy="136113"/>
            </a:xfrm>
            <a:custGeom>
              <a:rect b="b" l="l" r="r" t="t"/>
              <a:pathLst>
                <a:path extrusionOk="0" h="136113" w="141636">
                  <a:moveTo>
                    <a:pt x="132206" y="84669"/>
                  </a:moveTo>
                  <a:cubicBezTo>
                    <a:pt x="144209" y="95881"/>
                    <a:pt x="144869" y="114678"/>
                    <a:pt x="133528" y="126660"/>
                  </a:cubicBez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1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r>
                <a:t/>
              </a:r>
              <a:endParaRPr b="0" i="0" sz="228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decorative" id="105" name="Google Shape;105;g35d6a68a0a1_0_1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119300">
            <a:off x="8288205" y="914781"/>
            <a:ext cx="192617" cy="192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8e3a587ad9_0_56"/>
          <p:cNvSpPr txBox="1"/>
          <p:nvPr>
            <p:ph type="title"/>
          </p:nvPr>
        </p:nvSpPr>
        <p:spPr>
          <a:xfrm>
            <a:off x="681026" y="456075"/>
            <a:ext cx="75123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Student Activity Steps 2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281" name="Google Shape;281;g38e3a587ad9_0_56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82" name="Google Shape;282;g38e3a587ad9_0_56"/>
          <p:cNvSpPr txBox="1"/>
          <p:nvPr>
            <p:ph idx="1" type="body"/>
          </p:nvPr>
        </p:nvSpPr>
        <p:spPr>
          <a:xfrm>
            <a:off x="681025" y="1548375"/>
            <a:ext cx="8544000" cy="48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b="1" i="1" lang="en-GB" sz="1800">
                <a:solidFill>
                  <a:srgbClr val="CD0364"/>
                </a:solidFill>
              </a:rPr>
              <a:t>Build the Code:</a:t>
            </a:r>
            <a:endParaRPr i="1" sz="1800"/>
          </a:p>
          <a:p>
            <a:pPr indent="-309553" lvl="0" marL="318151" marR="2070487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b="1" lang="en-GB" sz="1800">
                <a:solidFill>
                  <a:srgbClr val="CD0364"/>
                </a:solidFill>
              </a:rPr>
              <a:t>Select</a:t>
            </a:r>
            <a:r>
              <a:rPr b="1" lang="en-GB" sz="1800">
                <a:solidFill>
                  <a:srgbClr val="2A92D6"/>
                </a:solidFill>
              </a:rPr>
              <a:t> </a:t>
            </a:r>
            <a:r>
              <a:rPr lang="en-GB" sz="1800"/>
              <a:t>a character from a story and decide which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94"/>
                  </a:ext>
                </a:extLst>
              </a:rPr>
              <a:t>emotion</a:t>
            </a:r>
            <a:r>
              <a:rPr lang="en-GB" sz="1800"/>
              <a:t> badges represent the character’s different feelings, moods, or traits throughout the story.</a:t>
            </a:r>
            <a:endParaRPr sz="1800"/>
          </a:p>
          <a:p>
            <a:pPr indent="-309553" lvl="0" marL="318151" marR="1974607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b="1" lang="en-GB" sz="1800">
                <a:solidFill>
                  <a:srgbClr val="CD0364"/>
                </a:solidFill>
              </a:rPr>
              <a:t>Delete</a:t>
            </a:r>
            <a:r>
              <a:rPr lang="en-GB" sz="1800"/>
              <a:t> the ‘on start’ and ‘forever’ blocks by dragging and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95"/>
                  </a:ext>
                </a:extLst>
              </a:rPr>
              <a:t>dropping</a:t>
            </a:r>
            <a:r>
              <a:rPr lang="en-GB" sz="1800"/>
              <a:t> them onto the menu. You won’t need these blocks in this project.  </a:t>
            </a:r>
            <a:endParaRPr sz="1800"/>
          </a:p>
        </p:txBody>
      </p:sp>
      <p:sp>
        <p:nvSpPr>
          <p:cNvPr id="283" name="Google Shape;283;g38e3a587ad9_0_56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b="1" i="0" lang="en-GB" sz="11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b="1" i="0" lang="en-GB" sz="115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mage of a micro:bit board from the front." id="284" name="Google Shape;284;g38e3a587ad9_0_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07626" y="1719678"/>
            <a:ext cx="2229000" cy="17985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lustration of educator in front of empty whiteboard used to signal teacher-led activities on this page" id="285" name="Google Shape;285;g38e3a587ad9_0_56" title="black female teacher imag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g38e3a587ad9_0_56"/>
          <p:cNvSpPr/>
          <p:nvPr/>
        </p:nvSpPr>
        <p:spPr>
          <a:xfrm>
            <a:off x="754150" y="5141258"/>
            <a:ext cx="8544000" cy="9114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rgbClr val="CD036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GB" sz="165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</a:t>
            </a:r>
            <a:r>
              <a:rPr b="1" i="0" lang="en-GB" sz="165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96"/>
                  </a:ext>
                </a:extLst>
              </a:rPr>
              <a:t> tip:</a:t>
            </a:r>
            <a:r>
              <a:rPr b="0" i="0" lang="en-GB" sz="16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97"/>
                  </a:ext>
                </a:extLst>
              </a:rPr>
              <a:t> </a:t>
            </a:r>
            <a:r>
              <a:rPr b="0" i="0" lang="en-GB" sz="165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Students can </a:t>
            </a:r>
            <a:r>
              <a:rPr lang="en-GB" sz="1650">
                <a:latin typeface="Helvetica Neue"/>
                <a:ea typeface="Helvetica Neue"/>
                <a:cs typeface="Helvetica Neue"/>
                <a:sym typeface="Helvetica Neue"/>
              </a:rPr>
              <a:t>select different icons and sounds and create their own images using the ‘show leds’ block to more accurately represent a character before downloading the code to the micro:bit</a:t>
            </a:r>
            <a:r>
              <a:rPr b="0" i="0" lang="en-GB" sz="165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0" i="0" sz="165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65ab73c13e_0_148"/>
          <p:cNvSpPr txBox="1"/>
          <p:nvPr>
            <p:ph type="title"/>
          </p:nvPr>
        </p:nvSpPr>
        <p:spPr>
          <a:xfrm>
            <a:off x="681026" y="456075"/>
            <a:ext cx="75123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textRoundtripDataId="98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textRoundtripDataId="99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textRoundtripDataId="100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3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292" name="Google Shape;292;g365ab73c13e_0_148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93" name="Google Shape;293;g365ab73c13e_0_14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b="1" i="0" lang="en-GB" sz="11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b="1" i="0" lang="en-GB" sz="115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4" name="Google Shape;294;g365ab73c13e_0_148"/>
          <p:cNvSpPr/>
          <p:nvPr/>
        </p:nvSpPr>
        <p:spPr>
          <a:xfrm>
            <a:off x="743575" y="1829175"/>
            <a:ext cx="2073300" cy="43341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9050">
            <a:solidFill>
              <a:srgbClr val="CD036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800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800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800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800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80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‘on button A pressed’ block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Input section and add it to your workspace.</a:t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5" name="Google Shape;295;g365ab73c13e_0_148"/>
          <p:cNvSpPr txBox="1"/>
          <p:nvPr/>
        </p:nvSpPr>
        <p:spPr>
          <a:xfrm>
            <a:off x="681025" y="1367475"/>
            <a:ext cx="432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en-GB" sz="18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</a:t>
            </a:r>
            <a:r>
              <a:rPr b="1" i="1" lang="en-GB" sz="180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b="1" i="1" lang="en-GB" sz="18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ode - </a:t>
            </a:r>
            <a:r>
              <a:rPr b="1" i="1" lang="en-GB" sz="180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</a:t>
            </a:r>
            <a:r>
              <a:rPr b="1" i="1" lang="en-GB" sz="180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01"/>
                  </a:ext>
                </a:extLst>
              </a:rPr>
              <a:t>utton</a:t>
            </a:r>
            <a:r>
              <a:rPr b="1" i="1" lang="en-GB" sz="180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</a:t>
            </a:r>
            <a:r>
              <a:rPr b="1" i="1" lang="en-GB" sz="18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g365ab73c13e_0_148"/>
          <p:cNvSpPr/>
          <p:nvPr/>
        </p:nvSpPr>
        <p:spPr>
          <a:xfrm>
            <a:off x="3082792" y="1829175"/>
            <a:ext cx="2669700" cy="4334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rgbClr val="CD036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lang="en-GB" sz="180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‘show icon’ block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Basic section. Put the block inside the ‘on button A pressed’ block and click the arrow to select the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02"/>
                  </a:ext>
                </a:extLst>
              </a:rPr>
              <a:t>built-in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happy image.</a:t>
            </a:r>
            <a:endParaRPr b="0" i="0" sz="17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7" name="Google Shape;297;g365ab73c13e_0_148"/>
          <p:cNvSpPr/>
          <p:nvPr/>
        </p:nvSpPr>
        <p:spPr>
          <a:xfrm>
            <a:off x="6018425" y="1804875"/>
            <a:ext cx="3382500" cy="4382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CD036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-GB" sz="18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03"/>
                  </a:ext>
                </a:extLst>
              </a:rPr>
              <a:t>Find the </a:t>
            </a:r>
            <a:r>
              <a:rPr b="1" i="0" lang="en-GB" sz="18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04"/>
                  </a:ext>
                </a:extLst>
              </a:rPr>
              <a:t>‘</a:t>
            </a:r>
            <a:r>
              <a:rPr b="1" lang="en-GB" sz="180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05"/>
                  </a:ext>
                </a:extLst>
              </a:rPr>
              <a:t>play giggle until done</a:t>
            </a:r>
            <a:r>
              <a:rPr b="1" i="0" lang="en-GB" sz="18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06"/>
                  </a:ext>
                </a:extLst>
              </a:rPr>
              <a:t>’ block</a:t>
            </a:r>
            <a:r>
              <a:rPr b="0" i="0" lang="en-GB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07"/>
                  </a:ext>
                </a:extLst>
              </a:rPr>
              <a:t> </a:t>
            </a:r>
            <a:r>
              <a:rPr b="0" i="0" lang="en-GB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08"/>
                  </a:ext>
                </a:extLst>
              </a:rPr>
              <a:t>in the </a:t>
            </a: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09"/>
                  </a:ext>
                </a:extLst>
              </a:rPr>
              <a:t>Music</a:t>
            </a:r>
            <a:r>
              <a:rPr b="0" i="0" lang="en-GB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10"/>
                  </a:ext>
                </a:extLst>
              </a:rPr>
              <a:t> section under the micro:bit (V2) heading.</a:t>
            </a:r>
            <a:r>
              <a:rPr b="0" i="0" lang="en-GB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Put the block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under the ‘show icon’ block and click the arrow to select the happy sound.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llustration of educator in front of empty whiteboard used to signal teacher-led activities on this page" id="298" name="Google Shape;298;g365ab73c13e_0_148" title="black female teacher image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n button A pressed block. " id="299" name="Google Shape;299;g365ab73c13e_0_148" title="microbit-screenshot (47).png"/>
          <p:cNvPicPr preferRelativeResize="0"/>
          <p:nvPr/>
        </p:nvPicPr>
        <p:blipFill rotWithShape="1">
          <a:blip r:embed="rId4">
            <a:alphaModFix/>
          </a:blip>
          <a:srcRect b="38920" l="53455" r="0" t="0"/>
          <a:stretch/>
        </p:blipFill>
        <p:spPr>
          <a:xfrm>
            <a:off x="857850" y="2141074"/>
            <a:ext cx="1844750" cy="8547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on button A pressed block with a show icon happy block inside it. " id="300" name="Google Shape;300;g365ab73c13e_0_148" title="microbit-screenshot - 2025-09-30T154748.622.png"/>
          <p:cNvPicPr preferRelativeResize="0"/>
          <p:nvPr/>
        </p:nvPicPr>
        <p:blipFill rotWithShape="1">
          <a:blip r:embed="rId5">
            <a:alphaModFix/>
          </a:blip>
          <a:srcRect b="66163" l="0" r="79566" t="0"/>
          <a:stretch/>
        </p:blipFill>
        <p:spPr>
          <a:xfrm>
            <a:off x="3405592" y="2092153"/>
            <a:ext cx="2024100" cy="13518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on button A pressed block containing the show icon happy block and a play sound happy until done block. " id="301" name="Google Shape;301;g365ab73c13e_0_148" title="microbit-screenshot - 2025-10-30T090848.262.png"/>
          <p:cNvPicPr preferRelativeResize="0"/>
          <p:nvPr/>
        </p:nvPicPr>
        <p:blipFill rotWithShape="1">
          <a:blip r:embed="rId6">
            <a:alphaModFix/>
          </a:blip>
          <a:srcRect b="54994" l="0" r="53419" t="2495"/>
          <a:stretch/>
        </p:blipFill>
        <p:spPr>
          <a:xfrm>
            <a:off x="6466362" y="2046288"/>
            <a:ext cx="2486625" cy="160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694c7ecca9_2_7"/>
          <p:cNvSpPr txBox="1"/>
          <p:nvPr>
            <p:ph type="title"/>
          </p:nvPr>
        </p:nvSpPr>
        <p:spPr>
          <a:xfrm>
            <a:off x="681026" y="456075"/>
            <a:ext cx="75123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textRoundtripDataId="111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textRoundtripDataId="112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textRoundtripDataId="113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4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307" name="Google Shape;307;g3694c7ecca9_2_7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08" name="Google Shape;308;g3694c7ecca9_2_7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b="1" i="0" lang="en-GB" sz="11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b="1" i="0" lang="en-GB" sz="115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9" name="Google Shape;309;g3694c7ecca9_2_7"/>
          <p:cNvSpPr txBox="1"/>
          <p:nvPr/>
        </p:nvSpPr>
        <p:spPr>
          <a:xfrm>
            <a:off x="681025" y="1367475"/>
            <a:ext cx="3446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en-GB" sz="18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</a:t>
            </a:r>
            <a:r>
              <a:rPr b="1" i="1" lang="en-GB" sz="180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b="1" i="1" lang="en-GB" sz="18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ode - </a:t>
            </a:r>
            <a:r>
              <a:rPr b="1" i="1" lang="en-GB" sz="180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</a:t>
            </a:r>
            <a:r>
              <a:rPr b="1" i="1" lang="en-GB" sz="18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utton B: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g3694c7ecca9_2_7"/>
          <p:cNvSpPr/>
          <p:nvPr/>
        </p:nvSpPr>
        <p:spPr>
          <a:xfrm>
            <a:off x="3411250" y="1829175"/>
            <a:ext cx="2602500" cy="4334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rgbClr val="CD036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lang="en-GB" sz="170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‘show icon’ block</a:t>
            </a:r>
            <a:r>
              <a:rPr lang="en-GB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Basic section. Put the block inside the ‘on button B pressed’ block and click the arrow to select the </a:t>
            </a:r>
            <a:r>
              <a:rPr lang="en-GB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14"/>
                  </a:ext>
                </a:extLst>
              </a:rPr>
              <a:t>built-in </a:t>
            </a:r>
            <a:r>
              <a:rPr lang="en-GB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sad image.</a:t>
            </a:r>
            <a:endParaRPr b="1" i="0" sz="1700" u="none" cap="none" strike="noStrik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1" name="Google Shape;311;g3694c7ecca9_2_7"/>
          <p:cNvSpPr/>
          <p:nvPr/>
        </p:nvSpPr>
        <p:spPr>
          <a:xfrm>
            <a:off x="743525" y="1829450"/>
            <a:ext cx="2412600" cy="43242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CD036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GB" sz="17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‘on button A pressed’ block </a:t>
            </a:r>
            <a:r>
              <a:rPr b="0" i="0" lang="en-GB" sz="1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Input section and add it to your workspace. Click the down arrow and select B.</a:t>
            </a:r>
            <a:endParaRPr b="0" i="0" sz="17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llustration of educator in front of empty whiteboard used to signal teacher-led activities on this page" id="312" name="Google Shape;312;g3694c7ecca9_2_7" title="black female teacher image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on button A pressed block greyed out. " id="313" name="Google Shape;313;g3694c7ecca9_2_7" title="microbit-screenshot (23).png"/>
          <p:cNvPicPr preferRelativeResize="0"/>
          <p:nvPr/>
        </p:nvPicPr>
        <p:blipFill rotWithShape="1">
          <a:blip r:embed="rId4">
            <a:alphaModFix/>
          </a:blip>
          <a:srcRect b="59051" l="65999" r="17902" t="15354"/>
          <a:stretch/>
        </p:blipFill>
        <p:spPr>
          <a:xfrm>
            <a:off x="1152488" y="2021264"/>
            <a:ext cx="1594675" cy="8022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on button B pressed block. " id="314" name="Google Shape;314;g3694c7ecca9_2_7" title="microbit-screenshot (23).png"/>
          <p:cNvPicPr preferRelativeResize="0"/>
          <p:nvPr/>
        </p:nvPicPr>
        <p:blipFill rotWithShape="1">
          <a:blip r:embed="rId4">
            <a:alphaModFix/>
          </a:blip>
          <a:srcRect b="59675" l="84692" r="-790" t="14729"/>
          <a:stretch/>
        </p:blipFill>
        <p:spPr>
          <a:xfrm>
            <a:off x="1152488" y="3015589"/>
            <a:ext cx="1594675" cy="802226"/>
          </a:xfrm>
          <a:prstGeom prst="rect">
            <a:avLst/>
          </a:prstGeom>
          <a:noFill/>
          <a:ln>
            <a:noFill/>
          </a:ln>
        </p:spPr>
      </p:pic>
      <p:sp>
        <p:nvSpPr>
          <p:cNvPr descr="pink down arrow to signal the students will change the gray, unusable on button A pressed block to a pink, usable on button B pressed by clicking the down arrow next to letter A and selecting letter B." id="315" name="Google Shape;315;g3694c7ecca9_2_7"/>
          <p:cNvSpPr txBox="1"/>
          <p:nvPr/>
        </p:nvSpPr>
        <p:spPr>
          <a:xfrm>
            <a:off x="1732025" y="2641475"/>
            <a:ext cx="435600" cy="5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75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↓</a:t>
            </a:r>
            <a:endParaRPr sz="2275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The on button B pressed block with a show icon sad block inside it. " id="316" name="Google Shape;316;g3694c7ecca9_2_7" title="microbit-screenshot - 2025-09-30T155514.859.png"/>
          <p:cNvPicPr preferRelativeResize="0"/>
          <p:nvPr/>
        </p:nvPicPr>
        <p:blipFill rotWithShape="1">
          <a:blip r:embed="rId5">
            <a:alphaModFix/>
          </a:blip>
          <a:srcRect b="75517" l="42915" r="38042" t="0"/>
          <a:stretch/>
        </p:blipFill>
        <p:spPr>
          <a:xfrm>
            <a:off x="3764138" y="2035898"/>
            <a:ext cx="1886300" cy="1191300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g3694c7ecca9_2_7"/>
          <p:cNvSpPr/>
          <p:nvPr/>
        </p:nvSpPr>
        <p:spPr>
          <a:xfrm>
            <a:off x="6258475" y="1804875"/>
            <a:ext cx="3000000" cy="4382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CD036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-GB" sz="17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15"/>
                  </a:ext>
                </a:extLst>
              </a:rPr>
              <a:t>Find the </a:t>
            </a:r>
            <a:r>
              <a:rPr b="1" i="0" lang="en-GB" sz="17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16"/>
                  </a:ext>
                </a:extLst>
              </a:rPr>
              <a:t>‘</a:t>
            </a:r>
            <a:r>
              <a:rPr b="1" lang="en-GB" sz="170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17"/>
                  </a:ext>
                </a:extLst>
              </a:rPr>
              <a:t>play giggle until done</a:t>
            </a:r>
            <a:r>
              <a:rPr b="1" i="0" lang="en-GB" sz="17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18"/>
                  </a:ext>
                </a:extLst>
              </a:rPr>
              <a:t>’ block</a:t>
            </a:r>
            <a:r>
              <a:rPr b="0" i="0" lang="en-GB" sz="1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19"/>
                  </a:ext>
                </a:extLst>
              </a:rPr>
              <a:t> </a:t>
            </a:r>
            <a:r>
              <a:rPr b="0" i="0" lang="en-GB" sz="1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20"/>
                  </a:ext>
                </a:extLst>
              </a:rPr>
              <a:t>in the </a:t>
            </a:r>
            <a:r>
              <a:rPr lang="en-GB" sz="170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21"/>
                  </a:ext>
                </a:extLst>
              </a:rPr>
              <a:t>Music</a:t>
            </a:r>
            <a:r>
              <a:rPr b="0" i="0" lang="en-GB" sz="1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22"/>
                  </a:ext>
                </a:extLst>
              </a:rPr>
              <a:t> section under the micro:bit (V2) heading.</a:t>
            </a:r>
            <a:r>
              <a:rPr b="0" i="0" lang="en-GB" sz="1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Put the block </a:t>
            </a:r>
            <a:r>
              <a:rPr lang="en-GB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under the ‘show icon’ block and click the arrow to select the sad sound.</a:t>
            </a:r>
            <a:endParaRPr sz="17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The on button B pressed block containing the show icon sad block and the play sound sad until done block. " id="318" name="Google Shape;318;g3694c7ecca9_2_7" title="microbit-screenshot - 2025-10-30T090848.262.png"/>
          <p:cNvPicPr preferRelativeResize="0"/>
          <p:nvPr/>
        </p:nvPicPr>
        <p:blipFill rotWithShape="1">
          <a:blip r:embed="rId6">
            <a:alphaModFix/>
          </a:blip>
          <a:srcRect b="57490" l="56268" r="0" t="0"/>
          <a:stretch/>
        </p:blipFill>
        <p:spPr>
          <a:xfrm>
            <a:off x="6589774" y="2021275"/>
            <a:ext cx="2229002" cy="1527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8e3a587ad9_0_24"/>
          <p:cNvSpPr txBox="1"/>
          <p:nvPr>
            <p:ph type="title"/>
          </p:nvPr>
        </p:nvSpPr>
        <p:spPr>
          <a:xfrm>
            <a:off x="681026" y="456075"/>
            <a:ext cx="75123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textRoundtripDataId="123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textRoundtripDataId="124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textRoundtripDataId="125"/>
                  </a:ext>
                </a:extLst>
              </a:rPr>
              <a:t> </a:t>
            </a:r>
            <a:r>
              <a:rPr lang="en-GB" sz="2600">
                <a:solidFill>
                  <a:srgbClr val="CD0364"/>
                </a:solidFill>
              </a:rPr>
              <a:t>5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324" name="Google Shape;324;g38e3a587ad9_0_24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25" name="Google Shape;325;g38e3a587ad9_0_24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b="1" i="0" lang="en-GB" sz="11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b="1" i="0" lang="en-GB" sz="115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6" name="Google Shape;326;g38e3a587ad9_0_24"/>
          <p:cNvSpPr txBox="1"/>
          <p:nvPr/>
        </p:nvSpPr>
        <p:spPr>
          <a:xfrm>
            <a:off x="681025" y="1367475"/>
            <a:ext cx="4012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en-GB" sz="18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</a:t>
            </a:r>
            <a:r>
              <a:rPr b="1" i="1" lang="en-GB" sz="180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b="1" i="1" lang="en-GB" sz="18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ode - </a:t>
            </a:r>
            <a:r>
              <a:rPr b="1" i="1" lang="en-GB" sz="180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Touch Logo</a:t>
            </a:r>
            <a:r>
              <a:rPr b="1" i="1" lang="en-GB" sz="18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llustration of educator in front of empty whiteboard used to signal teacher-led activities on this page" id="327" name="Google Shape;327;g38e3a587ad9_0_24" title="black female teacher image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g38e3a587ad9_0_24"/>
          <p:cNvSpPr/>
          <p:nvPr/>
        </p:nvSpPr>
        <p:spPr>
          <a:xfrm>
            <a:off x="743575" y="1829175"/>
            <a:ext cx="2118600" cy="43341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9050">
            <a:solidFill>
              <a:srgbClr val="CD036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70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‘on logo pressed’ block </a:t>
            </a:r>
            <a:r>
              <a:rPr lang="en-GB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Input section </a:t>
            </a:r>
            <a:r>
              <a:rPr lang="en-GB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26"/>
                  </a:ext>
                </a:extLst>
              </a:rPr>
              <a:t>under the micro:bit (V2) heading</a:t>
            </a:r>
            <a:r>
              <a:rPr lang="en-GB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r>
              <a:rPr lang="en-GB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Add it to your workspace.</a:t>
            </a:r>
            <a:endParaRPr b="0" i="0" sz="17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9" name="Google Shape;329;g38e3a587ad9_0_24"/>
          <p:cNvSpPr/>
          <p:nvPr/>
        </p:nvSpPr>
        <p:spPr>
          <a:xfrm>
            <a:off x="3127950" y="1829175"/>
            <a:ext cx="2624700" cy="4334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rgbClr val="CD036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lang="en-GB" sz="170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‘show icon’ block</a:t>
            </a:r>
            <a:r>
              <a:rPr lang="en-GB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Basic section. Put the block inside the ‘on logo pressed’ block and click the arrow to select the </a:t>
            </a:r>
            <a:r>
              <a:rPr lang="en-GB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27"/>
                  </a:ext>
                </a:extLst>
              </a:rPr>
              <a:t>built-in</a:t>
            </a:r>
            <a:r>
              <a:rPr lang="en-GB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surprised image.</a:t>
            </a:r>
            <a:endParaRPr b="0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30" name="Google Shape;330;g38e3a587ad9_0_24"/>
          <p:cNvSpPr/>
          <p:nvPr/>
        </p:nvSpPr>
        <p:spPr>
          <a:xfrm>
            <a:off x="6018425" y="1804875"/>
            <a:ext cx="3382500" cy="4382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CD036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-GB" sz="17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28"/>
                  </a:ext>
                </a:extLst>
              </a:rPr>
              <a:t>Find the </a:t>
            </a:r>
            <a:r>
              <a:rPr b="1" i="0" lang="en-GB" sz="17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29"/>
                  </a:ext>
                </a:extLst>
              </a:rPr>
              <a:t>‘</a:t>
            </a:r>
            <a:r>
              <a:rPr b="1" lang="en-GB" sz="170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30"/>
                  </a:ext>
                </a:extLst>
              </a:rPr>
              <a:t>play giggle until done</a:t>
            </a:r>
            <a:r>
              <a:rPr b="1" i="0" lang="en-GB" sz="170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31"/>
                  </a:ext>
                </a:extLst>
              </a:rPr>
              <a:t>’ block</a:t>
            </a:r>
            <a:r>
              <a:rPr b="0" i="0" lang="en-GB" sz="1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32"/>
                  </a:ext>
                </a:extLst>
              </a:rPr>
              <a:t> in the </a:t>
            </a:r>
            <a:r>
              <a:rPr lang="en-GB" sz="170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33"/>
                  </a:ext>
                </a:extLst>
              </a:rPr>
              <a:t>Music</a:t>
            </a:r>
            <a:r>
              <a:rPr b="0" i="0" lang="en-GB" sz="1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34"/>
                  </a:ext>
                </a:extLst>
              </a:rPr>
              <a:t> section under the micro:bit (V2) heading.</a:t>
            </a:r>
            <a:r>
              <a:rPr b="0" i="0" lang="en-GB" sz="1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Put the block </a:t>
            </a:r>
            <a:r>
              <a:rPr lang="en-GB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under the ‘show icon’ block and click the arrow to select the spring sound.</a:t>
            </a:r>
            <a:endParaRPr sz="17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The on logo pressed block. " id="331" name="Google Shape;331;g38e3a587ad9_0_24" title="microbit-screenshot - 2025-09-30T160134.512.png"/>
          <p:cNvPicPr preferRelativeResize="0"/>
          <p:nvPr/>
        </p:nvPicPr>
        <p:blipFill rotWithShape="1">
          <a:blip r:embed="rId4">
            <a:alphaModFix/>
          </a:blip>
          <a:srcRect b="37980" l="0" r="84394" t="43290"/>
          <a:stretch/>
        </p:blipFill>
        <p:spPr>
          <a:xfrm>
            <a:off x="898077" y="2111725"/>
            <a:ext cx="1809603" cy="10668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on logo pressed block with a show icon surprised block inside it. " id="332" name="Google Shape;332;g38e3a587ad9_0_24" title="microbit-screenshot - 2025-09-30T160319.311.png"/>
          <p:cNvPicPr preferRelativeResize="0"/>
          <p:nvPr/>
        </p:nvPicPr>
        <p:blipFill rotWithShape="1">
          <a:blip r:embed="rId5">
            <a:alphaModFix/>
          </a:blip>
          <a:srcRect b="31371" l="0" r="84098" t="43843"/>
          <a:stretch/>
        </p:blipFill>
        <p:spPr>
          <a:xfrm>
            <a:off x="3571501" y="2111714"/>
            <a:ext cx="1737574" cy="13304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on logo pressed block containing the show icon surprised block and the play sound spring until done block. " id="333" name="Google Shape;333;g38e3a587ad9_0_24" title="microbit-screenshot - 2025-10-30T090848.262.png"/>
          <p:cNvPicPr preferRelativeResize="0"/>
          <p:nvPr/>
        </p:nvPicPr>
        <p:blipFill rotWithShape="1">
          <a:blip r:embed="rId6">
            <a:alphaModFix/>
          </a:blip>
          <a:srcRect b="0" l="0" r="50354" t="57490"/>
          <a:stretch/>
        </p:blipFill>
        <p:spPr>
          <a:xfrm>
            <a:off x="6444612" y="2033458"/>
            <a:ext cx="2530125" cy="1527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365ab73c13e_0_354"/>
          <p:cNvSpPr txBox="1"/>
          <p:nvPr>
            <p:ph type="title"/>
          </p:nvPr>
        </p:nvSpPr>
        <p:spPr>
          <a:xfrm>
            <a:off x="681026" y="456075"/>
            <a:ext cx="75123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Student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textRoundtripDataId="135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</a:rPr>
              <a:t> 6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339" name="Google Shape;339;g365ab73c13e_0_354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40" name="Google Shape;340;g365ab73c13e_0_354"/>
          <p:cNvSpPr txBox="1"/>
          <p:nvPr>
            <p:ph idx="1" type="body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b="1" lang="en-GB" sz="1800">
                <a:solidFill>
                  <a:srgbClr val="CD0364"/>
                </a:solidFill>
              </a:rPr>
              <a:t>Test</a:t>
            </a:r>
            <a:r>
              <a:rPr lang="en-GB" sz="1800"/>
              <a:t> their code using the simulator and then </a:t>
            </a:r>
            <a:r>
              <a:rPr b="1" lang="en-GB" sz="1800">
                <a:solidFill>
                  <a:srgbClr val="CD0364"/>
                </a:solidFill>
              </a:rPr>
              <a:t>download</a:t>
            </a:r>
            <a:r>
              <a:rPr lang="en-GB" sz="1800"/>
              <a:t> the code to 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36"/>
                  </a:ext>
                </a:extLst>
              </a:rPr>
              <a:t>micro:bit</a:t>
            </a:r>
            <a:r>
              <a:rPr lang="en-GB" sz="1800"/>
              <a:t>.</a:t>
            </a:r>
            <a:endParaRPr sz="1800"/>
          </a:p>
          <a:p>
            <a:pPr indent="-342900" lvl="0" marL="4572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b="1" lang="en-GB" sz="1800">
                <a:solidFill>
                  <a:srgbClr val="CD0364"/>
                </a:solidFill>
              </a:rPr>
              <a:t>Unplug</a:t>
            </a:r>
            <a:r>
              <a:rPr b="1" lang="en-GB" sz="1800">
                <a:solidFill>
                  <a:srgbClr val="2993D6"/>
                </a:solidFill>
              </a:rPr>
              <a:t> </a:t>
            </a:r>
            <a:r>
              <a:rPr lang="en-GB" sz="1800"/>
              <a:t>the micro:bit and </a:t>
            </a:r>
            <a:r>
              <a:rPr b="1" lang="en-GB" sz="1800">
                <a:solidFill>
                  <a:srgbClr val="CD0364"/>
                </a:solidFill>
              </a:rPr>
              <a:t>connect</a:t>
            </a:r>
            <a:r>
              <a:rPr lang="en-GB" sz="1800"/>
              <a:t> the battery pack.  </a:t>
            </a:r>
            <a:endParaRPr sz="1800"/>
          </a:p>
          <a:p>
            <a:pPr indent="-342900" lvl="0" marL="4572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b="1" lang="en-GB" sz="1800">
                <a:solidFill>
                  <a:srgbClr val="CD0364"/>
                </a:solidFill>
              </a:rPr>
              <a:t>Remember</a:t>
            </a:r>
            <a:r>
              <a:rPr b="1" lang="en-GB" sz="1800">
                <a:solidFill>
                  <a:srgbClr val="6C4BC1"/>
                </a:solidFill>
              </a:rPr>
              <a:t> </a:t>
            </a:r>
            <a:r>
              <a:rPr lang="en-GB" sz="1800"/>
              <a:t>the character and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37"/>
                  </a:ext>
                </a:extLst>
              </a:rPr>
              <a:t>emotion</a:t>
            </a:r>
            <a:r>
              <a:rPr lang="en-GB" sz="1800"/>
              <a:t> badges chosen to represent the character’s different feelings, moods, or traits throughout the story.</a:t>
            </a:r>
            <a:endParaRPr b="1" sz="1800">
              <a:solidFill>
                <a:srgbClr val="6C4BC1"/>
              </a:solidFill>
            </a:endParaRPr>
          </a:p>
          <a:p>
            <a:pPr indent="-342900" lvl="0" marL="4572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b="1" lang="en-GB" sz="1800">
                <a:solidFill>
                  <a:srgbClr val="CD0364"/>
                </a:solidFill>
              </a:rPr>
              <a:t>Press</a:t>
            </a:r>
            <a:r>
              <a:rPr lang="en-GB" sz="1800"/>
              <a:t> button A for a happy icon and sound. </a:t>
            </a:r>
            <a:endParaRPr sz="1800"/>
          </a:p>
          <a:p>
            <a:pPr indent="-342900" lvl="0" marL="4572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b="1" lang="en-GB" sz="1800">
                <a:solidFill>
                  <a:srgbClr val="CD0364"/>
                </a:solidFill>
              </a:rPr>
              <a:t>Press</a:t>
            </a:r>
            <a:r>
              <a:rPr lang="en-GB" sz="1800"/>
              <a:t> button B for a sad icon and sound.</a:t>
            </a:r>
            <a:endParaRPr sz="1800"/>
          </a:p>
          <a:p>
            <a:pPr indent="-342900" lvl="0" marL="4572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b="1" lang="en-GB" sz="1800">
                <a:solidFill>
                  <a:srgbClr val="CD0364"/>
                </a:solidFill>
              </a:rPr>
              <a:t>Press</a:t>
            </a:r>
            <a:r>
              <a:rPr lang="en-GB" sz="1800"/>
              <a:t> the touch logo for a surprised icon and sound. </a:t>
            </a:r>
            <a:endParaRPr b="1" sz="1800">
              <a:solidFill>
                <a:srgbClr val="2993D6"/>
              </a:solidFill>
              <a:extLst>
                <a:ext uri="http://customooxmlschemas.google.com/">
                  <go:slidesCustomData xmlns:go="http://customooxmlschemas.google.com/" textRoundtripDataId="138"/>
                </a:ext>
              </a:extLst>
            </a:endParaRPr>
          </a:p>
          <a:p>
            <a:pPr indent="-342900" lvl="0" marL="4572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b="1" lang="en-GB" sz="1800">
                <a:solidFill>
                  <a:srgbClr val="CD0364"/>
                </a:solidFill>
                <a:extLst>
                  <a:ext uri="http://customooxmlschemas.google.com/">
                    <go:slidesCustomData xmlns:go="http://customooxmlschemas.google.com/" textRoundtripDataId="139"/>
                  </a:ext>
                </a:extLst>
              </a:rPr>
              <a:t>Explain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40"/>
                  </a:ext>
                </a:extLst>
              </a:rPr>
              <a:t> </a:t>
            </a:r>
            <a:r>
              <a:rPr lang="en-GB" sz="1800"/>
              <a:t>how the feelings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41"/>
                  </a:ext>
                </a:extLst>
              </a:rPr>
              <a:t>represent</a:t>
            </a:r>
            <a:r>
              <a:rPr lang="en-GB" sz="1800"/>
              <a:t> the character you picked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42"/>
                  </a:ext>
                </a:extLst>
              </a:rPr>
              <a:t>.</a:t>
            </a:r>
            <a:endParaRPr b="1" sz="1800">
              <a:solidFill>
                <a:srgbClr val="CD0364"/>
              </a:solidFill>
            </a:endParaRPr>
          </a:p>
        </p:txBody>
      </p:sp>
      <p:sp>
        <p:nvSpPr>
          <p:cNvPr id="341" name="Google Shape;341;g365ab73c13e_0_354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b="1" i="0" lang="en-GB" sz="11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b="1" i="0" lang="en-GB" sz="115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llustration of educator in front of empty whiteboard used to signal teacher-led activities on this page" id="342" name="Google Shape;342;g365ab73c13e_0_354" title="black female teacher image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365ab73c13e_0_129"/>
          <p:cNvSpPr txBox="1"/>
          <p:nvPr>
            <p:ph type="title"/>
          </p:nvPr>
        </p:nvSpPr>
        <p:spPr>
          <a:xfrm>
            <a:off x="681027" y="456075"/>
            <a:ext cx="72879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Code Details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348" name="Google Shape;348;g365ab73c13e_0_129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49" name="Google Shape;349;g365ab73c13e_0_12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b="1" i="0" lang="en-GB" sz="1150" u="none" cap="none" strike="noStrik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b="1" i="0" lang="en-GB" sz="1150" u="none" cap="none" strike="noStrik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decorative" id="350" name="Google Shape;350;g365ab73c13e_0_129" title="Inspired_green@4x-100.jp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68900" y="201700"/>
            <a:ext cx="990036" cy="1346675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g365ab73c13e_0_129"/>
          <p:cNvSpPr txBox="1"/>
          <p:nvPr>
            <p:ph idx="1" type="body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>
                <a:extLst>
                  <a:ext uri="http://customooxmlschemas.google.com/">
                    <go:slidesCustomData xmlns:go="http://customooxmlschemas.google.com/" textRoundtripDataId="143"/>
                  </a:ext>
                </a:extLst>
              </a:rPr>
              <a:t>This project uses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44"/>
                  </a:ext>
                </a:extLst>
              </a:rPr>
              <a:t>button A, button B, and the touch logo to display an icon and play a sound to represent a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45"/>
                  </a:ext>
                </a:extLst>
              </a:rPr>
              <a:t>character’s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46"/>
                  </a:ext>
                </a:extLst>
              </a:rPr>
              <a:t> feelings throughout a story.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47"/>
                  </a:ext>
                </a:extLst>
              </a:rPr>
              <a:t>You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48"/>
                  </a:ext>
                </a:extLst>
              </a:rPr>
              <a:t>can change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49"/>
                  </a:ext>
                </a:extLst>
              </a:rPr>
              <a:t>images and sounds </a:t>
            </a:r>
            <a:r>
              <a:rPr lang="en-GB" sz="1800"/>
              <a:t>to represent 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50"/>
                  </a:ext>
                </a:extLst>
              </a:rPr>
              <a:t>character</a:t>
            </a:r>
            <a:r>
              <a:rPr lang="en-GB" sz="1800"/>
              <a:t>’s other feelings, moods, or traits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51"/>
                  </a:ext>
                </a:extLst>
              </a:rPr>
              <a:t>.</a:t>
            </a:r>
            <a:endParaRPr sz="1800"/>
          </a:p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/>
          </a:p>
        </p:txBody>
      </p:sp>
      <p:sp>
        <p:nvSpPr>
          <p:cNvPr id="352" name="Google Shape;352;g365ab73c13e_0_129"/>
          <p:cNvSpPr/>
          <p:nvPr/>
        </p:nvSpPr>
        <p:spPr>
          <a:xfrm>
            <a:off x="675025" y="2836711"/>
            <a:ext cx="2613900" cy="3408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CD036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Pressing button A shows a happy icon and plays a happy sound.</a:t>
            </a:r>
            <a:endParaRPr b="0" i="0" sz="18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3" name="Google Shape;353;g365ab73c13e_0_129"/>
          <p:cNvSpPr/>
          <p:nvPr/>
        </p:nvSpPr>
        <p:spPr>
          <a:xfrm>
            <a:off x="3605088" y="2836711"/>
            <a:ext cx="2613900" cy="3408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CD036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Pressing button B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shows a sad icon and plays a sad sound.</a:t>
            </a:r>
            <a:endParaRPr b="0" i="0" sz="18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4" name="Google Shape;354;g365ab73c13e_0_129"/>
          <p:cNvSpPr/>
          <p:nvPr/>
        </p:nvSpPr>
        <p:spPr>
          <a:xfrm>
            <a:off x="6535150" y="2836775"/>
            <a:ext cx="2718300" cy="3408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CD036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Pressing the touch logo shows a surprised icon and plays a spring sound.</a:t>
            </a:r>
            <a:endParaRPr b="0" i="0" sz="18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The on button A pressed block containing the show icon happy block and a play sound happy until done block. " id="355" name="Google Shape;355;g365ab73c13e_0_129" title="microbit-screenshot - 2025-10-30T090848.262.png"/>
          <p:cNvPicPr preferRelativeResize="0"/>
          <p:nvPr/>
        </p:nvPicPr>
        <p:blipFill rotWithShape="1">
          <a:blip r:embed="rId4">
            <a:alphaModFix/>
          </a:blip>
          <a:srcRect b="54994" l="0" r="53419" t="2495"/>
          <a:stretch/>
        </p:blipFill>
        <p:spPr>
          <a:xfrm>
            <a:off x="844900" y="3144750"/>
            <a:ext cx="2229002" cy="14343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on button B pressed block containing the show icon sad block and the play sound sad until done block. " id="356" name="Google Shape;356;g365ab73c13e_0_129" title="microbit-screenshot - 2025-10-30T090848.262.png"/>
          <p:cNvPicPr preferRelativeResize="0"/>
          <p:nvPr/>
        </p:nvPicPr>
        <p:blipFill rotWithShape="1">
          <a:blip r:embed="rId4">
            <a:alphaModFix/>
          </a:blip>
          <a:srcRect b="57490" l="56268" r="0" t="0"/>
          <a:stretch/>
        </p:blipFill>
        <p:spPr>
          <a:xfrm>
            <a:off x="3868287" y="3184892"/>
            <a:ext cx="2092611" cy="1434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on logo pressed block containing the show icon surprised block and the play sound spring until done block. " id="357" name="Google Shape;357;g365ab73c13e_0_129" title="microbit-screenshot - 2025-10-30T090848.262.png"/>
          <p:cNvPicPr preferRelativeResize="0"/>
          <p:nvPr/>
        </p:nvPicPr>
        <p:blipFill rotWithShape="1">
          <a:blip r:embed="rId4">
            <a:alphaModFix/>
          </a:blip>
          <a:srcRect b="0" l="0" r="50354" t="57490"/>
          <a:stretch/>
        </p:blipFill>
        <p:spPr>
          <a:xfrm>
            <a:off x="6750188" y="3105630"/>
            <a:ext cx="2375572" cy="143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365ab73c13e_0_420"/>
          <p:cNvSpPr txBox="1"/>
          <p:nvPr>
            <p:ph idx="1" type="body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Extension I</a:t>
            </a:r>
            <a:r>
              <a:rPr lang="en-GB">
                <a:extLst>
                  <a:ext uri="http://customooxmlschemas.google.com/">
                    <go:slidesCustomData xmlns:go="http://customooxmlschemas.google.com/" textRoundtripDataId="152"/>
                  </a:ext>
                </a:extLst>
              </a:rPr>
              <a:t>deas</a:t>
            </a:r>
            <a:endParaRPr/>
          </a:p>
        </p:txBody>
      </p:sp>
      <p:sp>
        <p:nvSpPr>
          <p:cNvPr id="363" name="Google Shape;363;g365ab73c13e_0_420"/>
          <p:cNvSpPr txBox="1"/>
          <p:nvPr>
            <p:ph idx="12" type="sldNum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35fa30c4f18_0_51"/>
          <p:cNvSpPr txBox="1"/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Sound Emotion Badge</a:t>
            </a:r>
            <a:r>
              <a:rPr lang="en-GB" sz="2600">
                <a:solidFill>
                  <a:srgbClr val="00A000"/>
                </a:solidFill>
              </a:rPr>
              <a:t> E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textRoundtripDataId="153"/>
                  </a:ext>
                </a:extLst>
              </a:rPr>
              <a:t>xtensions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369" name="Google Shape;369;g35fa30c4f18_0_51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70" name="Google Shape;370;g35fa30c4f18_0_51"/>
          <p:cNvSpPr txBox="1"/>
          <p:nvPr>
            <p:ph idx="1" type="body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09553" lvl="0" marL="318151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Experiment with the different new expressive sounds like ‘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54"/>
                  </a:ext>
                </a:extLst>
              </a:rPr>
              <a:t>giggle’, ‘hello’ and ‘twinkle’.</a:t>
            </a:r>
            <a:endParaRPr sz="1800"/>
          </a:p>
          <a:p>
            <a:pPr indent="-309553" lvl="0" marL="318151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Modify the program with different emotion icons or draw your own.</a:t>
            </a:r>
            <a:endParaRPr sz="1800"/>
          </a:p>
          <a:p>
            <a:pPr indent="-309553" lvl="0" marL="318151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Add an animation to go with each expression.</a:t>
            </a:r>
            <a:endParaRPr sz="1800"/>
          </a:p>
          <a:p>
            <a:pPr indent="-309553" lvl="0" marL="318151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Use the radio feature to show how characters might interact with each other.</a:t>
            </a:r>
            <a:endParaRPr sz="1800"/>
          </a:p>
          <a:p>
            <a:pPr indent="-309553" lvl="0" marL="318151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Further address standard RL.3.3: </a:t>
            </a:r>
            <a:r>
              <a:rPr i="1" lang="en-GB" sz="1800"/>
              <a:t>Describe characters in a story (e.g., their traits, motivations, or feelings) and </a:t>
            </a:r>
            <a:r>
              <a:rPr b="1" i="1" lang="en-GB" sz="1800"/>
              <a:t>explain how their actions contribute to the sequence of events.</a:t>
            </a:r>
            <a:endParaRPr b="1" i="1" sz="1800"/>
          </a:p>
          <a:p>
            <a:pPr indent="-342900" lvl="1" marL="914400" rtl="0" algn="l">
              <a:lnSpc>
                <a:spcPct val="110000"/>
              </a:lnSpc>
              <a:spcBef>
                <a:spcPts val="1300"/>
              </a:spcBef>
              <a:spcAft>
                <a:spcPts val="100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Explain how 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55"/>
                  </a:ext>
                </a:extLst>
              </a:rPr>
              <a:t>character</a:t>
            </a:r>
            <a:r>
              <a:rPr lang="en-GB" sz="1800"/>
              <a:t>’s</a:t>
            </a:r>
            <a:r>
              <a:rPr lang="en-GB" sz="1800"/>
              <a:t> emotions, moods, or traits expressed with the micro:bit contribute to the sequence of events in the story.</a:t>
            </a:r>
            <a:endParaRPr sz="1800"/>
          </a:p>
        </p:txBody>
      </p:sp>
      <p:pic>
        <p:nvPicPr>
          <p:cNvPr id="371" name="Google Shape;371;g35fa30c4f18_0_51" title="Screenshot 2025-06-12 at 17.01.28.png"/>
          <p:cNvPicPr preferRelativeResize="0"/>
          <p:nvPr/>
        </p:nvPicPr>
        <p:blipFill rotWithShape="1">
          <a:blip r:embed="rId3">
            <a:alphaModFix/>
          </a:blip>
          <a:srcRect b="-6447" l="-129080" r="129080" t="6450"/>
          <a:stretch/>
        </p:blipFill>
        <p:spPr>
          <a:xfrm>
            <a:off x="7928000" y="4042200"/>
            <a:ext cx="1728000" cy="2237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2" name="Google Shape;372;g35fa30c4f18_0_51"/>
          <p:cNvGrpSpPr/>
          <p:nvPr/>
        </p:nvGrpSpPr>
        <p:grpSpPr>
          <a:xfrm>
            <a:off x="8111932" y="254224"/>
            <a:ext cx="981036" cy="1315129"/>
            <a:chOff x="7405932" y="173599"/>
            <a:chExt cx="981036" cy="1315129"/>
          </a:xfrm>
        </p:grpSpPr>
        <p:grpSp>
          <p:nvGrpSpPr>
            <p:cNvPr id="373" name="Google Shape;373;g35fa30c4f18_0_51"/>
            <p:cNvGrpSpPr/>
            <p:nvPr/>
          </p:nvGrpSpPr>
          <p:grpSpPr>
            <a:xfrm rot="4080661">
              <a:off x="7924640" y="228087"/>
              <a:ext cx="371965" cy="377145"/>
              <a:chOff x="7572716" y="3272053"/>
              <a:chExt cx="489368" cy="496098"/>
            </a:xfrm>
          </p:grpSpPr>
          <p:sp>
            <p:nvSpPr>
              <p:cNvPr descr="decorative" id="374" name="Google Shape;374;g35fa30c4f18_0_51"/>
              <p:cNvSpPr/>
              <p:nvPr/>
            </p:nvSpPr>
            <p:spPr>
              <a:xfrm>
                <a:off x="7572716" y="3522735"/>
                <a:ext cx="167067" cy="91963"/>
              </a:xfrm>
              <a:custGeom>
                <a:rect b="b" l="l" r="r" t="t"/>
                <a:pathLst>
                  <a:path extrusionOk="0" h="91963" w="167067">
                    <a:moveTo>
                      <a:pt x="21100" y="33814"/>
                    </a:moveTo>
                    <a:lnTo>
                      <a:pt x="128680" y="1277"/>
                    </a:lnTo>
                    <a:cubicBezTo>
                      <a:pt x="144316" y="-3450"/>
                      <a:pt x="161053" y="5344"/>
                      <a:pt x="165788" y="21063"/>
                    </a:cubicBezTo>
                    <a:cubicBezTo>
                      <a:pt x="170523" y="36782"/>
                      <a:pt x="161714" y="53381"/>
                      <a:pt x="145968" y="58107"/>
                    </a:cubicBezTo>
                    <a:lnTo>
                      <a:pt x="38387" y="90645"/>
                    </a:lnTo>
                    <a:cubicBezTo>
                      <a:pt x="35524" y="91524"/>
                      <a:pt x="32661" y="91964"/>
                      <a:pt x="29798" y="91964"/>
                    </a:cubicBezTo>
                    <a:cubicBezTo>
                      <a:pt x="17025" y="91964"/>
                      <a:pt x="5243" y="83720"/>
                      <a:pt x="1279" y="70859"/>
                    </a:cubicBezTo>
                    <a:cubicBezTo>
                      <a:pt x="-3456" y="55140"/>
                      <a:pt x="5353" y="38541"/>
                      <a:pt x="21100" y="33814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anchorCtr="0" anchor="ctr" bIns="26100" lIns="52250" spcFirstLastPara="1" rIns="52250" wrap="square" tIns="261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r>
                  <a:t/>
                </a:r>
                <a:endParaRPr b="0" i="0" sz="1307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descr="decorative" id="375" name="Google Shape;375;g35fa30c4f18_0_51"/>
              <p:cNvSpPr/>
              <p:nvPr/>
            </p:nvSpPr>
            <p:spPr>
              <a:xfrm>
                <a:off x="7869358" y="3566964"/>
                <a:ext cx="141636" cy="136113"/>
              </a:xfrm>
              <a:custGeom>
                <a:rect b="b" l="l" r="r" t="t"/>
                <a:pathLst>
                  <a:path extrusionOk="0" h="136113" w="141636">
                    <a:moveTo>
                      <a:pt x="133528" y="126660"/>
                    </a:moveTo>
                    <a:cubicBezTo>
                      <a:pt x="127692" y="132925"/>
                      <a:pt x="119764" y="136113"/>
                      <a:pt x="111836" y="136113"/>
                    </a:cubicBezTo>
                    <a:cubicBezTo>
                      <a:pt x="104568" y="136113"/>
                      <a:pt x="97190" y="133475"/>
                      <a:pt x="91465" y="128089"/>
                    </a:cubicBezTo>
                    <a:lnTo>
                      <a:pt x="9430" y="51362"/>
                    </a:lnTo>
                    <a:cubicBezTo>
                      <a:pt x="-2572" y="40150"/>
                      <a:pt x="-3233" y="21353"/>
                      <a:pt x="8109" y="9371"/>
                    </a:cubicBezTo>
                    <a:cubicBezTo>
                      <a:pt x="19341" y="-2610"/>
                      <a:pt x="38170" y="-3160"/>
                      <a:pt x="50172" y="8052"/>
                    </a:cubicBezTo>
                    <a:lnTo>
                      <a:pt x="132206" y="84779"/>
                    </a:lnTo>
                    <a:cubicBezTo>
                      <a:pt x="144209" y="95991"/>
                      <a:pt x="144869" y="114788"/>
                      <a:pt x="133528" y="126770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anchorCtr="0" anchor="ctr" bIns="26100" lIns="52250" spcFirstLastPara="1" rIns="52250" wrap="square" tIns="261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r>
                  <a:t/>
                </a:r>
                <a:endParaRPr b="0" i="0" sz="1307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descr="decorative" id="376" name="Google Shape;376;g35fa30c4f18_0_51"/>
              <p:cNvSpPr/>
              <p:nvPr/>
            </p:nvSpPr>
            <p:spPr>
              <a:xfrm>
                <a:off x="7895017" y="3425342"/>
                <a:ext cx="167067" cy="91963"/>
              </a:xfrm>
              <a:custGeom>
                <a:rect b="b" l="l" r="r" t="t"/>
                <a:pathLst>
                  <a:path extrusionOk="0" h="91963" w="167067">
                    <a:moveTo>
                      <a:pt x="21100" y="33814"/>
                    </a:moveTo>
                    <a:lnTo>
                      <a:pt x="128680" y="1277"/>
                    </a:lnTo>
                    <a:cubicBezTo>
                      <a:pt x="144316" y="-3450"/>
                      <a:pt x="161053" y="5344"/>
                      <a:pt x="165788" y="21063"/>
                    </a:cubicBezTo>
                    <a:cubicBezTo>
                      <a:pt x="170523" y="36782"/>
                      <a:pt x="161714" y="53381"/>
                      <a:pt x="145968" y="58107"/>
                    </a:cubicBezTo>
                    <a:lnTo>
                      <a:pt x="38387" y="90645"/>
                    </a:lnTo>
                    <a:cubicBezTo>
                      <a:pt x="35524" y="91524"/>
                      <a:pt x="32661" y="91964"/>
                      <a:pt x="29798" y="91964"/>
                    </a:cubicBezTo>
                    <a:cubicBezTo>
                      <a:pt x="17025" y="91964"/>
                      <a:pt x="5243" y="83720"/>
                      <a:pt x="1279" y="70859"/>
                    </a:cubicBezTo>
                    <a:cubicBezTo>
                      <a:pt x="-3456" y="55140"/>
                      <a:pt x="5353" y="38541"/>
                      <a:pt x="21100" y="33814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anchorCtr="0" anchor="ctr" bIns="26100" lIns="52250" spcFirstLastPara="1" rIns="52250" wrap="square" tIns="261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r>
                  <a:t/>
                </a:r>
                <a:endParaRPr b="0" i="0" sz="1307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descr="decorative" id="377" name="Google Shape;377;g35fa30c4f18_0_51"/>
              <p:cNvSpPr/>
              <p:nvPr/>
            </p:nvSpPr>
            <p:spPr>
              <a:xfrm>
                <a:off x="7813147" y="3272053"/>
                <a:ext cx="85145" cy="168636"/>
              </a:xfrm>
              <a:custGeom>
                <a:rect b="b" l="l" r="r" t="t"/>
                <a:pathLst>
                  <a:path extrusionOk="0" h="168636" w="85145">
                    <a:moveTo>
                      <a:pt x="785" y="132142"/>
                    </a:moveTo>
                    <a:lnTo>
                      <a:pt x="26331" y="22988"/>
                    </a:lnTo>
                    <a:cubicBezTo>
                      <a:pt x="30075" y="7049"/>
                      <a:pt x="46151" y="-2954"/>
                      <a:pt x="62118" y="783"/>
                    </a:cubicBezTo>
                    <a:cubicBezTo>
                      <a:pt x="78084" y="4521"/>
                      <a:pt x="88104" y="20460"/>
                      <a:pt x="84360" y="36508"/>
                    </a:cubicBezTo>
                    <a:lnTo>
                      <a:pt x="58814" y="145662"/>
                    </a:lnTo>
                    <a:cubicBezTo>
                      <a:pt x="55621" y="159403"/>
                      <a:pt x="43398" y="168636"/>
                      <a:pt x="29854" y="168636"/>
                    </a:cubicBezTo>
                    <a:cubicBezTo>
                      <a:pt x="27652" y="168636"/>
                      <a:pt x="25340" y="168417"/>
                      <a:pt x="23028" y="167867"/>
                    </a:cubicBezTo>
                    <a:cubicBezTo>
                      <a:pt x="7061" y="164130"/>
                      <a:pt x="-2959" y="148191"/>
                      <a:pt x="785" y="132142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anchorCtr="0" anchor="ctr" bIns="26100" lIns="52250" spcFirstLastPara="1" rIns="52250" wrap="square" tIns="261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r>
                  <a:t/>
                </a:r>
                <a:endParaRPr b="0" i="0" sz="1307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descr="decorative" id="378" name="Google Shape;378;g35fa30c4f18_0_51"/>
              <p:cNvSpPr/>
              <p:nvPr/>
            </p:nvSpPr>
            <p:spPr>
              <a:xfrm>
                <a:off x="7736508" y="3599549"/>
                <a:ext cx="85145" cy="168602"/>
              </a:xfrm>
              <a:custGeom>
                <a:rect b="b" l="l" r="r" t="t"/>
                <a:pathLst>
                  <a:path extrusionOk="0" h="168602" w="85145">
                    <a:moveTo>
                      <a:pt x="62118" y="749"/>
                    </a:moveTo>
                    <a:cubicBezTo>
                      <a:pt x="78084" y="4486"/>
                      <a:pt x="88104" y="20425"/>
                      <a:pt x="84360" y="36474"/>
                    </a:cubicBezTo>
                    <a:lnTo>
                      <a:pt x="58814" y="145628"/>
                    </a:lnTo>
                    <a:cubicBezTo>
                      <a:pt x="55621" y="159369"/>
                      <a:pt x="43398" y="168602"/>
                      <a:pt x="29854" y="168602"/>
                    </a:cubicBezTo>
                    <a:cubicBezTo>
                      <a:pt x="27652" y="168602"/>
                      <a:pt x="25340" y="168382"/>
                      <a:pt x="23028" y="167833"/>
                    </a:cubicBezTo>
                    <a:cubicBezTo>
                      <a:pt x="7061" y="164095"/>
                      <a:pt x="-2959" y="148156"/>
                      <a:pt x="785" y="132108"/>
                    </a:cubicBezTo>
                    <a:lnTo>
                      <a:pt x="26331" y="22954"/>
                    </a:lnTo>
                    <a:cubicBezTo>
                      <a:pt x="30075" y="7015"/>
                      <a:pt x="46041" y="-2878"/>
                      <a:pt x="62118" y="749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anchorCtr="0" anchor="ctr" bIns="26100" lIns="52250" spcFirstLastPara="1" rIns="52250" wrap="square" tIns="261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r>
                  <a:t/>
                </a:r>
                <a:endParaRPr b="0" i="0" sz="1307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descr="decorative" id="379" name="Google Shape;379;g35fa30c4f18_0_51"/>
              <p:cNvSpPr/>
              <p:nvPr/>
            </p:nvSpPr>
            <p:spPr>
              <a:xfrm>
                <a:off x="7623695" y="3337114"/>
                <a:ext cx="141636" cy="136113"/>
              </a:xfrm>
              <a:custGeom>
                <a:rect b="b" l="l" r="r" t="t"/>
                <a:pathLst>
                  <a:path extrusionOk="0" h="136113" w="141636">
                    <a:moveTo>
                      <a:pt x="132206" y="84669"/>
                    </a:moveTo>
                    <a:cubicBezTo>
                      <a:pt x="144209" y="95881"/>
                      <a:pt x="144869" y="114678"/>
                      <a:pt x="133528" y="126660"/>
                    </a:cubicBezTo>
                    <a:cubicBezTo>
                      <a:pt x="127692" y="132925"/>
                      <a:pt x="119764" y="136113"/>
                      <a:pt x="111836" y="136113"/>
                    </a:cubicBezTo>
                    <a:cubicBezTo>
                      <a:pt x="104568" y="136113"/>
                      <a:pt x="97191" y="133475"/>
                      <a:pt x="91465" y="128089"/>
                    </a:cubicBezTo>
                    <a:lnTo>
                      <a:pt x="9430" y="51362"/>
                    </a:lnTo>
                    <a:cubicBezTo>
                      <a:pt x="-2572" y="40150"/>
                      <a:pt x="-3233" y="21353"/>
                      <a:pt x="8109" y="9371"/>
                    </a:cubicBezTo>
                    <a:cubicBezTo>
                      <a:pt x="19341" y="-2610"/>
                      <a:pt x="38170" y="-3160"/>
                      <a:pt x="50172" y="8052"/>
                    </a:cubicBezTo>
                    <a:lnTo>
                      <a:pt x="132206" y="84779"/>
                    </a:ln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anchorCtr="0" anchor="ctr" bIns="26100" lIns="52250" spcFirstLastPara="1" rIns="52250" wrap="square" tIns="261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7"/>
                  <a:buFont typeface="Arial"/>
                  <a:buNone/>
                </a:pPr>
                <a:r>
                  <a:t/>
                </a:r>
                <a:endParaRPr b="0" i="0" sz="1307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descr="decorative" id="380" name="Google Shape;380;g35fa30c4f18_0_51" title="Surprised_green@4x-100.jpg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 rot="-1287383">
              <a:off x="7495156" y="724214"/>
              <a:ext cx="802589" cy="63989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669771b81a_0_13"/>
          <p:cNvSpPr txBox="1"/>
          <p:nvPr>
            <p:ph idx="1" type="body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SzPts val="1800"/>
              <a:buNone/>
            </a:pPr>
            <a:r>
              <a:rPr b="1" lang="en-GB" sz="2000">
                <a:solidFill>
                  <a:srgbClr val="00A000"/>
                </a:solidFill>
              </a:rPr>
              <a:t>Inputs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None/>
            </a:pPr>
            <a:r>
              <a:rPr lang="en-GB" sz="1800"/>
              <a:t>Inputs allow computers to sense things happening in the real world so they can act on them and make something happen. </a:t>
            </a:r>
            <a:endParaRPr sz="1800"/>
          </a:p>
          <a:p>
            <a:pPr indent="0" lvl="0" marL="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None/>
            </a:pPr>
            <a:r>
              <a:rPr lang="en-GB" sz="1800"/>
              <a:t>This project uses multiple buttons and the </a:t>
            </a:r>
            <a:r>
              <a:rPr lang="en-GB" sz="1800"/>
              <a:t>touch logo</a:t>
            </a:r>
            <a:r>
              <a:rPr lang="en-GB" sz="1800"/>
              <a:t> for input:</a:t>
            </a:r>
            <a:endParaRPr sz="1800"/>
          </a:p>
          <a:p>
            <a:pPr indent="-342900" lvl="0" marL="45720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Button A displays an icon and creates a sound to represent happiness.</a:t>
            </a:r>
            <a:endParaRPr sz="1800"/>
          </a:p>
          <a:p>
            <a:pPr indent="-342900" lvl="0" marL="45720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Button B </a:t>
            </a:r>
            <a:r>
              <a:rPr lang="en-GB" sz="1800"/>
              <a:t>displays an icon and creates a sound to represent sadness.</a:t>
            </a:r>
            <a:endParaRPr sz="1800"/>
          </a:p>
          <a:p>
            <a:pPr indent="-342900" lvl="0" marL="457200" marR="7660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The touch logo </a:t>
            </a:r>
            <a:r>
              <a:rPr lang="en-GB" sz="1800"/>
              <a:t>displays an icon and creates a sound to represent surprise.</a:t>
            </a:r>
            <a:endParaRPr sz="18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2000">
              <a:solidFill>
                <a:srgbClr val="00A000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2000">
              <a:solidFill>
                <a:srgbClr val="00A000"/>
              </a:solidFill>
            </a:endParaRPr>
          </a:p>
        </p:txBody>
      </p:sp>
      <p:sp>
        <p:nvSpPr>
          <p:cNvPr id="112" name="Google Shape;112;g3669771b81a_0_13"/>
          <p:cNvSpPr txBox="1"/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textRoundtripDataId="9"/>
                  </a:ext>
                </a:extLst>
              </a:rPr>
              <a:t>Computer S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textRoundtripDataId="10"/>
                  </a:ext>
                </a:extLst>
              </a:rPr>
              <a:t>cience Concepts</a:t>
            </a:r>
            <a:endParaRPr/>
          </a:p>
        </p:txBody>
      </p:sp>
      <p:sp>
        <p:nvSpPr>
          <p:cNvPr id="113" name="Google Shape;113;g3669771b81a_0_13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descr="decorative" id="114" name="Google Shape;114;g3669771b81a_0_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59352" y="613013"/>
            <a:ext cx="955218" cy="73688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n illustration of a micro:bit board and a hand next to it. Button A on the board is being pressed by the index finger of the hand." id="115" name="Google Shape;115;g3669771b81a_0_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29549" y="4493801"/>
            <a:ext cx="2046900" cy="171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65ab73c13e_0_81"/>
          <p:cNvSpPr txBox="1"/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How the Sound Emotion Badge W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textRoundtripDataId="11"/>
                  </a:ext>
                </a:extLst>
              </a:rPr>
              <a:t>orks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121" name="Google Shape;121;g365ab73c13e_0_81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2" name="Google Shape;122;g365ab73c13e_0_81"/>
          <p:cNvSpPr txBox="1"/>
          <p:nvPr>
            <p:ph idx="1" type="body"/>
          </p:nvPr>
        </p:nvSpPr>
        <p:spPr>
          <a:xfrm>
            <a:off x="681014" y="1548375"/>
            <a:ext cx="8101800" cy="46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The micro:bit has a built-in speaker that can play expressive sounds. </a:t>
            </a:r>
            <a:endParaRPr sz="1800"/>
          </a:p>
          <a:p>
            <a:pPr indent="-342900" lvl="0" marL="4572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This project plays a happy sound when you press button A to match the happy </a:t>
            </a:r>
            <a:r>
              <a:rPr lang="en-GB" sz="1800"/>
              <a:t>icon</a:t>
            </a:r>
            <a:r>
              <a:rPr lang="en-GB" sz="1800"/>
              <a:t> on the LED display.</a:t>
            </a:r>
            <a:endParaRPr sz="1800"/>
          </a:p>
          <a:p>
            <a:pPr indent="-342900" lvl="0" marL="4572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It plays a sad sound when you press button B to match the sad face </a:t>
            </a:r>
            <a:r>
              <a:rPr lang="en-GB" sz="1800"/>
              <a:t>icon</a:t>
            </a:r>
            <a:r>
              <a:rPr lang="en-GB" sz="1800"/>
              <a:t>.</a:t>
            </a:r>
            <a:endParaRPr sz="1800"/>
          </a:p>
          <a:p>
            <a:pPr indent="-342900" lvl="0" marL="45720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When you press the touch logo, it plays the ‘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2"/>
                  </a:ext>
                </a:extLst>
              </a:rPr>
              <a:t>spring</a:t>
            </a:r>
            <a:r>
              <a:rPr lang="en-GB" sz="1800"/>
              <a:t>’</a:t>
            </a:r>
            <a:r>
              <a:rPr lang="en-GB" sz="1800"/>
              <a:t> sound to match the surprised face on the LED display.</a:t>
            </a:r>
            <a:endParaRPr sz="1800"/>
          </a:p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b="1" sz="2000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275"/>
              <a:buNone/>
            </a:pPr>
            <a:r>
              <a:t/>
            </a:r>
            <a:endParaRPr/>
          </a:p>
        </p:txBody>
      </p:sp>
      <p:sp>
        <p:nvSpPr>
          <p:cNvPr id="123" name="Google Shape;123;g365ab73c13e_0_81"/>
          <p:cNvSpPr/>
          <p:nvPr/>
        </p:nvSpPr>
        <p:spPr>
          <a:xfrm>
            <a:off x="584750" y="5444950"/>
            <a:ext cx="8254200" cy="9114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9050">
            <a:solidFill>
              <a:srgbClr val="00A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GB" sz="1800" u="none" cap="none" strike="noStrike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 t</a:t>
            </a:r>
            <a:r>
              <a:rPr b="1" i="0" lang="en-GB" sz="1800" u="none" cap="none" strike="noStrike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3"/>
                  </a:ext>
                </a:extLst>
              </a:rPr>
              <a:t>ip:</a:t>
            </a:r>
            <a:r>
              <a:rPr b="0" i="0" lang="en-GB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14"/>
                  </a:ext>
                </a:extLst>
              </a:rPr>
              <a:t>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Students can create their own sound emotion badges by using different built-in images and sounds or by creating their own.</a:t>
            </a:r>
            <a:endParaRPr b="0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24" name="Google Shape;124;g365ab73c13e_0_81"/>
          <p:cNvGrpSpPr/>
          <p:nvPr/>
        </p:nvGrpSpPr>
        <p:grpSpPr>
          <a:xfrm rot="3243489">
            <a:off x="8664871" y="940584"/>
            <a:ext cx="650808" cy="659758"/>
            <a:chOff x="7572716" y="3272053"/>
            <a:chExt cx="489368" cy="496098"/>
          </a:xfrm>
        </p:grpSpPr>
        <p:sp>
          <p:nvSpPr>
            <p:cNvPr descr="decorative" id="125" name="Google Shape;125;g365ab73c13e_0_81"/>
            <p:cNvSpPr/>
            <p:nvPr/>
          </p:nvSpPr>
          <p:spPr>
            <a:xfrm>
              <a:off x="7572716" y="3522735"/>
              <a:ext cx="167067" cy="91963"/>
            </a:xfrm>
            <a:custGeom>
              <a:rect b="b" l="l" r="r" t="t"/>
              <a:pathLst>
                <a:path extrusionOk="0" h="91963" w="167067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r>
                <a:t/>
              </a:r>
              <a:endParaRPr b="0" i="0" sz="228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descr="decorative" id="126" name="Google Shape;126;g365ab73c13e_0_81"/>
            <p:cNvSpPr/>
            <p:nvPr/>
          </p:nvSpPr>
          <p:spPr>
            <a:xfrm>
              <a:off x="7869358" y="3566964"/>
              <a:ext cx="141636" cy="136113"/>
            </a:xfrm>
            <a:custGeom>
              <a:rect b="b" l="l" r="r" t="t"/>
              <a:pathLst>
                <a:path extrusionOk="0" h="136113" w="141636">
                  <a:moveTo>
                    <a:pt x="133528" y="126660"/>
                  </a:move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0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ubicBezTo>
                    <a:pt x="144209" y="95991"/>
                    <a:pt x="144869" y="114788"/>
                    <a:pt x="133528" y="126770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r>
                <a:t/>
              </a:r>
              <a:endParaRPr b="0" i="0" sz="228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descr="decorative" id="127" name="Google Shape;127;g365ab73c13e_0_81"/>
            <p:cNvSpPr/>
            <p:nvPr/>
          </p:nvSpPr>
          <p:spPr>
            <a:xfrm>
              <a:off x="7895017" y="3425342"/>
              <a:ext cx="167067" cy="91963"/>
            </a:xfrm>
            <a:custGeom>
              <a:rect b="b" l="l" r="r" t="t"/>
              <a:pathLst>
                <a:path extrusionOk="0" h="91963" w="167067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r>
                <a:t/>
              </a:r>
              <a:endParaRPr b="0" i="0" sz="228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descr="decorative" id="128" name="Google Shape;128;g365ab73c13e_0_81"/>
            <p:cNvSpPr/>
            <p:nvPr/>
          </p:nvSpPr>
          <p:spPr>
            <a:xfrm>
              <a:off x="7813147" y="3272053"/>
              <a:ext cx="85145" cy="168636"/>
            </a:xfrm>
            <a:custGeom>
              <a:rect b="b" l="l" r="r" t="t"/>
              <a:pathLst>
                <a:path extrusionOk="0" h="168636" w="85145">
                  <a:moveTo>
                    <a:pt x="785" y="132142"/>
                  </a:moveTo>
                  <a:lnTo>
                    <a:pt x="26331" y="22988"/>
                  </a:lnTo>
                  <a:cubicBezTo>
                    <a:pt x="30075" y="7049"/>
                    <a:pt x="46151" y="-2954"/>
                    <a:pt x="62118" y="783"/>
                  </a:cubicBezTo>
                  <a:cubicBezTo>
                    <a:pt x="78084" y="4521"/>
                    <a:pt x="88104" y="20460"/>
                    <a:pt x="84360" y="36508"/>
                  </a:cubicBezTo>
                  <a:lnTo>
                    <a:pt x="58814" y="145662"/>
                  </a:lnTo>
                  <a:cubicBezTo>
                    <a:pt x="55621" y="159403"/>
                    <a:pt x="43398" y="168636"/>
                    <a:pt x="29854" y="168636"/>
                  </a:cubicBezTo>
                  <a:cubicBezTo>
                    <a:pt x="27652" y="168636"/>
                    <a:pt x="25340" y="168417"/>
                    <a:pt x="23028" y="167867"/>
                  </a:cubicBezTo>
                  <a:cubicBezTo>
                    <a:pt x="7061" y="164130"/>
                    <a:pt x="-2959" y="148191"/>
                    <a:pt x="785" y="132142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r>
                <a:t/>
              </a:r>
              <a:endParaRPr b="0" i="0" sz="228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descr="decorative" id="129" name="Google Shape;129;g365ab73c13e_0_81"/>
            <p:cNvSpPr/>
            <p:nvPr/>
          </p:nvSpPr>
          <p:spPr>
            <a:xfrm>
              <a:off x="7736508" y="3599549"/>
              <a:ext cx="85145" cy="168602"/>
            </a:xfrm>
            <a:custGeom>
              <a:rect b="b" l="l" r="r" t="t"/>
              <a:pathLst>
                <a:path extrusionOk="0" h="168602" w="85145">
                  <a:moveTo>
                    <a:pt x="62118" y="749"/>
                  </a:moveTo>
                  <a:cubicBezTo>
                    <a:pt x="78084" y="4486"/>
                    <a:pt x="88104" y="20425"/>
                    <a:pt x="84360" y="36474"/>
                  </a:cubicBezTo>
                  <a:lnTo>
                    <a:pt x="58814" y="145628"/>
                  </a:lnTo>
                  <a:cubicBezTo>
                    <a:pt x="55621" y="159369"/>
                    <a:pt x="43398" y="168602"/>
                    <a:pt x="29854" y="168602"/>
                  </a:cubicBezTo>
                  <a:cubicBezTo>
                    <a:pt x="27652" y="168602"/>
                    <a:pt x="25340" y="168382"/>
                    <a:pt x="23028" y="167833"/>
                  </a:cubicBezTo>
                  <a:cubicBezTo>
                    <a:pt x="7061" y="164095"/>
                    <a:pt x="-2959" y="148156"/>
                    <a:pt x="785" y="132108"/>
                  </a:cubicBezTo>
                  <a:lnTo>
                    <a:pt x="26331" y="22954"/>
                  </a:lnTo>
                  <a:cubicBezTo>
                    <a:pt x="30075" y="7015"/>
                    <a:pt x="46041" y="-2878"/>
                    <a:pt x="62118" y="749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r>
                <a:t/>
              </a:r>
              <a:endParaRPr b="0" i="0" sz="228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descr="decorative" id="130" name="Google Shape;130;g365ab73c13e_0_81"/>
            <p:cNvSpPr/>
            <p:nvPr/>
          </p:nvSpPr>
          <p:spPr>
            <a:xfrm>
              <a:off x="7623695" y="3337114"/>
              <a:ext cx="141636" cy="136113"/>
            </a:xfrm>
            <a:custGeom>
              <a:rect b="b" l="l" r="r" t="t"/>
              <a:pathLst>
                <a:path extrusionOk="0" h="136113" w="141636">
                  <a:moveTo>
                    <a:pt x="132206" y="84669"/>
                  </a:moveTo>
                  <a:cubicBezTo>
                    <a:pt x="144209" y="95881"/>
                    <a:pt x="144869" y="114678"/>
                    <a:pt x="133528" y="126660"/>
                  </a:cubicBez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1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r>
                <a:t/>
              </a:r>
              <a:endParaRPr b="0" i="0" sz="228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decorative" id="131" name="Google Shape;131;g365ab73c13e_0_8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119300">
            <a:off x="8288205" y="914781"/>
            <a:ext cx="192617" cy="192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5fe6bcad37_0_9"/>
          <p:cNvSpPr txBox="1"/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:go="http://customooxmlschemas.google.com/" textRoundtripDataId="15"/>
                  </a:ext>
                </a:extLst>
              </a:rPr>
              <a:t>Pick Your Level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137" name="Google Shape;137;g35fe6bcad37_0_9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descr="decorative" id="138" name="Google Shape;138;g35fe6bcad37_0_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70252" y="332938"/>
            <a:ext cx="955218" cy="73688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39" name="Google Shape;139;g35fe6bcad37_0_9"/>
          <p:cNvGraphicFramePr/>
          <p:nvPr/>
        </p:nvGraphicFramePr>
        <p:xfrm>
          <a:off x="479725" y="12207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{86D50F19-1BEB-4791-B83E-14782D6F8E90}</a:tableStyleId>
              </a:tblPr>
              <a:tblGrid>
                <a:gridCol w="1251075"/>
                <a:gridCol w="7694675"/>
              </a:tblGrid>
              <a:tr h="815325"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b="1" lang="en-GB" sz="1875" u="sng" cap="none" strike="noStrike">
                          <a:solidFill>
                            <a:srgbClr val="2993D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Mild </a:t>
                      </a:r>
                      <a:endParaRPr b="1" sz="1875" u="sng" cap="none" strike="noStrike">
                        <a:solidFill>
                          <a:srgbClr val="2993D6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</a:t>
                      </a:r>
                      <a:endParaRPr sz="1875" u="none" cap="none" strike="noStrik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30 mins</a:t>
                      </a:r>
                      <a:endParaRPr sz="1400" u="none" cap="none" strike="noStrike"/>
                    </a:p>
                  </a:txBody>
                  <a:tcPr marT="91425" marB="90000" marR="91425" marL="91425">
                    <a:lnR cap="flat" cmpd="sng" w="12700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 can describe a character in a story using the micro:bit sound emotions badge.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12700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</a:tr>
              <a:tr h="72855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Using existing code, create a sound emotion badge that uses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icon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 and sounds to represent a character in a story.</a:t>
                      </a:r>
                      <a:endParaRPr i="1"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127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657550"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b="1" lang="en-GB" sz="1875" u="sng" cap="none" strike="noStrike">
                          <a:solidFill>
                            <a:srgbClr val="6C4BC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Medium</a:t>
                      </a:r>
                      <a:endParaRPr sz="1875" u="none" cap="none" strike="noStrike">
                        <a:solidFill>
                          <a:srgbClr val="6C4BC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🌶️🌶️</a:t>
                      </a:r>
                      <a:endParaRPr sz="1875" u="none" cap="none" strike="noStrik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75"/>
                        <a:buFont typeface="Arial"/>
                        <a:buNone/>
                      </a:pPr>
                      <a:r>
                        <a:t/>
                      </a:r>
                      <a:endParaRPr sz="1075" u="none" cap="none" strike="noStrik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75"/>
                        <a:buFont typeface="Arial"/>
                        <a:buNone/>
                      </a:pPr>
                      <a:r>
                        <a:t/>
                      </a:r>
                      <a:endParaRPr sz="1075" u="none" cap="none" strike="noStrik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45 mins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R cap="flat" cmpd="sng" w="12700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I can modify my own sound emotions badge program to describe a character in a story.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127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</a:tr>
              <a:tr h="825000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Modify the starter project to code your own sound emotion badge that uses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image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 and sounds to represent a character in a story.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12700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840100"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b="1" lang="en-GB" sz="1875" u="sng" cap="none" strike="noStrike">
                          <a:solidFill>
                            <a:srgbClr val="CD0364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Spicy</a:t>
                      </a:r>
                      <a:endParaRPr sz="1875" u="sng" cap="none" strike="noStrike">
                        <a:solidFill>
                          <a:srgbClr val="CD0364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75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🌶️🌶️🌶️</a:t>
                      </a:r>
                      <a:endParaRPr sz="1875" u="none" cap="none" strike="noStrik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75"/>
                        <a:buFont typeface="Arial"/>
                        <a:buNone/>
                      </a:pPr>
                      <a:r>
                        <a:t/>
                      </a:r>
                      <a:endParaRPr sz="1375" u="none" cap="none" strike="noStrik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75"/>
                        <a:buFont typeface="Arial"/>
                        <a:buNone/>
                      </a:pPr>
                      <a:r>
                        <a:t/>
                      </a:r>
                      <a:endParaRPr sz="1375" u="none" cap="none" strike="noStrik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cap="none" strike="noStrik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45-60 mins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R cap="flat" cmpd="sng" w="12700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 can create my own sound emotions badge program to describe a character in a story.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12700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</a:tr>
              <a:tr h="840475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Code your own sound emotion badge that uses 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image</a:t>
                      </a:r>
                      <a:r>
                        <a:rPr lang="en-GB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 and sounds to represent a character in a story.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12700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669771b81a_0_55"/>
          <p:cNvSpPr txBox="1"/>
          <p:nvPr>
            <p:ph idx="1" type="body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50"/>
              <a:buNone/>
            </a:pPr>
            <a:r>
              <a:rPr lang="en-GB" sz="4950"/>
              <a:t>Mild</a:t>
            </a:r>
            <a:endParaRPr/>
          </a:p>
        </p:txBody>
      </p:sp>
      <p:sp>
        <p:nvSpPr>
          <p:cNvPr id="145" name="Google Shape;145;g3669771b81a_0_55"/>
          <p:cNvSpPr txBox="1"/>
          <p:nvPr>
            <p:ph idx="12" type="sldNum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5fa30c4f18_0_17"/>
          <p:cNvSpPr txBox="1"/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textRoundtripDataId="16"/>
                  </a:ext>
                </a:extLst>
              </a:rPr>
              <a:t>Mild 🌶️ 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textRoundtripDataId="17"/>
                  </a:ext>
                </a:extLst>
              </a:rPr>
              <a:t>Introduction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51" name="Google Shape;151;g35fa30c4f18_0_17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2" name="Google Shape;152;g35fa30c4f18_0_17"/>
          <p:cNvSpPr txBox="1"/>
          <p:nvPr>
            <p:ph idx="1" type="body"/>
          </p:nvPr>
        </p:nvSpPr>
        <p:spPr>
          <a:xfrm>
            <a:off x="681000" y="1557150"/>
            <a:ext cx="8544000" cy="479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Students will select a character from a story and use the micro:bit to represent the character’s different feelings, moods, or traits throughout the story.</a:t>
            </a:r>
            <a:endParaRPr sz="1800"/>
          </a:p>
          <a:p>
            <a:pPr indent="-342900" lvl="0" marL="45720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Students will download the code on their micro:bit and use the different inputs to represent the feelings of a character in a story. </a:t>
            </a:r>
            <a:endParaRPr sz="1800"/>
          </a:p>
          <a:p>
            <a:pPr indent="-342900" lvl="1" marL="91440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This project plays a happy sound when you press button A to match the happy icon on the LED display.</a:t>
            </a:r>
            <a:endParaRPr sz="1800"/>
          </a:p>
          <a:p>
            <a:pPr indent="-342900" lvl="1" marL="91440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It plays a sad sound when you press button B to match the sad face icon.</a:t>
            </a:r>
            <a:endParaRPr sz="1800"/>
          </a:p>
          <a:p>
            <a:pPr indent="-342900" lvl="1" marL="91440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When you press the touch logo, it plays the ‘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18"/>
                  </a:ext>
                </a:extLst>
              </a:rPr>
              <a:t>spring</a:t>
            </a:r>
            <a:r>
              <a:rPr lang="en-GB" sz="1800"/>
              <a:t>’ sound to match the surprised face on the LED display.</a:t>
            </a:r>
            <a:endParaRPr sz="1800"/>
          </a:p>
          <a:p>
            <a:pPr indent="-342900" lvl="0" marL="45720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Students will explain how the image displayed and sound played represent the character.</a:t>
            </a:r>
            <a:endParaRPr sz="1800"/>
          </a:p>
          <a:p>
            <a:pPr indent="-342900" lvl="1" marL="91440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/>
              <a:t>The sound emotion badge recording sheet can be used to record the image, sound, and connection to story events.</a:t>
            </a:r>
            <a:endParaRPr sz="1800"/>
          </a:p>
        </p:txBody>
      </p:sp>
      <p:pic>
        <p:nvPicPr>
          <p:cNvPr descr="decorative" id="153" name="Google Shape;153;g35fa30c4f18_0_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10377" y="282688"/>
            <a:ext cx="955218" cy="736882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g35fa30c4f18_0_17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69771b81a_0_1"/>
          <p:cNvSpPr txBox="1"/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textRoundtripDataId="19"/>
                  </a:ext>
                </a:extLst>
              </a:rPr>
              <a:t>Mild 🌶️ Student A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textRoundtripDataId="20"/>
                  </a:ext>
                </a:extLst>
              </a:rPr>
              <a:t>ctivity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textRoundtripDataId="21"/>
                  </a:ext>
                </a:extLst>
              </a:rPr>
              <a:t> Steps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60" name="Google Shape;160;g3669771b81a_0_1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1" name="Google Shape;161;g3669771b81a_0_1"/>
          <p:cNvSpPr txBox="1"/>
          <p:nvPr>
            <p:ph idx="1" type="body"/>
          </p:nvPr>
        </p:nvSpPr>
        <p:spPr>
          <a:xfrm>
            <a:off x="681025" y="1548375"/>
            <a:ext cx="8544000" cy="38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09553" lvl="0" marL="318151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b="1" lang="en-GB" sz="1800">
                <a:solidFill>
                  <a:srgbClr val="2993D6"/>
                </a:solidFill>
              </a:rPr>
              <a:t>Open</a:t>
            </a:r>
            <a:r>
              <a:rPr lang="en-GB" sz="1800"/>
              <a:t> the project: </a:t>
            </a:r>
            <a:r>
              <a:rPr lang="en-GB" sz="1800" u="sng">
                <a:solidFill>
                  <a:schemeClr val="hlink"/>
                </a:solidFill>
                <a:hlinkClick r:id="rId3"/>
                <a:extLst>
                  <a:ext uri="http://customooxmlschemas.google.com/">
                    <go:slidesCustomData xmlns:go="http://customooxmlschemas.google.com/" textRoundtripDataId="22"/>
                  </a:ext>
                </a:extLst>
              </a:rPr>
              <a:t>mbit.io/us-emotion</a:t>
            </a:r>
            <a:r>
              <a:rPr lang="en-GB" sz="1800"/>
              <a:t> </a:t>
            </a:r>
            <a:r>
              <a:rPr lang="en-GB" sz="1800"/>
              <a:t>and </a:t>
            </a:r>
            <a:r>
              <a:rPr b="1" lang="en-GB" sz="1800">
                <a:solidFill>
                  <a:srgbClr val="2A92D6"/>
                </a:solidFill>
              </a:rPr>
              <a:t>d</a:t>
            </a:r>
            <a:r>
              <a:rPr b="1" lang="en-GB" sz="1800">
                <a:solidFill>
                  <a:srgbClr val="2993D6"/>
                </a:solidFill>
              </a:rPr>
              <a:t>ownload</a:t>
            </a:r>
            <a:r>
              <a:rPr lang="en-GB" sz="1800"/>
              <a:t> the code to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23"/>
                  </a:ext>
                </a:extLst>
              </a:rPr>
              <a:t>the</a:t>
            </a:r>
            <a:r>
              <a:rPr lang="en-GB" sz="1800"/>
              <a:t>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24"/>
                  </a:ext>
                </a:extLst>
              </a:rPr>
              <a:t>micro:bit</a:t>
            </a:r>
            <a:r>
              <a:rPr lang="en-GB" sz="1800"/>
              <a:t>.</a:t>
            </a:r>
            <a:endParaRPr sz="1800"/>
          </a:p>
          <a:p>
            <a:pPr indent="-309553" lvl="0" marL="318151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b="1" lang="en-GB" sz="1800">
                <a:solidFill>
                  <a:srgbClr val="2993D6"/>
                </a:solidFill>
              </a:rPr>
              <a:t>Unplug </a:t>
            </a:r>
            <a:r>
              <a:rPr lang="en-GB" sz="1800"/>
              <a:t>the micro:bit and </a:t>
            </a:r>
            <a:r>
              <a:rPr b="1" lang="en-GB" sz="1800">
                <a:solidFill>
                  <a:srgbClr val="2A92D6"/>
                </a:solidFill>
              </a:rPr>
              <a:t>connect</a:t>
            </a:r>
            <a:r>
              <a:rPr lang="en-GB" sz="1800"/>
              <a:t> the battery pack.  </a:t>
            </a:r>
            <a:endParaRPr sz="1800"/>
          </a:p>
          <a:p>
            <a:pPr indent="-309553" lvl="0" marL="318151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b="1" lang="en-GB" sz="1800">
                <a:solidFill>
                  <a:srgbClr val="2993D6"/>
                </a:solidFill>
              </a:rPr>
              <a:t>Select</a:t>
            </a:r>
            <a:r>
              <a:rPr b="1" lang="en-GB" sz="1800">
                <a:solidFill>
                  <a:srgbClr val="2A92D6"/>
                </a:solidFill>
              </a:rPr>
              <a:t> </a:t>
            </a:r>
            <a:r>
              <a:rPr lang="en-GB" sz="1800"/>
              <a:t>a character from a story you are reading and decide which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25"/>
                  </a:ext>
                </a:extLst>
              </a:rPr>
              <a:t>emotion</a:t>
            </a:r>
            <a:r>
              <a:rPr lang="en-GB" sz="1800"/>
              <a:t> badges represent the character’s different feelings, moods, or traits throughout the story.</a:t>
            </a:r>
            <a:endParaRPr sz="1800"/>
          </a:p>
          <a:p>
            <a:pPr indent="-309553" lvl="0" marL="318151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b="1" lang="en-GB" sz="1800">
                <a:solidFill>
                  <a:srgbClr val="2993D6"/>
                </a:solidFill>
              </a:rPr>
              <a:t>Press</a:t>
            </a:r>
            <a:r>
              <a:rPr lang="en-GB" sz="1800"/>
              <a:t> button A for a happy icon and sound. </a:t>
            </a:r>
            <a:endParaRPr sz="1800"/>
          </a:p>
          <a:p>
            <a:pPr indent="-309553" lvl="0" marL="318151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b="1" lang="en-GB" sz="1800">
                <a:solidFill>
                  <a:srgbClr val="2993D6"/>
                </a:solidFill>
              </a:rPr>
              <a:t>Press</a:t>
            </a:r>
            <a:r>
              <a:rPr lang="en-GB" sz="1800"/>
              <a:t> button B for a sad icon and sound.</a:t>
            </a:r>
            <a:endParaRPr sz="1800"/>
          </a:p>
          <a:p>
            <a:pPr indent="-309553" lvl="0" marL="318151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b="1" lang="en-GB" sz="1800">
                <a:solidFill>
                  <a:srgbClr val="2993D6"/>
                </a:solidFill>
              </a:rPr>
              <a:t>Press</a:t>
            </a:r>
            <a:r>
              <a:rPr lang="en-GB" sz="1800"/>
              <a:t> the </a:t>
            </a:r>
            <a:r>
              <a:rPr lang="en-GB" sz="1800"/>
              <a:t>touch logo</a:t>
            </a:r>
            <a:r>
              <a:rPr lang="en-GB" sz="1800"/>
              <a:t> for a </a:t>
            </a:r>
            <a:r>
              <a:rPr lang="en-GB" sz="1800"/>
              <a:t>surprised</a:t>
            </a:r>
            <a:r>
              <a:rPr lang="en-GB" sz="1800"/>
              <a:t> icon and sound. </a:t>
            </a:r>
            <a:endParaRPr b="1" sz="1800">
              <a:solidFill>
                <a:srgbClr val="2993D6"/>
              </a:solidFill>
              <a:extLst>
                <a:ext uri="http://customooxmlschemas.google.com/">
                  <go:slidesCustomData xmlns:go="http://customooxmlschemas.google.com/" textRoundtripDataId="26"/>
                </a:ext>
              </a:extLst>
            </a:endParaRPr>
          </a:p>
          <a:p>
            <a:pPr indent="-309553" lvl="0" marL="318151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b="1" lang="en-GB" sz="1800">
                <a:solidFill>
                  <a:srgbClr val="2A92D6"/>
                </a:solidFill>
                <a:extLst>
                  <a:ext uri="http://customooxmlschemas.google.com/">
                    <go:slidesCustomData xmlns:go="http://customooxmlschemas.google.com/" textRoundtripDataId="27"/>
                  </a:ext>
                </a:extLst>
              </a:rPr>
              <a:t>Explain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28"/>
                  </a:ext>
                </a:extLst>
              </a:rPr>
              <a:t> </a:t>
            </a:r>
            <a:r>
              <a:rPr lang="en-GB" sz="1800"/>
              <a:t>how the feelings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29"/>
                  </a:ext>
                </a:extLst>
              </a:rPr>
              <a:t>represent</a:t>
            </a:r>
            <a:r>
              <a:rPr lang="en-GB" sz="1800"/>
              <a:t> the character you picked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30"/>
                  </a:ext>
                </a:extLst>
              </a:rPr>
              <a:t>.</a:t>
            </a:r>
            <a:endParaRPr sz="1800"/>
          </a:p>
        </p:txBody>
      </p:sp>
      <p:sp>
        <p:nvSpPr>
          <p:cNvPr id="162" name="Google Shape;162;g3669771b81a_0_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llustration of educator in front of empty whiteboard used to signal teacher-led activities on this page." id="163" name="Google Shape;163;g3669771b81a_0_1" title="black female teacher imag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g3669771b81a_0_1"/>
          <p:cNvSpPr/>
          <p:nvPr/>
        </p:nvSpPr>
        <p:spPr>
          <a:xfrm>
            <a:off x="681025" y="5483484"/>
            <a:ext cx="8544000" cy="9114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rgbClr val="2A92D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GB" sz="16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</a:t>
            </a:r>
            <a:r>
              <a:rPr b="1" i="0" lang="en-GB" sz="16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31"/>
                  </a:ext>
                </a:extLst>
              </a:rPr>
              <a:t> tip:</a:t>
            </a:r>
            <a:r>
              <a:rPr b="0" i="0" lang="en-GB" sz="165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32"/>
                  </a:ext>
                </a:extLst>
              </a:rPr>
              <a:t> </a:t>
            </a:r>
            <a:r>
              <a:rPr b="0" i="0" lang="en-GB" sz="165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Students can </a:t>
            </a:r>
            <a:r>
              <a:rPr lang="en-GB" sz="1650">
                <a:latin typeface="Helvetica Neue"/>
                <a:ea typeface="Helvetica Neue"/>
                <a:cs typeface="Helvetica Neue"/>
                <a:sym typeface="Helvetica Neue"/>
              </a:rPr>
              <a:t>select different icons and sounds and create their own images using the ‘show leds’ block to more accurately represent a character before downloading the code to the micro:bit</a:t>
            </a:r>
            <a:r>
              <a:rPr b="0" i="0" lang="en-GB" sz="165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0" i="0" sz="165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5fa30c4f18_0_96"/>
          <p:cNvSpPr txBox="1"/>
          <p:nvPr>
            <p:ph idx="1" type="body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>
                <a:extLst>
                  <a:ext uri="http://customooxmlschemas.google.com/">
                    <go:slidesCustomData xmlns:go="http://customooxmlschemas.google.com/" textRoundtripDataId="33"/>
                  </a:ext>
                </a:extLst>
              </a:rPr>
              <a:t>This project uses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34"/>
                  </a:ext>
                </a:extLst>
              </a:rPr>
              <a:t>button A, button B, and the touch logo to display an icon and play a sound to represent a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35"/>
                  </a:ext>
                </a:extLst>
              </a:rPr>
              <a:t>character’s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36"/>
                  </a:ext>
                </a:extLst>
              </a:rPr>
              <a:t> feelings throughout a story.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37"/>
                  </a:ext>
                </a:extLst>
              </a:rPr>
              <a:t>You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38"/>
                  </a:ext>
                </a:extLst>
              </a:rPr>
              <a:t>can change </a:t>
            </a:r>
            <a:r>
              <a:rPr lang="en-GB" sz="1800"/>
              <a:t>images and sounds to represent the 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39"/>
                  </a:ext>
                </a:extLst>
              </a:rPr>
              <a:t>character</a:t>
            </a:r>
            <a:r>
              <a:rPr lang="en-GB" sz="1800"/>
              <a:t>’s</a:t>
            </a:r>
            <a:r>
              <a:rPr lang="en-GB" sz="1800"/>
              <a:t> other feelings, moods, or traits</a:t>
            </a:r>
            <a:r>
              <a:rPr lang="en-GB" sz="1800">
                <a:extLst>
                  <a:ext uri="http://customooxmlschemas.google.com/">
                    <go:slidesCustomData xmlns:go="http://customooxmlschemas.google.com/" textRoundtripDataId="40"/>
                  </a:ext>
                </a:extLst>
              </a:rPr>
              <a:t>.</a:t>
            </a:r>
            <a:endParaRPr sz="1800"/>
          </a:p>
        </p:txBody>
      </p:sp>
      <p:sp>
        <p:nvSpPr>
          <p:cNvPr id="170" name="Google Shape;170;g35fa30c4f18_0_96"/>
          <p:cNvSpPr txBox="1"/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:go="http://customooxmlschemas.google.com/" textRoundtripDataId="41"/>
                  </a:ext>
                </a:extLst>
              </a:rPr>
              <a:t>Mild 🌶️ Code Details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71" name="Google Shape;171;g35fa30c4f18_0_96"/>
          <p:cNvSpPr txBox="1"/>
          <p:nvPr>
            <p:ph idx="12" type="sldNum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2" name="Google Shape;172;g35fa30c4f18_0_96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1" i="0" lang="en-GB" sz="1150" u="none" cap="none" strike="noStrik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b="0" i="0" lang="en-GB" sz="115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b="0" i="0" sz="1150" u="none" cap="none" strike="noStrik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3" name="Google Shape;173;g35fa30c4f18_0_96"/>
          <p:cNvSpPr/>
          <p:nvPr/>
        </p:nvSpPr>
        <p:spPr>
          <a:xfrm>
            <a:off x="675025" y="2836711"/>
            <a:ext cx="2613900" cy="3408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2A92D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Pressing button A shows a happy icon and plays a happy sound.</a:t>
            </a:r>
            <a:endParaRPr b="0" i="0" sz="18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4" name="Google Shape;174;g35fa30c4f18_0_96"/>
          <p:cNvSpPr/>
          <p:nvPr/>
        </p:nvSpPr>
        <p:spPr>
          <a:xfrm>
            <a:off x="3605088" y="2836711"/>
            <a:ext cx="2613900" cy="3408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2A92D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Pressing button B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shows a sad icon and plays a sad sound.</a:t>
            </a:r>
            <a:endParaRPr b="0" i="0" sz="18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5" name="Google Shape;175;g35fa30c4f18_0_96"/>
          <p:cNvSpPr/>
          <p:nvPr/>
        </p:nvSpPr>
        <p:spPr>
          <a:xfrm>
            <a:off x="6535150" y="2836775"/>
            <a:ext cx="2718300" cy="3408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2A92D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Pressing the touch logo shows a 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surprised</a:t>
            </a:r>
            <a:r>
              <a:rPr lang="en-GB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icon and plays a spring sound.</a:t>
            </a:r>
            <a:endParaRPr b="0" i="0" sz="18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decorative" id="176" name="Google Shape;176;g35fa30c4f18_0_96" title="Inspired_green@4x-100.jp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44750" y="226075"/>
            <a:ext cx="940975" cy="12799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on button A pressed block containing the show icon happy block and a play sound happy until done block. " id="177" name="Google Shape;177;g35fa30c4f18_0_96" title="microbit-screenshot - 2025-10-30T090848.262.png"/>
          <p:cNvPicPr preferRelativeResize="0"/>
          <p:nvPr/>
        </p:nvPicPr>
        <p:blipFill rotWithShape="1">
          <a:blip r:embed="rId4">
            <a:alphaModFix/>
          </a:blip>
          <a:srcRect b="54994" l="0" r="53419" t="2495"/>
          <a:stretch/>
        </p:blipFill>
        <p:spPr>
          <a:xfrm>
            <a:off x="844900" y="3144750"/>
            <a:ext cx="2229002" cy="14343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on button B pressed block containing the show icon sad block and the play sound sad until done block. " id="178" name="Google Shape;178;g35fa30c4f18_0_96" title="microbit-screenshot - 2025-10-30T090848.262.png"/>
          <p:cNvPicPr preferRelativeResize="0"/>
          <p:nvPr/>
        </p:nvPicPr>
        <p:blipFill rotWithShape="1">
          <a:blip r:embed="rId4">
            <a:alphaModFix/>
          </a:blip>
          <a:srcRect b="57490" l="56268" r="0" t="0"/>
          <a:stretch/>
        </p:blipFill>
        <p:spPr>
          <a:xfrm>
            <a:off x="3868287" y="3184892"/>
            <a:ext cx="2092611" cy="1434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on logo pressed block containing the show icon surprised block and the play sound spring until done block. " id="179" name="Google Shape;179;g35fa30c4f18_0_96" title="microbit-screenshot - 2025-10-30T090848.262.png"/>
          <p:cNvPicPr preferRelativeResize="0"/>
          <p:nvPr/>
        </p:nvPicPr>
        <p:blipFill rotWithShape="1">
          <a:blip r:embed="rId4">
            <a:alphaModFix/>
          </a:blip>
          <a:srcRect b="0" l="0" r="50354" t="57490"/>
          <a:stretch/>
        </p:blipFill>
        <p:spPr>
          <a:xfrm>
            <a:off x="6750188" y="3105630"/>
            <a:ext cx="2375572" cy="143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vider Slides">
  <a:themeElements>
    <a:clrScheme name="Custom 2">
      <a:dk1>
        <a:srgbClr val="000000"/>
      </a:dk1>
      <a:lt1>
        <a:srgbClr val="FFFFFF"/>
      </a:lt1>
      <a:dk2>
        <a:srgbClr val="3E4048"/>
      </a:dk2>
      <a:lt2>
        <a:srgbClr val="E7E6E6"/>
      </a:lt2>
      <a:accent1>
        <a:srgbClr val="00A000"/>
      </a:accent1>
      <a:accent2>
        <a:srgbClr val="2A92D6"/>
      </a:accent2>
      <a:accent3>
        <a:srgbClr val="CD0365"/>
      </a:accent3>
      <a:accent4>
        <a:srgbClr val="E7645C"/>
      </a:accent4>
      <a:accent5>
        <a:srgbClr val="6C4BC1"/>
      </a:accent5>
      <a:accent6>
        <a:srgbClr val="7BCDC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2024-02-02T13:38:47Z</dcterms:created>
  <dc:creator>Micro:bit Educational Foundation</dc:creator>
</cp:coreProperties>
</file>