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3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Lst>
  <p:sldSz cx="9906000" cy="6858000" type="A4"/>
  <p:notesSz cx="6858000" cy="9144000"/>
  <p:embeddedFontLst>
    <p:embeddedFont>
      <p:font typeface="Helvetica Neue" panose="020B060402020202020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hVe7vF+SCP6Gu1j80PG1VHzmLrH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E37A1F-C68D-40F7-BBC9-293F1468BB82}" v="27" dt="2025-12-17T21:49:33.862"/>
  </p1510:revLst>
</p1510:revInfo>
</file>

<file path=ppt/tableStyles.xml><?xml version="1.0" encoding="utf-8"?>
<a:tblStyleLst xmlns:a="http://schemas.openxmlformats.org/drawingml/2006/main" def="{422A821D-EDB2-4FCA-9F7C-09E87469B1F9}">
  <a:tblStyle styleId="{422A821D-EDB2-4FCA-9F7C-09E87469B1F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2"/>
  </p:normalViewPr>
  <p:slideViewPr>
    <p:cSldViewPr snapToGrid="0">
      <p:cViewPr varScale="1">
        <p:scale>
          <a:sx n="112" d="100"/>
          <a:sy n="112" d="100"/>
        </p:scale>
        <p:origin x="1400" y="192"/>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3.fntdata"/><Relationship Id="rId21" Type="http://schemas.openxmlformats.org/officeDocument/2006/relationships/slide" Target="slides/slide19.xml"/><Relationship Id="rId34" Type="http://schemas.openxmlformats.org/officeDocument/2006/relationships/slide" Target="slides/slide32.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1.fntdata"/><Relationship Id="rId40" Type="http://schemas.openxmlformats.org/officeDocument/2006/relationships/font" Target="fonts/font4.fntdata"/><Relationship Id="rId45" Type="http://customschemas.google.com/relationships/presentationmetadata" Target="meta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8" Type="http://schemas.openxmlformats.org/officeDocument/2006/relationships/theme" Target="theme/theme1.xml"/><Relationship Id="rId8" Type="http://schemas.openxmlformats.org/officeDocument/2006/relationships/slide" Target="slides/slide6.xml"/><Relationship Id="rId51" Type="http://schemas.microsoft.com/office/2015/10/relationships/revisionInfo" Target="revisionInfo.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2.fntdata"/><Relationship Id="rId46" Type="http://schemas.openxmlformats.org/officeDocument/2006/relationships/presProps" Target="presProps.xml"/><Relationship Id="rId20" Type="http://schemas.openxmlformats.org/officeDocument/2006/relationships/slide" Target="slides/slide1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rey Rogers" userId="7RzU5Q6VJGF/i3l9MGdG3CvbLgasbZPao2hiEiIxdvY=" providerId="None" clId="Web-{4DE37A1F-C68D-40F7-BBC9-293F1468BB82}"/>
    <pc:docChg chg="modSld">
      <pc:chgData name="Corey Rogers" userId="7RzU5Q6VJGF/i3l9MGdG3CvbLgasbZPao2hiEiIxdvY=" providerId="None" clId="Web-{4DE37A1F-C68D-40F7-BBC9-293F1468BB82}" dt="2025-12-17T21:49:33.065" v="14" actId="20577"/>
      <pc:docMkLst>
        <pc:docMk/>
      </pc:docMkLst>
      <pc:sldChg chg="modSp">
        <pc:chgData name="Corey Rogers" userId="7RzU5Q6VJGF/i3l9MGdG3CvbLgasbZPao2hiEiIxdvY=" providerId="None" clId="Web-{4DE37A1F-C68D-40F7-BBC9-293F1468BB82}" dt="2025-12-17T21:48:46.329" v="3"/>
        <pc:sldMkLst>
          <pc:docMk/>
          <pc:sldMk cId="0" sldId="260"/>
        </pc:sldMkLst>
        <pc:graphicFrameChg chg="mod modGraphic">
          <ac:chgData name="Corey Rogers" userId="7RzU5Q6VJGF/i3l9MGdG3CvbLgasbZPao2hiEiIxdvY=" providerId="None" clId="Web-{4DE37A1F-C68D-40F7-BBC9-293F1468BB82}" dt="2025-12-17T21:48:46.329" v="3"/>
          <ac:graphicFrameMkLst>
            <pc:docMk/>
            <pc:sldMk cId="0" sldId="260"/>
            <ac:graphicFrameMk id="141" creationId="{00000000-0000-0000-0000-000000000000}"/>
          </ac:graphicFrameMkLst>
        </pc:graphicFrameChg>
      </pc:sldChg>
      <pc:sldChg chg="modSp">
        <pc:chgData name="Corey Rogers" userId="7RzU5Q6VJGF/i3l9MGdG3CvbLgasbZPao2hiEiIxdvY=" providerId="None" clId="Web-{4DE37A1F-C68D-40F7-BBC9-293F1468BB82}" dt="2025-12-17T21:49:15.377" v="8" actId="20577"/>
        <pc:sldMkLst>
          <pc:docMk/>
          <pc:sldMk cId="0" sldId="262"/>
        </pc:sldMkLst>
        <pc:spChg chg="mod">
          <ac:chgData name="Corey Rogers" userId="7RzU5Q6VJGF/i3l9MGdG3CvbLgasbZPao2hiEiIxdvY=" providerId="None" clId="Web-{4DE37A1F-C68D-40F7-BBC9-293F1468BB82}" dt="2025-12-17T21:49:15.377" v="8" actId="20577"/>
          <ac:spMkLst>
            <pc:docMk/>
            <pc:sldMk cId="0" sldId="262"/>
            <ac:spMk id="154" creationId="{00000000-0000-0000-0000-000000000000}"/>
          </ac:spMkLst>
        </pc:spChg>
      </pc:sldChg>
      <pc:sldChg chg="modSp">
        <pc:chgData name="Corey Rogers" userId="7RzU5Q6VJGF/i3l9MGdG3CvbLgasbZPao2hiEiIxdvY=" providerId="None" clId="Web-{4DE37A1F-C68D-40F7-BBC9-293F1468BB82}" dt="2025-12-17T21:49:23.658" v="11" actId="20577"/>
        <pc:sldMkLst>
          <pc:docMk/>
          <pc:sldMk cId="0" sldId="267"/>
        </pc:sldMkLst>
        <pc:spChg chg="mod">
          <ac:chgData name="Corey Rogers" userId="7RzU5Q6VJGF/i3l9MGdG3CvbLgasbZPao2hiEiIxdvY=" providerId="None" clId="Web-{4DE37A1F-C68D-40F7-BBC9-293F1468BB82}" dt="2025-12-17T21:49:23.658" v="11" actId="20577"/>
          <ac:spMkLst>
            <pc:docMk/>
            <pc:sldMk cId="0" sldId="267"/>
            <ac:spMk id="203" creationId="{00000000-0000-0000-0000-000000000000}"/>
          </ac:spMkLst>
        </pc:spChg>
      </pc:sldChg>
      <pc:sldChg chg="modSp">
        <pc:chgData name="Corey Rogers" userId="7RzU5Q6VJGF/i3l9MGdG3CvbLgasbZPao2hiEiIxdvY=" providerId="None" clId="Web-{4DE37A1F-C68D-40F7-BBC9-293F1468BB82}" dt="2025-12-17T21:49:33.065" v="14" actId="20577"/>
        <pc:sldMkLst>
          <pc:docMk/>
          <pc:sldMk cId="0" sldId="274"/>
        </pc:sldMkLst>
        <pc:spChg chg="mod">
          <ac:chgData name="Corey Rogers" userId="7RzU5Q6VJGF/i3l9MGdG3CvbLgasbZPao2hiEiIxdvY=" providerId="None" clId="Web-{4DE37A1F-C68D-40F7-BBC9-293F1468BB82}" dt="2025-12-17T21:49:33.065" v="14" actId="20577"/>
          <ac:spMkLst>
            <pc:docMk/>
            <pc:sldMk cId="0" sldId="274"/>
            <ac:spMk id="27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Helvetica Neue"/>
                <a:ea typeface="Helvetica Neue"/>
                <a:cs typeface="Helvetica Neue"/>
                <a:sym typeface="Helvetica Neue"/>
              </a:defRPr>
            </a:lvl1pPr>
            <a:lvl2pPr marR="0" lvl="1"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Helvetica Neue"/>
                <a:ea typeface="Helvetica Neue"/>
                <a:cs typeface="Helvetica Neue"/>
                <a:sym typeface="Helvetica Neue"/>
              </a:defRPr>
            </a:lvl1pPr>
            <a:lvl2pPr marR="0" lvl="1"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spcBef>
                <a:spcPts val="0"/>
              </a:spcBef>
              <a:spcAft>
                <a:spcPts val="0"/>
              </a:spcAft>
              <a:buSzPts val="1400"/>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spcBef>
                <a:spcPts val="0"/>
              </a:spcBef>
              <a:spcAft>
                <a:spcPts val="0"/>
              </a:spcAft>
              <a:buSzPts val="1400"/>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spcBef>
                <a:spcPts val="0"/>
              </a:spcBef>
              <a:spcAft>
                <a:spcPts val="0"/>
              </a:spcAft>
              <a:buSzPts val="1400"/>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spcBef>
                <a:spcPts val="0"/>
              </a:spcBef>
              <a:spcAft>
                <a:spcPts val="0"/>
              </a:spcAft>
              <a:buSzPts val="1400"/>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spcBef>
                <a:spcPts val="0"/>
              </a:spcBef>
              <a:spcAft>
                <a:spcPts val="0"/>
              </a:spcAft>
              <a:buSzPts val="1400"/>
              <a:buNone/>
              <a:defRPr sz="1056"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056"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056"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Helvetica Neue"/>
                <a:ea typeface="Helvetica Neue"/>
                <a:cs typeface="Helvetica Neue"/>
                <a:sym typeface="Helvetica Neue"/>
              </a:defRPr>
            </a:lvl1pPr>
            <a:lvl2pPr marR="0" lvl="1"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 name="Google Shape;73;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65ab73c13e_0_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3" name="Google Shape;183;g365ab73c13e_0_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669771b81a_0_118:notes"/>
          <p:cNvSpPr txBox="1">
            <a:spLocks noGrp="1"/>
          </p:cNvSpPr>
          <p:nvPr>
            <p:ph type="body" idx="1"/>
          </p:nvPr>
        </p:nvSpPr>
        <p:spPr>
          <a:xfrm>
            <a:off x="685802" y="4343401"/>
            <a:ext cx="5486400" cy="4115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3" name="Google Shape;193;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65ab73c13e_0_2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9" name="Google Shape;199;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669771b81a_0_21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8" name="Google Shape;208;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669771b81a_0_22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9" name="Google Shape;219;g3669771b81a_0_2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669771b81a_0_21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9" name="Google Shape;229;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65ab73c13e_0_3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154064" lvl="0" indent="0" algn="l" rtl="0">
              <a:lnSpc>
                <a:spcPct val="110000"/>
              </a:lnSpc>
              <a:spcBef>
                <a:spcPts val="1300"/>
              </a:spcBef>
              <a:spcAft>
                <a:spcPts val="0"/>
              </a:spcAft>
              <a:buNone/>
            </a:pPr>
            <a:endParaRPr/>
          </a:p>
        </p:txBody>
      </p:sp>
      <p:sp>
        <p:nvSpPr>
          <p:cNvPr id="240" name="Google Shape;240;g365ab73c13e_0_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365ab73c13e_0_4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3" name="Google Shape;253;g365ab73c13e_0_4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3669771b81a_0_181:notes"/>
          <p:cNvSpPr txBox="1">
            <a:spLocks noGrp="1"/>
          </p:cNvSpPr>
          <p:nvPr>
            <p:ph type="body" idx="1"/>
          </p:nvPr>
        </p:nvSpPr>
        <p:spPr>
          <a:xfrm>
            <a:off x="685802" y="4343401"/>
            <a:ext cx="5486400" cy="4115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3669771b81a_0_23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35d6a68a0a1_0_13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 name="Google Shape;94;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35fa30c4f18_0_7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65ab73c13e_0_14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7" name="Google Shape;287;g365ab73c13e_0_1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365ab73c13e_0_3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3" name="Google Shape;303;g365ab73c13e_0_31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365ab73c13e_0_38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1" name="Google Shape;321;g365ab73c13e_0_38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365ab73c13e_0_35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7" name="Google Shape;337;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365ab73c13e_0_12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8" name="Google Shape;348;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365ab73c13e_0_34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1" name="Google Shape;361;g365ab73c13e_0_34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365ab73c13e_0_420:notes"/>
          <p:cNvSpPr txBox="1">
            <a:spLocks noGrp="1"/>
          </p:cNvSpPr>
          <p:nvPr>
            <p:ph type="body" idx="1"/>
          </p:nvPr>
        </p:nvSpPr>
        <p:spPr>
          <a:xfrm>
            <a:off x="685802" y="4343401"/>
            <a:ext cx="5486400" cy="4115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1" name="Google Shape;371;g365ab73c13e_0_42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35fa30c4f18_0_5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7" name="Google Shape;377;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36ae1943653_0_32:notes"/>
          <p:cNvSpPr txBox="1">
            <a:spLocks noGrp="1"/>
          </p:cNvSpPr>
          <p:nvPr>
            <p:ph type="body" idx="1"/>
          </p:nvPr>
        </p:nvSpPr>
        <p:spPr>
          <a:xfrm>
            <a:off x="685802" y="4343401"/>
            <a:ext cx="5486400" cy="4115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6" name="Google Shape;396;g36ae1943653_0_32: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669771b81a_0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3669771b81a_0_1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2" name="Google Shape;112;g3669771b81a_0_1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36ae1943653_0_2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2" name="Google Shape;402;g36ae1943653_0_2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36ae1943653_0_3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2" name="Google Shape;412;g36ae1943653_0_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36ae1943653_0_6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5" name="Google Shape;425;g36ae1943653_0_6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36ae1943653_0_5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g36ae1943653_0_5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65ab73c13e_0_8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 name="Google Shape;120;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35fe6bcad37_0_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6" name="Google Shape;136;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669771b81a_0_55:notes"/>
          <p:cNvSpPr txBox="1">
            <a:spLocks noGrp="1"/>
          </p:cNvSpPr>
          <p:nvPr>
            <p:ph type="body" idx="1"/>
          </p:nvPr>
        </p:nvSpPr>
        <p:spPr>
          <a:xfrm>
            <a:off x="685802" y="4343401"/>
            <a:ext cx="5486400" cy="4115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4" name="Google Shape;144;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5fa30c4f18_0_1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669771b81a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9" name="Google Shape;159;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5fa30c4f18_0_9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0" name="Google Shape;170;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4"/>
        <p:cNvGrpSpPr/>
        <p:nvPr/>
      </p:nvGrpSpPr>
      <p:grpSpPr>
        <a:xfrm>
          <a:off x="0" y="0"/>
          <a:ext cx="0" cy="0"/>
          <a:chOff x="0" y="0"/>
          <a:chExt cx="0" cy="0"/>
        </a:xfrm>
      </p:grpSpPr>
      <p:sp>
        <p:nvSpPr>
          <p:cNvPr id="65" name="Google Shape;65;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7"/>
        <p:cNvGrpSpPr/>
        <p:nvPr/>
      </p:nvGrpSpPr>
      <p:grpSpPr>
        <a:xfrm>
          <a:off x="0" y="0"/>
          <a:ext cx="0" cy="0"/>
          <a:chOff x="0" y="0"/>
          <a:chExt cx="0" cy="0"/>
        </a:xfrm>
      </p:grpSpPr>
      <p:sp>
        <p:nvSpPr>
          <p:cNvPr id="68" name="Google Shape;68;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24"/>
        <p:cNvGrpSpPr/>
        <p:nvPr/>
      </p:nvGrpSpPr>
      <p:grpSpPr>
        <a:xfrm>
          <a:off x="0" y="0"/>
          <a:ext cx="0" cy="0"/>
          <a:chOff x="0" y="0"/>
          <a:chExt cx="0" cy="0"/>
        </a:xfrm>
      </p:grpSpPr>
      <p:sp>
        <p:nvSpPr>
          <p:cNvPr id="25" name="Google Shape;25;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7"/>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3rd Grade - Biological Evolution with Species Counter</a:t>
            </a:r>
            <a:endParaRPr sz="1150">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1"/>
        <p:cNvGrpSpPr/>
        <p:nvPr/>
      </p:nvGrpSpPr>
      <p:grpSpPr>
        <a:xfrm>
          <a:off x="0" y="0"/>
          <a:ext cx="0" cy="0"/>
          <a:chOff x="0" y="0"/>
          <a:chExt cx="0" cy="0"/>
        </a:xfrm>
      </p:grpSpPr>
      <p:sp>
        <p:nvSpPr>
          <p:cNvPr id="32" name="Google Shape;32;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GB" sz="1192">
                <a:solidFill>
                  <a:srgbClr val="7F7F7F"/>
                </a:solidFill>
                <a:latin typeface="Helvetica Neue"/>
                <a:ea typeface="Helvetica Neue"/>
                <a:cs typeface="Helvetica Neue"/>
                <a:sym typeface="Helvetica Neue"/>
              </a:rPr>
              <a:t>‹#›</a:t>
            </a:fld>
            <a:endParaRPr sz="1192">
              <a:solidFill>
                <a:srgbClr val="7F7F7F"/>
              </a:solidFill>
              <a:latin typeface="Helvetica Neue"/>
              <a:ea typeface="Helvetica Neue"/>
              <a:cs typeface="Helvetica Neue"/>
              <a:sym typeface="Helvetica Neue"/>
            </a:endParaRPr>
          </a:p>
        </p:txBody>
      </p:sp>
      <p:sp>
        <p:nvSpPr>
          <p:cNvPr id="34" name="Google Shape;34;p28"/>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3rd Grade - Biological Evolution with Species Counter</a:t>
            </a:r>
            <a:endParaRPr sz="1150">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40" name="Google Shape;40;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41" name="Google Shape;41;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42" name="Google Shape;42;p29"/>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3rd Grade - Biological Evolution with Species Counter</a:t>
            </a:r>
            <a:endParaRPr sz="1150">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5"/>
        <p:cNvGrpSpPr/>
        <p:nvPr/>
      </p:nvGrpSpPr>
      <p:grpSpPr>
        <a:xfrm>
          <a:off x="0" y="0"/>
          <a:ext cx="0" cy="0"/>
          <a:chOff x="0" y="0"/>
          <a:chExt cx="0" cy="0"/>
        </a:xfrm>
      </p:grpSpPr>
      <p:sp>
        <p:nvSpPr>
          <p:cNvPr id="56" name="Google Shape;56;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58"/>
        <p:cNvGrpSpPr/>
        <p:nvPr/>
      </p:nvGrpSpPr>
      <p:grpSpPr>
        <a:xfrm>
          <a:off x="0" y="0"/>
          <a:ext cx="0" cy="0"/>
          <a:chOff x="0" y="0"/>
          <a:chExt cx="0" cy="0"/>
        </a:xfrm>
      </p:grpSpPr>
      <p:sp>
        <p:nvSpPr>
          <p:cNvPr id="59" name="Google Shape;59;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61"/>
        <p:cNvGrpSpPr/>
        <p:nvPr/>
      </p:nvGrpSpPr>
      <p:grpSpPr>
        <a:xfrm>
          <a:off x="0" y="0"/>
          <a:ext cx="0" cy="0"/>
          <a:chOff x="0" y="0"/>
          <a:chExt cx="0" cy="0"/>
        </a:xfrm>
      </p:grpSpPr>
      <p:sp>
        <p:nvSpPr>
          <p:cNvPr id="62" name="Google Shape;62;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1" i="0">
                <a:solidFill>
                  <a:schemeClr val="lt1"/>
                </a:solidFill>
                <a:latin typeface="Arial"/>
                <a:ea typeface="Arial"/>
                <a:cs typeface="Arial"/>
                <a:sym typeface="Arial"/>
              </a:defRPr>
            </a:lvl1pPr>
            <a:lvl2pPr marL="0" lvl="1" indent="0" algn="r">
              <a:spcBef>
                <a:spcPts val="0"/>
              </a:spcBef>
              <a:buNone/>
              <a:defRPr sz="1200" b="1" i="0">
                <a:solidFill>
                  <a:schemeClr val="lt1"/>
                </a:solidFill>
                <a:latin typeface="Arial"/>
                <a:ea typeface="Arial"/>
                <a:cs typeface="Arial"/>
                <a:sym typeface="Arial"/>
              </a:defRPr>
            </a:lvl2pPr>
            <a:lvl3pPr marL="0" lvl="2" indent="0" algn="r">
              <a:spcBef>
                <a:spcPts val="0"/>
              </a:spcBef>
              <a:buNone/>
              <a:defRPr sz="1200" b="1" i="0">
                <a:solidFill>
                  <a:schemeClr val="lt1"/>
                </a:solidFill>
                <a:latin typeface="Arial"/>
                <a:ea typeface="Arial"/>
                <a:cs typeface="Arial"/>
                <a:sym typeface="Arial"/>
              </a:defRPr>
            </a:lvl3pPr>
            <a:lvl4pPr marL="0" lvl="3" indent="0" algn="r">
              <a:spcBef>
                <a:spcPts val="0"/>
              </a:spcBef>
              <a:buNone/>
              <a:defRPr sz="1200" b="1" i="0">
                <a:solidFill>
                  <a:schemeClr val="lt1"/>
                </a:solidFill>
                <a:latin typeface="Arial"/>
                <a:ea typeface="Arial"/>
                <a:cs typeface="Arial"/>
                <a:sym typeface="Arial"/>
              </a:defRPr>
            </a:lvl4pPr>
            <a:lvl5pPr marL="0" lvl="4" indent="0" algn="r">
              <a:spcBef>
                <a:spcPts val="0"/>
              </a:spcBef>
              <a:buNone/>
              <a:defRPr sz="1200" b="1" i="0">
                <a:solidFill>
                  <a:schemeClr val="lt1"/>
                </a:solidFill>
                <a:latin typeface="Arial"/>
                <a:ea typeface="Arial"/>
                <a:cs typeface="Arial"/>
                <a:sym typeface="Arial"/>
              </a:defRPr>
            </a:lvl5pPr>
            <a:lvl6pPr marL="0" lvl="5" indent="0" algn="r">
              <a:spcBef>
                <a:spcPts val="0"/>
              </a:spcBef>
              <a:buNone/>
              <a:defRPr sz="1200" b="1" i="0">
                <a:solidFill>
                  <a:schemeClr val="lt1"/>
                </a:solidFill>
                <a:latin typeface="Arial"/>
                <a:ea typeface="Arial"/>
                <a:cs typeface="Arial"/>
                <a:sym typeface="Arial"/>
              </a:defRPr>
            </a:lvl6pPr>
            <a:lvl7pPr marL="0" lvl="6" indent="0" algn="r">
              <a:spcBef>
                <a:spcPts val="0"/>
              </a:spcBef>
              <a:buNone/>
              <a:defRPr sz="1200" b="1" i="0">
                <a:solidFill>
                  <a:schemeClr val="lt1"/>
                </a:solidFill>
                <a:latin typeface="Arial"/>
                <a:ea typeface="Arial"/>
                <a:cs typeface="Arial"/>
                <a:sym typeface="Arial"/>
              </a:defRPr>
            </a:lvl7pPr>
            <a:lvl8pPr marL="0" lvl="7" indent="0" algn="r">
              <a:spcBef>
                <a:spcPts val="0"/>
              </a:spcBef>
              <a:buNone/>
              <a:defRPr sz="1200" b="1" i="0">
                <a:solidFill>
                  <a:schemeClr val="lt1"/>
                </a:solidFill>
                <a:latin typeface="Arial"/>
                <a:ea typeface="Arial"/>
                <a:cs typeface="Arial"/>
                <a:sym typeface="Arial"/>
              </a:defRPr>
            </a:lvl8pPr>
            <a:lvl9pPr marL="0" lvl="8" indent="0" algn="r">
              <a:spcBef>
                <a:spcPts val="0"/>
              </a:spcBef>
              <a:buNone/>
              <a:defRPr sz="1200" b="1" i="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75" b="0" i="0" u="none" strike="noStrike" cap="none">
                <a:solidFill>
                  <a:srgbClr val="888888"/>
                </a:solidFill>
                <a:latin typeface="Helvetica Neue"/>
                <a:ea typeface="Helvetica Neue"/>
                <a:cs typeface="Helvetica Neue"/>
                <a:sym typeface="Helvetica Neue"/>
              </a:defRPr>
            </a:lvl1pPr>
            <a:lvl2pPr marR="0" lvl="1"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975" b="0" i="0" u="none" strike="noStrike" cap="none">
                <a:solidFill>
                  <a:srgbClr val="888888"/>
                </a:solidFill>
                <a:latin typeface="Helvetica Neue"/>
                <a:ea typeface="Helvetica Neue"/>
                <a:cs typeface="Helvetica Neue"/>
                <a:sym typeface="Helvetica Neue"/>
              </a:defRPr>
            </a:lvl1pPr>
            <a:lvl2pPr marR="0" lvl="1"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75" b="0" i="0" u="none" strike="noStrike" cap="none">
                <a:solidFill>
                  <a:srgbClr val="888888"/>
                </a:solidFill>
                <a:latin typeface="Helvetica Neue"/>
                <a:ea typeface="Helvetica Neue"/>
                <a:cs typeface="Helvetica Neue"/>
                <a:sym typeface="Helvetica Neue"/>
              </a:defRPr>
            </a:lvl1pPr>
            <a:lvl2pPr marL="0" marR="0" lvl="1" indent="0" algn="r" rtl="0">
              <a:spcBef>
                <a:spcPts val="0"/>
              </a:spcBef>
              <a:buNone/>
              <a:defRPr sz="975" b="0" i="0" u="none" strike="noStrike" cap="none">
                <a:solidFill>
                  <a:srgbClr val="888888"/>
                </a:solidFill>
                <a:latin typeface="Helvetica Neue"/>
                <a:ea typeface="Helvetica Neue"/>
                <a:cs typeface="Helvetica Neue"/>
                <a:sym typeface="Helvetica Neue"/>
              </a:defRPr>
            </a:lvl2pPr>
            <a:lvl3pPr marL="0" marR="0" lvl="2" indent="0" algn="r" rtl="0">
              <a:spcBef>
                <a:spcPts val="0"/>
              </a:spcBef>
              <a:buNone/>
              <a:defRPr sz="975" b="0" i="0" u="none" strike="noStrike" cap="none">
                <a:solidFill>
                  <a:srgbClr val="888888"/>
                </a:solidFill>
                <a:latin typeface="Helvetica Neue"/>
                <a:ea typeface="Helvetica Neue"/>
                <a:cs typeface="Helvetica Neue"/>
                <a:sym typeface="Helvetica Neue"/>
              </a:defRPr>
            </a:lvl3pPr>
            <a:lvl4pPr marL="0" marR="0" lvl="3" indent="0" algn="r" rtl="0">
              <a:spcBef>
                <a:spcPts val="0"/>
              </a:spcBef>
              <a:buNone/>
              <a:defRPr sz="975" b="0" i="0" u="none" strike="noStrike" cap="none">
                <a:solidFill>
                  <a:srgbClr val="888888"/>
                </a:solidFill>
                <a:latin typeface="Helvetica Neue"/>
                <a:ea typeface="Helvetica Neue"/>
                <a:cs typeface="Helvetica Neue"/>
                <a:sym typeface="Helvetica Neue"/>
              </a:defRPr>
            </a:lvl4pPr>
            <a:lvl5pPr marL="0" marR="0" lvl="4" indent="0" algn="r" rtl="0">
              <a:spcBef>
                <a:spcPts val="0"/>
              </a:spcBef>
              <a:buNone/>
              <a:defRPr sz="975" b="0" i="0" u="none" strike="noStrike" cap="none">
                <a:solidFill>
                  <a:srgbClr val="888888"/>
                </a:solidFill>
                <a:latin typeface="Helvetica Neue"/>
                <a:ea typeface="Helvetica Neue"/>
                <a:cs typeface="Helvetica Neue"/>
                <a:sym typeface="Helvetica Neue"/>
              </a:defRPr>
            </a:lvl5pPr>
            <a:lvl6pPr marL="0" marR="0" lvl="5" indent="0" algn="r" rtl="0">
              <a:spcBef>
                <a:spcPts val="0"/>
              </a:spcBef>
              <a:buNone/>
              <a:defRPr sz="975" b="0" i="0" u="none" strike="noStrike" cap="none">
                <a:solidFill>
                  <a:srgbClr val="888888"/>
                </a:solidFill>
                <a:latin typeface="Helvetica Neue"/>
                <a:ea typeface="Helvetica Neue"/>
                <a:cs typeface="Helvetica Neue"/>
                <a:sym typeface="Helvetica Neue"/>
              </a:defRPr>
            </a:lvl6pPr>
            <a:lvl7pPr marL="0" marR="0" lvl="6" indent="0" algn="r" rtl="0">
              <a:spcBef>
                <a:spcPts val="0"/>
              </a:spcBef>
              <a:buNone/>
              <a:defRPr sz="975" b="0" i="0" u="none" strike="noStrike" cap="none">
                <a:solidFill>
                  <a:srgbClr val="888888"/>
                </a:solidFill>
                <a:latin typeface="Helvetica Neue"/>
                <a:ea typeface="Helvetica Neue"/>
                <a:cs typeface="Helvetica Neue"/>
                <a:sym typeface="Helvetica Neue"/>
              </a:defRPr>
            </a:lvl7pPr>
            <a:lvl8pPr marL="0" marR="0" lvl="7" indent="0" algn="r" rtl="0">
              <a:spcBef>
                <a:spcPts val="0"/>
              </a:spcBef>
              <a:buNone/>
              <a:defRPr sz="975" b="0" i="0" u="none" strike="noStrike" cap="none">
                <a:solidFill>
                  <a:srgbClr val="888888"/>
                </a:solidFill>
                <a:latin typeface="Helvetica Neue"/>
                <a:ea typeface="Helvetica Neue"/>
                <a:cs typeface="Helvetica Neue"/>
                <a:sym typeface="Helvetica Neue"/>
              </a:defRPr>
            </a:lvl8pPr>
            <a:lvl9pPr marL="0" marR="0" lvl="8" indent="0" algn="r" rtl="0">
              <a:spcBef>
                <a:spcPts val="0"/>
              </a:spcBef>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a:spcBef>
                <a:spcPts val="0"/>
              </a:spcBef>
              <a:spcAft>
                <a:spcPts val="0"/>
              </a:spcAft>
              <a:buSzPts val="1400"/>
              <a:buNone/>
              <a:defRPr sz="1200">
                <a:solidFill>
                  <a:srgbClr val="888888"/>
                </a:solidFill>
                <a:latin typeface="Arial"/>
                <a:ea typeface="Arial"/>
                <a:cs typeface="Arial"/>
                <a:sym typeface="Arial"/>
              </a:defRPr>
            </a:lvl1pPr>
            <a:lvl2pPr marR="0" lvl="1" algn="l">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1200">
                <a:solidFill>
                  <a:srgbClr val="888888"/>
                </a:solidFill>
                <a:latin typeface="Arial"/>
                <a:ea typeface="Arial"/>
                <a:cs typeface="Arial"/>
                <a:sym typeface="Arial"/>
              </a:defRPr>
            </a:lvl1pPr>
            <a:lvl2pPr marL="0" marR="0" lvl="1" indent="0" algn="r">
              <a:spcBef>
                <a:spcPts val="0"/>
              </a:spcBef>
              <a:buNone/>
              <a:defRPr sz="1200">
                <a:solidFill>
                  <a:srgbClr val="888888"/>
                </a:solidFill>
                <a:latin typeface="Arial"/>
                <a:ea typeface="Arial"/>
                <a:cs typeface="Arial"/>
                <a:sym typeface="Arial"/>
              </a:defRPr>
            </a:lvl2pPr>
            <a:lvl3pPr marL="0" marR="0" lvl="2" indent="0" algn="r">
              <a:spcBef>
                <a:spcPts val="0"/>
              </a:spcBef>
              <a:buNone/>
              <a:defRPr sz="1200">
                <a:solidFill>
                  <a:srgbClr val="888888"/>
                </a:solidFill>
                <a:latin typeface="Arial"/>
                <a:ea typeface="Arial"/>
                <a:cs typeface="Arial"/>
                <a:sym typeface="Arial"/>
              </a:defRPr>
            </a:lvl3pPr>
            <a:lvl4pPr marL="0" marR="0" lvl="3" indent="0" algn="r">
              <a:spcBef>
                <a:spcPts val="0"/>
              </a:spcBef>
              <a:buNone/>
              <a:defRPr sz="1200">
                <a:solidFill>
                  <a:srgbClr val="888888"/>
                </a:solidFill>
                <a:latin typeface="Arial"/>
                <a:ea typeface="Arial"/>
                <a:cs typeface="Arial"/>
                <a:sym typeface="Arial"/>
              </a:defRPr>
            </a:lvl4pPr>
            <a:lvl5pPr marL="0" marR="0" lvl="4" indent="0" algn="r">
              <a:spcBef>
                <a:spcPts val="0"/>
              </a:spcBef>
              <a:buNone/>
              <a:defRPr sz="1200">
                <a:solidFill>
                  <a:srgbClr val="888888"/>
                </a:solidFill>
                <a:latin typeface="Arial"/>
                <a:ea typeface="Arial"/>
                <a:cs typeface="Arial"/>
                <a:sym typeface="Arial"/>
              </a:defRPr>
            </a:lvl5pPr>
            <a:lvl6pPr marL="0" marR="0" lvl="5" indent="0" algn="r">
              <a:spcBef>
                <a:spcPts val="0"/>
              </a:spcBef>
              <a:buNone/>
              <a:defRPr sz="1200">
                <a:solidFill>
                  <a:srgbClr val="888888"/>
                </a:solidFill>
                <a:latin typeface="Arial"/>
                <a:ea typeface="Arial"/>
                <a:cs typeface="Arial"/>
                <a:sym typeface="Arial"/>
              </a:defRPr>
            </a:lvl6pPr>
            <a:lvl7pPr marL="0" marR="0" lvl="6" indent="0" algn="r">
              <a:spcBef>
                <a:spcPts val="0"/>
              </a:spcBef>
              <a:buNone/>
              <a:defRPr sz="1200">
                <a:solidFill>
                  <a:srgbClr val="888888"/>
                </a:solidFill>
                <a:latin typeface="Arial"/>
                <a:ea typeface="Arial"/>
                <a:cs typeface="Arial"/>
                <a:sym typeface="Arial"/>
              </a:defRPr>
            </a:lvl7pPr>
            <a:lvl8pPr marL="0" marR="0" lvl="7" indent="0" algn="r">
              <a:spcBef>
                <a:spcPts val="0"/>
              </a:spcBef>
              <a:buNone/>
              <a:defRPr sz="1200">
                <a:solidFill>
                  <a:srgbClr val="888888"/>
                </a:solidFill>
                <a:latin typeface="Arial"/>
                <a:ea typeface="Arial"/>
                <a:cs typeface="Arial"/>
                <a:sym typeface="Arial"/>
              </a:defRPr>
            </a:lvl8pPr>
            <a:lvl9pPr marL="0" marR="0" lvl="8" indent="0" algn="r">
              <a:spcBef>
                <a:spcPts val="0"/>
              </a:spcBef>
              <a:buNone/>
              <a:defRPr sz="1200">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mbit.io/us-species-pp"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2.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hyperlink" Target="http://mbit.io/us-species-spicy"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2.pn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8.jpg"/><Relationship Id="rId5" Type="http://schemas.openxmlformats.org/officeDocument/2006/relationships/image" Target="../media/image37.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41.png"/><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44.jp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mbit.io/us-species"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74"/>
        <p:cNvGrpSpPr/>
        <p:nvPr/>
      </p:nvGrpSpPr>
      <p:grpSpPr>
        <a:xfrm>
          <a:off x="0" y="0"/>
          <a:ext cx="0" cy="0"/>
          <a:chOff x="0" y="0"/>
          <a:chExt cx="0" cy="0"/>
        </a:xfrm>
      </p:grpSpPr>
      <p:sp>
        <p:nvSpPr>
          <p:cNvPr id="75" name="Google Shape;75;g35fec345a22_0_24"/>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288" b="0" i="0" u="none" strike="noStrike" cap="none">
              <a:solidFill>
                <a:schemeClr val="lt1"/>
              </a:solidFill>
              <a:latin typeface="Calibri"/>
              <a:ea typeface="Calibri"/>
              <a:cs typeface="Calibri"/>
              <a:sym typeface="Calibri"/>
            </a:endParaRPr>
          </a:p>
        </p:txBody>
      </p:sp>
      <p:sp>
        <p:nvSpPr>
          <p:cNvPr id="76" name="Google Shape;76;g35fec345a22_0_24"/>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What you </a:t>
            </a:r>
            <a:r>
              <a:rPr lang="en-GB" sz="2000">
                <a:solidFill>
                  <a:srgbClr val="00A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need</a:t>
            </a:r>
            <a:r>
              <a:rPr lang="en-GB" sz="2000">
                <a:solidFill>
                  <a:srgbClr val="00A000"/>
                </a:solidFill>
                <a:latin typeface="Helvetica Neue"/>
                <a:ea typeface="Helvetica Neue"/>
                <a:cs typeface="Helvetica Neue"/>
                <a:sym typeface="Helvetica Neue"/>
              </a:rPr>
              <a:t>:</a:t>
            </a:r>
            <a:endParaRPr sz="2000">
              <a:solidFill>
                <a:srgbClr val="00A000"/>
              </a:solidFill>
              <a:latin typeface="Helvetica Neue"/>
              <a:ea typeface="Helvetica Neue"/>
              <a:cs typeface="Helvetica Neue"/>
              <a:sym typeface="Helvetica Neue"/>
            </a:endParaRPr>
          </a:p>
          <a:p>
            <a:pPr marL="0" lvl="0" indent="0" algn="l" rtl="0">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77" name="Google Shape;77;g35fec345a22_0_24" descr="The micro:bit logo in black font on a green background."/>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78" name="Google Shape;78;g35fec345a22_0_24"/>
          <p:cNvSpPr txBox="1"/>
          <p:nvPr/>
        </p:nvSpPr>
        <p:spPr>
          <a:xfrm>
            <a:off x="482065" y="6080301"/>
            <a:ext cx="2911800" cy="402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17">
                <a:solidFill>
                  <a:schemeClr val="lt1"/>
                </a:solidFill>
                <a:latin typeface="Helvetica Neue"/>
                <a:ea typeface="Helvetica Neue"/>
                <a:cs typeface="Helvetica Neue"/>
                <a:sym typeface="Helvetica Neue"/>
              </a:rPr>
              <a:t>Project guide</a:t>
            </a:r>
            <a:endParaRPr sz="1900"/>
          </a:p>
        </p:txBody>
      </p:sp>
      <p:sp>
        <p:nvSpPr>
          <p:cNvPr id="79" name="Google Shape;79;g35fec345a22_0_24"/>
          <p:cNvSpPr txBox="1"/>
          <p:nvPr/>
        </p:nvSpPr>
        <p:spPr>
          <a:xfrm>
            <a:off x="283812" y="1352450"/>
            <a:ext cx="9447600" cy="6336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a:solidFill>
                  <a:schemeClr val="lt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Biological Evolution with Species Counter</a:t>
            </a:r>
            <a:endParaRPr/>
          </a:p>
        </p:txBody>
      </p:sp>
      <p:grpSp>
        <p:nvGrpSpPr>
          <p:cNvPr id="80" name="Google Shape;80;g35fec345a22_0_24"/>
          <p:cNvGrpSpPr/>
          <p:nvPr/>
        </p:nvGrpSpPr>
        <p:grpSpPr>
          <a:xfrm>
            <a:off x="283825" y="308093"/>
            <a:ext cx="6776414" cy="719853"/>
            <a:chOff x="1043748" y="-1624402"/>
            <a:chExt cx="1645200" cy="664500"/>
          </a:xfrm>
        </p:grpSpPr>
        <p:sp>
          <p:nvSpPr>
            <p:cNvPr id="81" name="Google Shape;81;g35fec345a22_0_24"/>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288">
                <a:solidFill>
                  <a:schemeClr val="lt1"/>
                </a:solidFill>
                <a:latin typeface="Calibri"/>
                <a:ea typeface="Calibri"/>
                <a:cs typeface="Calibri"/>
                <a:sym typeface="Calibri"/>
              </a:endParaRPr>
            </a:p>
          </p:txBody>
        </p:sp>
        <p:sp>
          <p:nvSpPr>
            <p:cNvPr id="82" name="Google Shape;82;g35fec345a22_0_24"/>
            <p:cNvSpPr txBox="1"/>
            <p:nvPr/>
          </p:nvSpPr>
          <p:spPr>
            <a:xfrm>
              <a:off x="1112157" y="-1522993"/>
              <a:ext cx="1506000" cy="461700"/>
            </a:xfrm>
            <a:prstGeom prst="rect">
              <a:avLst/>
            </a:prstGeom>
            <a:noFill/>
            <a:ln>
              <a:noFill/>
            </a:ln>
          </p:spPr>
          <p:txBody>
            <a:bodyPr spcFirstLastPara="1" wrap="square" lIns="99050" tIns="49525" rIns="99050" bIns="49525" anchor="t" anchorCtr="0">
              <a:spAutoFit/>
            </a:bodyPr>
            <a:lstStyle/>
            <a:p>
              <a:pPr marL="0" marR="0" lvl="0" indent="0" algn="ctr" rtl="0">
                <a:spcBef>
                  <a:spcPts val="0"/>
                </a:spcBef>
                <a:spcAft>
                  <a:spcPts val="0"/>
                </a:spcAft>
                <a:buNone/>
              </a:pPr>
              <a:r>
                <a:rPr lang="en-GB" sz="2600">
                  <a:solidFill>
                    <a:schemeClr val="lt1"/>
                  </a:solidFill>
                  <a:latin typeface="Helvetica Neue"/>
                  <a:ea typeface="Helvetica Neue"/>
                  <a:cs typeface="Helvetica Neue"/>
                  <a:sym typeface="Helvetica Neue"/>
                </a:rPr>
                <a:t>Integrating CS </a:t>
              </a:r>
              <a:r>
                <a:rPr lang="en-GB" sz="2600">
                  <a:solidFill>
                    <a:schemeClr val="lt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with</a:t>
              </a:r>
              <a:r>
                <a:rPr lang="en-GB" sz="2600">
                  <a:solidFill>
                    <a:schemeClr val="lt1"/>
                  </a:solidFill>
                  <a:latin typeface="Helvetica Neue"/>
                  <a:ea typeface="Helvetica Neue"/>
                  <a:cs typeface="Helvetica Neue"/>
                  <a:sym typeface="Helvetica Neue"/>
                </a:rPr>
                <a:t> Science - 3rd Grade</a:t>
              </a:r>
              <a:endParaRPr sz="2288">
                <a:solidFill>
                  <a:schemeClr val="dk1"/>
                </a:solidFill>
                <a:latin typeface="Calibri"/>
                <a:ea typeface="Calibri"/>
                <a:cs typeface="Calibri"/>
                <a:sym typeface="Calibri"/>
              </a:endParaRPr>
            </a:p>
          </p:txBody>
        </p:sp>
      </p:grpSp>
      <p:sp>
        <p:nvSpPr>
          <p:cNvPr id="83" name="Google Shape;83;g35fec345a22_0_24" descr="'''"/>
          <p:cNvSpPr/>
          <p:nvPr/>
        </p:nvSpPr>
        <p:spPr>
          <a:xfrm>
            <a:off x="330225" y="5954600"/>
            <a:ext cx="2016000"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87">
              <a:solidFill>
                <a:schemeClr val="lt1"/>
              </a:solidFill>
              <a:latin typeface="Calibri"/>
              <a:ea typeface="Calibri"/>
              <a:cs typeface="Calibri"/>
              <a:sym typeface="Calibri"/>
            </a:endParaRPr>
          </a:p>
        </p:txBody>
      </p:sp>
      <p:pic>
        <p:nvPicPr>
          <p:cNvPr id="84" name="Google Shape;84;g35fec345a22_0_24" descr="Illustration of a micro:bit that is needed for using this resource" title="Screenshot 2025-06-03 at 15.50.03.png"/>
          <p:cNvPicPr preferRelativeResize="0"/>
          <p:nvPr/>
        </p:nvPicPr>
        <p:blipFill rotWithShape="1">
          <a:blip r:embed="rId4">
            <a:alphaModFix/>
          </a:blip>
          <a:srcRect/>
          <a:stretch/>
        </p:blipFill>
        <p:spPr>
          <a:xfrm>
            <a:off x="482100" y="4108457"/>
            <a:ext cx="1385268" cy="1249141"/>
          </a:xfrm>
          <a:prstGeom prst="rect">
            <a:avLst/>
          </a:prstGeom>
          <a:noFill/>
          <a:ln>
            <a:noFill/>
          </a:ln>
        </p:spPr>
      </p:pic>
      <p:pic>
        <p:nvPicPr>
          <p:cNvPr id="85" name="Google Shape;85;g35fec345a22_0_24" descr="Illustration of a Micro USB cable that is needed for downloading code onto the micro:bit used in this resource" title="Screenshot 2025-06-03 at 15.50.11.png"/>
          <p:cNvPicPr preferRelativeResize="0"/>
          <p:nvPr/>
        </p:nvPicPr>
        <p:blipFill rotWithShape="1">
          <a:blip r:embed="rId5">
            <a:alphaModFix/>
          </a:blip>
          <a:srcRect/>
          <a:stretch/>
        </p:blipFill>
        <p:spPr>
          <a:xfrm>
            <a:off x="2010052" y="4079365"/>
            <a:ext cx="820877" cy="1249155"/>
          </a:xfrm>
          <a:prstGeom prst="rect">
            <a:avLst/>
          </a:prstGeom>
          <a:noFill/>
          <a:ln>
            <a:noFill/>
          </a:ln>
        </p:spPr>
      </p:pic>
      <p:pic>
        <p:nvPicPr>
          <p:cNvPr id="86" name="Google Shape;86;g35fec345a22_0_24" descr="Illustration of a battery back that is needed to provide power to a micro:bit used with this resource" title="Screenshot 2025-06-03 at 15.50.33.png"/>
          <p:cNvPicPr preferRelativeResize="0"/>
          <p:nvPr/>
        </p:nvPicPr>
        <p:blipFill rotWithShape="1">
          <a:blip r:embed="rId6">
            <a:alphaModFix/>
          </a:blip>
          <a:srcRect/>
          <a:stretch/>
        </p:blipFill>
        <p:spPr>
          <a:xfrm>
            <a:off x="2973616" y="4079366"/>
            <a:ext cx="1097526" cy="1249156"/>
          </a:xfrm>
          <a:prstGeom prst="rect">
            <a:avLst/>
          </a:prstGeom>
          <a:noFill/>
          <a:ln>
            <a:noFill/>
          </a:ln>
        </p:spPr>
      </p:pic>
      <p:grpSp>
        <p:nvGrpSpPr>
          <p:cNvPr id="87" name="Google Shape;87;g35fec345a22_0_24"/>
          <p:cNvGrpSpPr/>
          <p:nvPr/>
        </p:nvGrpSpPr>
        <p:grpSpPr>
          <a:xfrm>
            <a:off x="7539634" y="4267383"/>
            <a:ext cx="1678118" cy="1126865"/>
            <a:chOff x="5447675" y="4033825"/>
            <a:chExt cx="1999425" cy="1342625"/>
          </a:xfrm>
        </p:grpSpPr>
        <p:pic>
          <p:nvPicPr>
            <p:cNvPr id="88" name="Google Shape;88;g35fec345a22_0_24" descr="Illustration of outdoor space needed for students to observe and record species with the micro:bit" title="Screenshot 2025-06-03 at 15.53.27.png"/>
            <p:cNvPicPr preferRelativeResize="0"/>
            <p:nvPr/>
          </p:nvPicPr>
          <p:blipFill rotWithShape="1">
            <a:blip r:embed="rId7">
              <a:alphaModFix/>
            </a:blip>
            <a:srcRect/>
            <a:stretch/>
          </p:blipFill>
          <p:spPr>
            <a:xfrm>
              <a:off x="5447675" y="4033825"/>
              <a:ext cx="1999425" cy="1219350"/>
            </a:xfrm>
            <a:prstGeom prst="rect">
              <a:avLst/>
            </a:prstGeom>
            <a:noFill/>
            <a:ln>
              <a:noFill/>
            </a:ln>
          </p:spPr>
        </p:pic>
        <p:sp>
          <p:nvSpPr>
            <p:cNvPr id="89" name="Google Shape;89;g35fec345a22_0_24"/>
            <p:cNvSpPr txBox="1"/>
            <p:nvPr/>
          </p:nvSpPr>
          <p:spPr>
            <a:xfrm>
              <a:off x="5802388" y="5041650"/>
              <a:ext cx="1290000" cy="334800"/>
            </a:xfrm>
            <a:prstGeom prst="rect">
              <a:avLst/>
            </a:prstGeom>
            <a:noFill/>
            <a:ln>
              <a:noFill/>
            </a:ln>
          </p:spPr>
          <p:txBody>
            <a:bodyPr spcFirstLastPara="1" wrap="square" lIns="76725" tIns="76725" rIns="76725" bIns="76725" anchor="t" anchorCtr="0">
              <a:spAutoFit/>
            </a:bodyPr>
            <a:lstStyle/>
            <a:p>
              <a:pPr marL="0" marR="0" lvl="0" indent="0" algn="l" rtl="0">
                <a:lnSpc>
                  <a:spcPct val="100000"/>
                </a:lnSpc>
                <a:spcBef>
                  <a:spcPts val="0"/>
                </a:spcBef>
                <a:spcAft>
                  <a:spcPts val="0"/>
                </a:spcAft>
                <a:buClr>
                  <a:srgbClr val="000000"/>
                </a:buClr>
                <a:buSzPts val="818"/>
                <a:buFont typeface="Arial"/>
                <a:buNone/>
              </a:pPr>
              <a:r>
                <a:rPr lang="en-GB" sz="818" b="1" i="0" u="none" strike="noStrike" cap="none">
                  <a:solidFill>
                    <a:srgbClr val="000000"/>
                  </a:solidFill>
                  <a:latin typeface="Helvetica Neue"/>
                  <a:ea typeface="Helvetica Neue"/>
                  <a:cs typeface="Helvetica Neue"/>
                  <a:sym typeface="Helvetica Neue"/>
                </a:rPr>
                <a:t>Outdoor space</a:t>
              </a:r>
              <a:endParaRPr sz="818" b="1" i="0" u="none" strike="noStrike" cap="none">
                <a:solidFill>
                  <a:srgbClr val="000000"/>
                </a:solidFill>
                <a:latin typeface="Helvetica Neue"/>
                <a:ea typeface="Helvetica Neue"/>
                <a:cs typeface="Helvetica Neue"/>
                <a:sym typeface="Helvetica Neue"/>
              </a:endParaRPr>
            </a:p>
          </p:txBody>
        </p:sp>
      </p:grpSp>
      <p:pic>
        <p:nvPicPr>
          <p:cNvPr id="90" name="Google Shape;90;g35fec345a22_0_24" title="tablet with bluetooth.png"/>
          <p:cNvPicPr preferRelativeResize="0"/>
          <p:nvPr/>
        </p:nvPicPr>
        <p:blipFill>
          <a:blip r:embed="rId8">
            <a:alphaModFix/>
          </a:blip>
          <a:stretch>
            <a:fillRect/>
          </a:stretch>
        </p:blipFill>
        <p:spPr>
          <a:xfrm>
            <a:off x="5876680" y="4261401"/>
            <a:ext cx="1520150" cy="1260947"/>
          </a:xfrm>
          <a:prstGeom prst="rect">
            <a:avLst/>
          </a:prstGeom>
          <a:noFill/>
          <a:ln>
            <a:noFill/>
          </a:ln>
        </p:spPr>
      </p:pic>
      <p:pic>
        <p:nvPicPr>
          <p:cNvPr id="91" name="Google Shape;91;g35fec345a22_0_24" title="computer with usb.png"/>
          <p:cNvPicPr preferRelativeResize="0"/>
          <p:nvPr/>
        </p:nvPicPr>
        <p:blipFill>
          <a:blip r:embed="rId9">
            <a:alphaModFix/>
          </a:blip>
          <a:stretch>
            <a:fillRect/>
          </a:stretch>
        </p:blipFill>
        <p:spPr>
          <a:xfrm>
            <a:off x="4213831" y="4267292"/>
            <a:ext cx="1520153" cy="124915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365ab73c13e_0_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Code Details 2</a:t>
            </a:r>
            <a:endParaRPr sz="2600">
              <a:solidFill>
                <a:srgbClr val="2993D6"/>
              </a:solidFill>
            </a:endParaRPr>
          </a:p>
        </p:txBody>
      </p:sp>
      <p:sp>
        <p:nvSpPr>
          <p:cNvPr id="186" name="Google Shape;186;g365ab73c13e_0_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10</a:t>
            </a:fld>
            <a:endParaRPr/>
          </a:p>
        </p:txBody>
      </p:sp>
      <p:sp>
        <p:nvSpPr>
          <p:cNvPr id="187" name="Google Shape;187;g365ab73c13e_0_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b="1">
                <a:solidFill>
                  <a:srgbClr val="2A92D6"/>
                </a:solidFill>
                <a:latin typeface="Helvetica Neue"/>
                <a:ea typeface="Helvetica Neue"/>
                <a:cs typeface="Helvetica Neue"/>
                <a:sym typeface="Helvetica Neue"/>
              </a:rPr>
              <a:t>Mild 🌶️ </a:t>
            </a:r>
            <a:r>
              <a:rPr lang="en-GB" sz="1150">
                <a:solidFill>
                  <a:srgbClr val="888888"/>
                </a:solidFill>
                <a:latin typeface="Helvetica Neue"/>
                <a:ea typeface="Helvetica Neue"/>
                <a:cs typeface="Helvetica Neue"/>
                <a:sym typeface="Helvetica Neue"/>
              </a:rPr>
              <a:t>- Medium - Spicy</a:t>
            </a:r>
            <a:endParaRPr sz="1150">
              <a:solidFill>
                <a:srgbClr val="888888"/>
              </a:solidFill>
              <a:latin typeface="Helvetica Neue"/>
              <a:ea typeface="Helvetica Neue"/>
              <a:cs typeface="Helvetica Neue"/>
              <a:sym typeface="Helvetica Neue"/>
            </a:endParaRPr>
          </a:p>
        </p:txBody>
      </p:sp>
      <p:sp>
        <p:nvSpPr>
          <p:cNvPr id="188" name="Google Shape;188;g365ab73c13e_0_6"/>
          <p:cNvSpPr/>
          <p:nvPr/>
        </p:nvSpPr>
        <p:spPr>
          <a:xfrm>
            <a:off x="694500" y="1504125"/>
            <a:ext cx="8364600" cy="4571400"/>
          </a:xfrm>
          <a:prstGeom prst="roundRect">
            <a:avLst>
              <a:gd name="adj" fmla="val 16667"/>
            </a:avLst>
          </a:prstGeom>
          <a:noFill/>
          <a:ln w="19050" cap="flat" cmpd="sng">
            <a:solidFill>
              <a:srgbClr val="2993D6"/>
            </a:solidFill>
            <a:prstDash val="solid"/>
            <a:round/>
            <a:headEnd type="none" w="sm" len="sm"/>
            <a:tailEnd type="none" w="sm" len="sm"/>
          </a:ln>
        </p:spPr>
        <p:txBody>
          <a:bodyPr spcFirstLastPara="1" wrap="square" lIns="91425" tIns="0" rIns="91425" bIns="91425" anchor="t" anchorCtr="0">
            <a:noAutofit/>
          </a:bodyPr>
          <a:lstStyle/>
          <a:p>
            <a:pPr marL="0" marR="178484" lvl="0" indent="0" algn="l" rtl="0">
              <a:lnSpc>
                <a:spcPct val="110000"/>
              </a:lnSpc>
              <a:spcBef>
                <a:spcPts val="1300"/>
              </a:spcBef>
              <a:spcAft>
                <a:spcPts val="0"/>
              </a:spcAft>
              <a:buNone/>
            </a:pP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5"/>
                  </a:ext>
                </a:extLst>
              </a:rPr>
              <a:t>This project also uses</a:t>
            </a:r>
            <a:r>
              <a:rPr lang="en-GB" sz="1600">
                <a:solidFill>
                  <a:schemeClr val="dk1"/>
                </a:solidFill>
                <a:latin typeface="Helvetica Neue"/>
                <a:ea typeface="Helvetica Neue"/>
                <a:cs typeface="Helvetica Neue"/>
                <a:sym typeface="Helvetica Neue"/>
              </a:rPr>
              <a:t> the </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6"/>
                  </a:ext>
                </a:extLst>
              </a:rPr>
              <a:t>micro:bit’s accelerometer (movement sensor)</a:t>
            </a:r>
            <a:r>
              <a:rPr lang="en-GB" sz="1600">
                <a:solidFill>
                  <a:schemeClr val="dk1"/>
                </a:solidFill>
                <a:latin typeface="Helvetica Neue"/>
                <a:ea typeface="Helvetica Neue"/>
                <a:cs typeface="Helvetica Neue"/>
                <a:sym typeface="Helvetica Neue"/>
              </a:rPr>
              <a:t>. Students will shake the micro:bit to review the data they have collected. When the “on shake” input is</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7"/>
                  </a:ext>
                </a:extLst>
              </a:rPr>
              <a:t> detected, the </a:t>
            </a:r>
            <a:r>
              <a:rPr lang="en-GB" sz="1600">
                <a:solidFill>
                  <a:schemeClr val="dk1"/>
                </a:solidFill>
                <a:latin typeface="Helvetica Neue"/>
                <a:ea typeface="Helvetica Neue"/>
                <a:cs typeface="Helvetica Neue"/>
                <a:sym typeface="Helvetica Neue"/>
              </a:rPr>
              <a:t>micro:bit will:</a:t>
            </a:r>
            <a:endParaRPr sz="1300">
              <a:solidFill>
                <a:schemeClr val="dk1"/>
              </a:solidFill>
              <a:latin typeface="Helvetica Neue"/>
              <a:ea typeface="Helvetica Neue"/>
              <a:cs typeface="Helvetica Neue"/>
              <a:sym typeface="Helvetica Neue"/>
            </a:endParaRPr>
          </a:p>
          <a:p>
            <a:pPr marL="0" marR="1348484" lvl="0" indent="0" algn="l" rtl="0">
              <a:lnSpc>
                <a:spcPct val="110000"/>
              </a:lnSpc>
              <a:spcBef>
                <a:spcPts val="1300"/>
              </a:spcBef>
              <a:spcAft>
                <a:spcPts val="0"/>
              </a:spcAft>
              <a:buNone/>
            </a:pPr>
            <a:endParaRPr sz="1300">
              <a:solidFill>
                <a:schemeClr val="dk1"/>
              </a:solidFill>
              <a:latin typeface="Helvetica Neue"/>
              <a:ea typeface="Helvetica Neue"/>
              <a:cs typeface="Helvetica Neue"/>
              <a:sym typeface="Helvetica Neue"/>
            </a:endParaRPr>
          </a:p>
          <a:p>
            <a:pPr marL="2430000" lvl="0" indent="-190500" algn="l" rtl="0">
              <a:lnSpc>
                <a:spcPct val="160000"/>
              </a:lnSpc>
              <a:spcBef>
                <a:spcPts val="130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8"/>
                  </a:ext>
                </a:extLst>
              </a:rPr>
              <a:t>show</a:t>
            </a:r>
            <a:r>
              <a:rPr lang="en-GB" sz="1500">
                <a:solidFill>
                  <a:schemeClr val="dk1"/>
                </a:solidFill>
                <a:latin typeface="Helvetica Neue"/>
                <a:ea typeface="Helvetica Neue"/>
                <a:cs typeface="Helvetica Neue"/>
                <a:sym typeface="Helvetica Neue"/>
              </a:rPr>
              <a:t> ‘insects’ on LED display</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show the value stored in variable “A-insect” on LED display</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pause for 1 second</a:t>
            </a:r>
            <a:r>
              <a:rPr lang="en-GB" sz="15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9"/>
                  </a:ext>
                </a:extLst>
              </a:rPr>
              <a:t> (1000 ms)</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clear the LED display</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pause for 2 seconds </a:t>
            </a:r>
            <a:r>
              <a:rPr lang="en-GB" sz="15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0"/>
                  </a:ext>
                </a:extLst>
              </a:rPr>
              <a:t>(2000 ms)</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show ‘birds’ on the LED display</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show the value stored in variable “B-birds” on LED display</a:t>
            </a:r>
            <a:endParaRPr sz="1300">
              <a:latin typeface="Helvetica Neue"/>
              <a:ea typeface="Helvetica Neue"/>
              <a:cs typeface="Helvetica Neue"/>
              <a:sym typeface="Helvetica Neue"/>
            </a:endParaRPr>
          </a:p>
        </p:txBody>
      </p:sp>
      <p:pic>
        <p:nvPicPr>
          <p:cNvPr id="189" name="Google Shape;189;g365ab73c13e_0_6" descr="Block-based code for a micro:bit to display the label insects, show the value of variable A-insects, pause, show the label birds, and show the value of variable B-birds when a student shakes the micro:bit. The show string &quot;insects&quot;, show number A-insects, pause, clear screen, show string &quot;birds&quot; and show number B-birds blocks are inside the on shake block." title="microbit-screenshot (18).png"/>
          <p:cNvPicPr preferRelativeResize="0"/>
          <p:nvPr/>
        </p:nvPicPr>
        <p:blipFill rotWithShape="1">
          <a:blip r:embed="rId3">
            <a:alphaModFix/>
          </a:blip>
          <a:srcRect t="38642" r="70286"/>
          <a:stretch/>
        </p:blipFill>
        <p:spPr>
          <a:xfrm>
            <a:off x="1079625" y="2817550"/>
            <a:ext cx="2080650" cy="3111226"/>
          </a:xfrm>
          <a:prstGeom prst="rect">
            <a:avLst/>
          </a:prstGeom>
          <a:noFill/>
          <a:ln>
            <a:noFill/>
          </a:ln>
        </p:spPr>
      </p:pic>
      <p:pic>
        <p:nvPicPr>
          <p:cNvPr id="190" name="Google Shape;190;g365ab73c13e_0_6" descr="decorative" title="Inspired_green@4x-100 (1).jpg"/>
          <p:cNvPicPr preferRelativeResize="0"/>
          <p:nvPr/>
        </p:nvPicPr>
        <p:blipFill rotWithShape="1">
          <a:blip r:embed="rId4">
            <a:alphaModFix/>
          </a:blip>
          <a:srcRect/>
          <a:stretch/>
        </p:blipFill>
        <p:spPr>
          <a:xfrm rot="572948">
            <a:off x="7932800" y="240552"/>
            <a:ext cx="873876" cy="11886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Medium</a:t>
            </a:r>
            <a:endParaRPr/>
          </a:p>
        </p:txBody>
      </p:sp>
      <p:sp>
        <p:nvSpPr>
          <p:cNvPr id="196" name="Google Shape;196;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365ab73c13e_0_2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Introduction</a:t>
            </a:r>
            <a:endParaRPr sz="2600">
              <a:solidFill>
                <a:srgbClr val="6C4BC1"/>
              </a:solidFill>
            </a:endParaRPr>
          </a:p>
        </p:txBody>
      </p:sp>
      <p:sp>
        <p:nvSpPr>
          <p:cNvPr id="202" name="Google Shape;202;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12</a:t>
            </a:fld>
            <a:endParaRPr/>
          </a:p>
        </p:txBody>
      </p:sp>
      <p:sp>
        <p:nvSpPr>
          <p:cNvPr id="203" name="Google Shape;203;g365ab73c13e_0_21"/>
          <p:cNvSpPr txBox="1">
            <a:spLocks noGrp="1"/>
          </p:cNvSpPr>
          <p:nvPr>
            <p:ph type="body" idx="1"/>
          </p:nvPr>
        </p:nvSpPr>
        <p:spPr>
          <a:xfrm>
            <a:off x="681025" y="1319775"/>
            <a:ext cx="8544000" cy="4808100"/>
          </a:xfrm>
          <a:prstGeom prst="rect">
            <a:avLst/>
          </a:prstGeom>
          <a:noFill/>
          <a:ln>
            <a:noFill/>
          </a:ln>
        </p:spPr>
        <p:txBody>
          <a:bodyPr spcFirstLastPara="1" wrap="square" lIns="91425" tIns="45700" rIns="91425" bIns="45700" anchor="t" anchorCtr="0">
            <a:noAutofit/>
          </a:bodyPr>
          <a:lstStyle/>
          <a:p>
            <a:pPr marL="185420" lvl="0" indent="-175895" algn="l" rtl="0">
              <a:lnSpc>
                <a:spcPct val="100000"/>
              </a:lnSpc>
              <a:spcBef>
                <a:spcPts val="0"/>
              </a:spcBef>
              <a:spcAft>
                <a:spcPts val="0"/>
              </a:spcAft>
              <a:buClr>
                <a:srgbClr val="6C4BC1"/>
              </a:buClr>
              <a:buSzPts val="1650"/>
              <a:buChar char="•"/>
            </a:pPr>
            <a:r>
              <a:rPr lang="en-GB" sz="1650" dirty="0"/>
              <a:t>Students open a </a:t>
            </a:r>
            <a:r>
              <a:rPr lang="en-GB" sz="1650" b="1" dirty="0"/>
              <a:t>starter project</a:t>
            </a:r>
            <a:r>
              <a:rPr lang="en-GB" sz="1650" dirty="0"/>
              <a:t> containing all the blocks they need to make the project. Some code has already been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1"/>
                  </a:ext>
                </a:extLst>
              </a:rPr>
              <a:t>built. Students</a:t>
            </a:r>
            <a:r>
              <a:rPr lang="en-GB" sz="1650" dirty="0"/>
              <a:t> need to use the remaining blocks to finish their species counter.  </a:t>
            </a:r>
            <a:endParaRPr lang="en-US" sz="1650" dirty="0"/>
          </a:p>
          <a:p>
            <a:pPr marL="185420" lvl="0" indent="-175895" algn="l" rtl="0">
              <a:lnSpc>
                <a:spcPct val="100000"/>
              </a:lnSpc>
              <a:spcBef>
                <a:spcPts val="2200"/>
              </a:spcBef>
              <a:spcAft>
                <a:spcPts val="0"/>
              </a:spcAft>
              <a:buClr>
                <a:srgbClr val="6C4BC1"/>
              </a:buClr>
              <a:buSzPts val="1650"/>
              <a:buChar char="•"/>
            </a:pPr>
            <a:r>
              <a:rPr lang="en-GB" sz="1650" dirty="0"/>
              <a:t>Counting living (moving) species is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2"/>
                  </a:ext>
                </a:extLst>
              </a:rPr>
              <a:t>hard, so</a:t>
            </a:r>
            <a:r>
              <a:rPr lang="en-GB" sz="1650" dirty="0"/>
              <a:t> working in pairs or small groups can be help</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3"/>
                  </a:ext>
                </a:extLst>
              </a:rPr>
              <a:t>ful</a:t>
            </a:r>
            <a:r>
              <a:rPr lang="en-GB" sz="1650" dirty="0"/>
              <a:t>.</a:t>
            </a:r>
            <a:endParaRPr sz="1650" dirty="0"/>
          </a:p>
          <a:p>
            <a:pPr marL="185420" lvl="0" indent="-175895" algn="l" rtl="0">
              <a:lnSpc>
                <a:spcPct val="100000"/>
              </a:lnSpc>
              <a:spcBef>
                <a:spcPts val="2200"/>
              </a:spcBef>
              <a:spcAft>
                <a:spcPts val="0"/>
              </a:spcAft>
              <a:buClr>
                <a:srgbClr val="6C4BC1"/>
              </a:buClr>
              <a:buSzPts val="1650"/>
              <a:buChar char="•"/>
            </a:pPr>
            <a:r>
              <a:rPr lang="en-GB" sz="1650" dirty="0"/>
              <a:t>This p</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4"/>
                  </a:ext>
                </a:extLst>
              </a:rPr>
              <a:t>roject</a:t>
            </a:r>
            <a:r>
              <a:rPr lang="en-GB" sz="1650" dirty="0"/>
              <a:t> is set up to measure A for insects and B for birds, but you can tailor this to better suit your class and environment. You can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5"/>
                  </a:ext>
                </a:extLst>
              </a:rPr>
              <a:t>rename the variables</a:t>
            </a:r>
            <a:r>
              <a:rPr lang="en-GB" sz="1650" dirty="0"/>
              <a:t> to customize your use of this project (instructions available at the end of this guide).</a:t>
            </a:r>
            <a:endParaRPr sz="1650" dirty="0"/>
          </a:p>
          <a:p>
            <a:pPr marL="185420" lvl="0" indent="-175895" algn="l" rtl="0">
              <a:lnSpc>
                <a:spcPct val="100000"/>
              </a:lnSpc>
              <a:spcBef>
                <a:spcPts val="2200"/>
              </a:spcBef>
              <a:spcAft>
                <a:spcPts val="0"/>
              </a:spcAft>
              <a:buClr>
                <a:srgbClr val="6C4BC1"/>
              </a:buClr>
              <a:buSzPts val="1650"/>
              <a:buChar char="•"/>
            </a:pPr>
            <a:r>
              <a:rPr lang="en-GB" sz="1650" dirty="0"/>
              <a:t>Remember to identify the areas where</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6"/>
                  </a:ext>
                </a:extLst>
              </a:rPr>
              <a:t> student will be collecting data</a:t>
            </a:r>
            <a:r>
              <a:rPr lang="en-GB" sz="1650" dirty="0"/>
              <a:t>. A selection of areas can provide interesting discussions at the end of the session.  </a:t>
            </a:r>
            <a:endParaRPr sz="1650" dirty="0"/>
          </a:p>
          <a:p>
            <a:pPr marL="185420" lvl="0" indent="-175895" algn="l" rtl="0">
              <a:lnSpc>
                <a:spcPct val="100000"/>
              </a:lnSpc>
              <a:spcBef>
                <a:spcPts val="2200"/>
              </a:spcBef>
              <a:spcAft>
                <a:spcPts val="0"/>
              </a:spcAft>
              <a:buClr>
                <a:srgbClr val="6C4BC1"/>
              </a:buClr>
              <a:buSzPts val="1650"/>
              <a:buChar char="•"/>
            </a:pPr>
            <a:r>
              <a:rPr lang="en-GB" sz="1650" dirty="0"/>
              <a:t>After they have collected the data, students can use the data to build graphs to support class discussion on biodiversity.</a:t>
            </a:r>
            <a:endParaRPr sz="1650" dirty="0"/>
          </a:p>
          <a:p>
            <a:pPr marL="556895" lvl="1" indent="-175895" algn="l" rtl="0">
              <a:lnSpc>
                <a:spcPct val="100000"/>
              </a:lnSpc>
              <a:spcBef>
                <a:spcPts val="1000"/>
              </a:spcBef>
              <a:spcAft>
                <a:spcPts val="2200"/>
              </a:spcAft>
              <a:buClr>
                <a:srgbClr val="6C4BC1"/>
              </a:buClr>
              <a:buSzPts val="1650"/>
              <a:buChar char="•"/>
            </a:pPr>
            <a:r>
              <a:rPr lang="en-GB" sz="1650" dirty="0"/>
              <a:t>The </a:t>
            </a:r>
            <a:r>
              <a:rPr lang="en-GB" sz="1700" dirty="0">
                <a:solidFill>
                  <a:schemeClr val="tx1"/>
                </a:solidFill>
              </a:rPr>
              <a:t>species counter recording </a:t>
            </a:r>
            <a:r>
              <a:rPr lang="en-GB" sz="1700" dirty="0" err="1">
                <a:solidFill>
                  <a:schemeClr val="tx1"/>
                </a:solidFill>
              </a:rPr>
              <a:t>sheet</a:t>
            </a:r>
            <a:r>
              <a:rPr lang="en-GB" sz="1650" dirty="0" err="1"/>
              <a:t>can</a:t>
            </a:r>
            <a:r>
              <a:rPr lang="en-GB" sz="1650" dirty="0"/>
              <a:t> be used to record the date, time, location, and species observation totals.</a:t>
            </a:r>
            <a:endParaRPr sz="1650" dirty="0"/>
          </a:p>
        </p:txBody>
      </p:sp>
      <p:sp>
        <p:nvSpPr>
          <p:cNvPr id="204" name="Google Shape;204;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Mild</a:t>
            </a:r>
            <a:r>
              <a:rPr lang="en-GB" sz="1150" b="1">
                <a:solidFill>
                  <a:srgbClr val="2A92D6"/>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a:t>
            </a:r>
            <a:r>
              <a:rPr lang="en-GB" sz="1150" b="1">
                <a:solidFill>
                  <a:srgbClr val="6C4BC1"/>
                </a:solidFill>
                <a:latin typeface="Helvetica Neue"/>
                <a:ea typeface="Helvetica Neue"/>
                <a:cs typeface="Helvetica Neue"/>
                <a:sym typeface="Helvetica Neue"/>
              </a:rPr>
              <a:t>Medium </a:t>
            </a:r>
            <a:r>
              <a:rPr lang="en-GB" sz="1150" b="1">
                <a:solidFill>
                  <a:srgbClr val="2A92D6"/>
                </a:solidFill>
                <a:latin typeface="Helvetica Neue"/>
                <a:ea typeface="Helvetica Neue"/>
                <a:cs typeface="Helvetica Neue"/>
                <a:sym typeface="Helvetica Neue"/>
              </a:rPr>
              <a:t>🌶️🌶️</a:t>
            </a:r>
            <a:r>
              <a:rPr lang="en-GB" sz="1150">
                <a:solidFill>
                  <a:srgbClr val="888888"/>
                </a:solidFill>
                <a:latin typeface="Helvetica Neue"/>
                <a:ea typeface="Helvetica Neue"/>
                <a:cs typeface="Helvetica Neue"/>
                <a:sym typeface="Helvetica Neue"/>
              </a:rPr>
              <a:t> - Spicy</a:t>
            </a:r>
            <a:endParaRPr sz="1150">
              <a:solidFill>
                <a:srgbClr val="888888"/>
              </a:solidFill>
              <a:latin typeface="Helvetica Neue"/>
              <a:ea typeface="Helvetica Neue"/>
              <a:cs typeface="Helvetica Neue"/>
              <a:sym typeface="Helvetica Neue"/>
            </a:endParaRPr>
          </a:p>
        </p:txBody>
      </p:sp>
      <p:pic>
        <p:nvPicPr>
          <p:cNvPr id="205" name="Google Shape;205;g365ab73c13e_0_21" descr="decorative"/>
          <p:cNvPicPr preferRelativeResize="0"/>
          <p:nvPr/>
        </p:nvPicPr>
        <p:blipFill rotWithShape="1">
          <a:blip r:embed="rId3">
            <a:alphaModFix/>
          </a:blip>
          <a:srcRect/>
          <a:stretch/>
        </p:blipFill>
        <p:spPr>
          <a:xfrm>
            <a:off x="8470250" y="332948"/>
            <a:ext cx="833550" cy="643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Activity S</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7"/>
                  </a:ext>
                </a:extLst>
              </a:rPr>
              <a:t>teps</a:t>
            </a:r>
            <a:r>
              <a:rPr lang="en-GB" sz="2600">
                <a:solidFill>
                  <a:srgbClr val="6C4BC1"/>
                </a:solidFill>
              </a:rPr>
              <a:t> 1</a:t>
            </a:r>
            <a:endParaRPr sz="2600">
              <a:solidFill>
                <a:srgbClr val="6C4BC1"/>
              </a:solidFill>
            </a:endParaRPr>
          </a:p>
        </p:txBody>
      </p:sp>
      <p:sp>
        <p:nvSpPr>
          <p:cNvPr id="211" name="Google Shape;211;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13</a:t>
            </a:fld>
            <a:endParaRPr/>
          </a:p>
        </p:txBody>
      </p:sp>
      <p:sp>
        <p:nvSpPr>
          <p:cNvPr id="212" name="Google Shape;212;g3669771b81a_0_211"/>
          <p:cNvSpPr txBox="1">
            <a:spLocks noGrp="1"/>
          </p:cNvSpPr>
          <p:nvPr>
            <p:ph type="body" idx="1"/>
          </p:nvPr>
        </p:nvSpPr>
        <p:spPr>
          <a:xfrm>
            <a:off x="681037" y="1367473"/>
            <a:ext cx="8710800" cy="46944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None/>
            </a:pPr>
            <a:r>
              <a:rPr lang="en-GB" sz="1800" b="1" i="1" dirty="0">
                <a:solidFill>
                  <a:srgbClr val="6C4BC1"/>
                </a:solidFill>
              </a:rPr>
              <a:t>Build the code:</a:t>
            </a:r>
            <a:endParaRPr sz="959" b="1" i="1" dirty="0">
              <a:solidFill>
                <a:srgbClr val="6C4BC1"/>
              </a:solidFill>
            </a:endParaRPr>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Open</a:t>
            </a:r>
            <a:r>
              <a:rPr lang="en-GB" sz="1800" dirty="0"/>
              <a:t> the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8"/>
                  </a:ext>
                </a:extLst>
              </a:rPr>
              <a:t>starter project</a:t>
            </a:r>
            <a:r>
              <a:rPr lang="en-GB" sz="1800" dirty="0"/>
              <a:t>: </a:t>
            </a:r>
            <a:r>
              <a:rPr lang="en-GB" sz="1800" u="sng" dirty="0">
                <a:solidFill>
                  <a:schemeClr val="hlink"/>
                </a:solidFill>
                <a:hlinkClick r:id="rId3"/>
              </a:rPr>
              <a:t>mbit.io/us-species-pp</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9"/>
                  </a:ext>
                </a:extLst>
              </a:rPr>
              <a:t>Explain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0"/>
                  </a:ext>
                </a:extLst>
              </a:rPr>
              <a:t>th</a:t>
            </a:r>
            <a:r>
              <a:rPr lang="en-GB" sz="1800" dirty="0"/>
              <a:t>at students have all the code blocks they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1"/>
                  </a:ext>
                </a:extLst>
              </a:rPr>
              <a:t>need. For</a:t>
            </a:r>
            <a:r>
              <a:rPr lang="en-GB" sz="1800" dirty="0"/>
              <a:t> this project, one part of the code is already done</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2"/>
                  </a:ext>
                </a:extLst>
              </a:rPr>
              <a:t> for them, which allows </a:t>
            </a:r>
            <a:r>
              <a:rPr lang="en-GB" sz="1800" dirty="0"/>
              <a:t>them to access their variables (their counts) to see how many insects and birds they counted. </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Code</a:t>
            </a:r>
            <a:r>
              <a:rPr lang="en-GB" sz="1800" dirty="0"/>
              <a:t> Button A to increase the variable “A-insects” by 1 when pressed and then display the total.</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Repeat</a:t>
            </a:r>
            <a:r>
              <a:rPr lang="en-GB" sz="1800" dirty="0"/>
              <a:t> for Button B. </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Make sure</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3"/>
                  </a:ext>
                </a:extLst>
              </a:rPr>
              <a:t> student</a:t>
            </a:r>
            <a:r>
              <a:rPr lang="en-GB" sz="1800" dirty="0"/>
              <a:t> code looks like:</a:t>
            </a:r>
            <a:endParaRPr sz="1800" dirty="0"/>
          </a:p>
          <a:p>
            <a:pPr marL="0" lvl="0" indent="0" algn="l" rtl="0">
              <a:lnSpc>
                <a:spcPct val="110000"/>
              </a:lnSpc>
              <a:spcBef>
                <a:spcPts val="1300"/>
              </a:spcBef>
              <a:spcAft>
                <a:spcPts val="0"/>
              </a:spcAft>
              <a:buNone/>
            </a:pPr>
            <a:endParaRPr sz="1800" dirty="0"/>
          </a:p>
        </p:txBody>
      </p:sp>
      <p:pic>
        <p:nvPicPr>
          <p:cNvPr id="213" name="Google Shape;213;g3669771b81a_0_211"/>
          <p:cNvPicPr preferRelativeResize="0"/>
          <p:nvPr/>
        </p:nvPicPr>
        <p:blipFill rotWithShape="1">
          <a:blip r:embed="rId4">
            <a:alphaModFix/>
          </a:blip>
          <a:srcRect/>
          <a:stretch/>
        </p:blipFill>
        <p:spPr>
          <a:xfrm>
            <a:off x="1041884" y="5361777"/>
            <a:ext cx="782653" cy="603761"/>
          </a:xfrm>
          <a:prstGeom prst="rect">
            <a:avLst/>
          </a:prstGeom>
          <a:noFill/>
          <a:ln>
            <a:noFill/>
          </a:ln>
        </p:spPr>
      </p:pic>
      <p:sp>
        <p:nvSpPr>
          <p:cNvPr id="214" name="Google Shape;214;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Mild</a:t>
            </a:r>
            <a:r>
              <a:rPr lang="en-GB" sz="1150" b="1">
                <a:solidFill>
                  <a:srgbClr val="2A92D6"/>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a:t>
            </a:r>
            <a:r>
              <a:rPr lang="en-GB" sz="1150" b="1">
                <a:solidFill>
                  <a:srgbClr val="6C4BC1"/>
                </a:solidFill>
                <a:latin typeface="Helvetica Neue"/>
                <a:ea typeface="Helvetica Neue"/>
                <a:cs typeface="Helvetica Neue"/>
                <a:sym typeface="Helvetica Neue"/>
              </a:rPr>
              <a:t>Medium </a:t>
            </a:r>
            <a:r>
              <a:rPr lang="en-GB" sz="1150" b="1">
                <a:solidFill>
                  <a:srgbClr val="2A92D6"/>
                </a:solidFill>
                <a:latin typeface="Helvetica Neue"/>
                <a:ea typeface="Helvetica Neue"/>
                <a:cs typeface="Helvetica Neue"/>
                <a:sym typeface="Helvetica Neue"/>
              </a:rPr>
              <a:t>🌶️🌶️</a:t>
            </a:r>
            <a:r>
              <a:rPr lang="en-GB" sz="1150">
                <a:solidFill>
                  <a:srgbClr val="888888"/>
                </a:solidFill>
                <a:latin typeface="Helvetica Neue"/>
                <a:ea typeface="Helvetica Neue"/>
                <a:cs typeface="Helvetica Neue"/>
                <a:sym typeface="Helvetica Neue"/>
              </a:rPr>
              <a:t> - Spicy</a:t>
            </a:r>
            <a:endParaRPr sz="1150">
              <a:solidFill>
                <a:srgbClr val="888888"/>
              </a:solidFill>
              <a:latin typeface="Helvetica Neue"/>
              <a:ea typeface="Helvetica Neue"/>
              <a:cs typeface="Helvetica Neue"/>
              <a:sym typeface="Helvetica Neue"/>
            </a:endParaRPr>
          </a:p>
        </p:txBody>
      </p:sp>
      <p:pic>
        <p:nvPicPr>
          <p:cNvPr id="215" name="Google Shape;215;g3669771b81a_0_211" descr="Block-based code for Buttons A and B on a micro:bit to increase the value of variables &quot;A-insect&quot; and &quot;B-birds&quot; by 1 and display the current value each time Button A or B is pressed. The change variable A-insects by 1 and show number blocks are inside the on button A pressed block. The change variable B-birds by 1 and show number blocks are inside the on button B pressed block." title="microbit-screenshot (17).png"/>
          <p:cNvPicPr preferRelativeResize="0"/>
          <p:nvPr/>
        </p:nvPicPr>
        <p:blipFill rotWithShape="1">
          <a:blip r:embed="rId5">
            <a:alphaModFix/>
          </a:blip>
          <a:srcRect l="32459" b="71009"/>
          <a:stretch/>
        </p:blipFill>
        <p:spPr>
          <a:xfrm>
            <a:off x="4792200" y="4855250"/>
            <a:ext cx="4829548" cy="1501100"/>
          </a:xfrm>
          <a:prstGeom prst="rect">
            <a:avLst/>
          </a:prstGeom>
          <a:noFill/>
          <a:ln>
            <a:noFill/>
          </a:ln>
        </p:spPr>
      </p:pic>
      <p:pic>
        <p:nvPicPr>
          <p:cNvPr id="216" name="Google Shape;216;g3669771b81a_0_211" descr="Illustration of educator in front of empty whiteboard used to signal teacher-led activities on this page" title="black female teacher image.png"/>
          <p:cNvPicPr preferRelativeResize="0"/>
          <p:nvPr/>
        </p:nvPicPr>
        <p:blipFill>
          <a:blip r:embed="rId6">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g3669771b81a_0_22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Activity S</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4"/>
                  </a:ext>
                </a:extLst>
              </a:rPr>
              <a:t>teps</a:t>
            </a:r>
            <a:r>
              <a:rPr lang="en-GB" sz="2600">
                <a:solidFill>
                  <a:srgbClr val="6C4BC1"/>
                </a:solidFill>
              </a:rPr>
              <a:t> 2</a:t>
            </a:r>
            <a:endParaRPr sz="2600">
              <a:solidFill>
                <a:srgbClr val="6C4BC1"/>
              </a:solidFill>
            </a:endParaRPr>
          </a:p>
        </p:txBody>
      </p:sp>
      <p:sp>
        <p:nvSpPr>
          <p:cNvPr id="222" name="Google Shape;222;g3669771b81a_0_22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14</a:t>
            </a:fld>
            <a:endParaRPr/>
          </a:p>
        </p:txBody>
      </p:sp>
      <p:sp>
        <p:nvSpPr>
          <p:cNvPr id="223" name="Google Shape;223;g3669771b81a_0_228"/>
          <p:cNvSpPr txBox="1">
            <a:spLocks noGrp="1"/>
          </p:cNvSpPr>
          <p:nvPr>
            <p:ph type="body" idx="1"/>
          </p:nvPr>
        </p:nvSpPr>
        <p:spPr>
          <a:xfrm>
            <a:off x="681037" y="1382311"/>
            <a:ext cx="8710800" cy="46944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0000"/>
              </a:lnSpc>
              <a:spcBef>
                <a:spcPts val="1300"/>
              </a:spcBef>
              <a:spcAft>
                <a:spcPts val="0"/>
              </a:spcAft>
              <a:buNone/>
            </a:pPr>
            <a:r>
              <a:rPr lang="en-GB" sz="1800" b="1" i="1" dirty="0">
                <a:solidFill>
                  <a:srgbClr val="6C4BC1"/>
                </a:solidFill>
              </a:rPr>
              <a:t>Build the code - part 2:</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Discuss</a:t>
            </a:r>
            <a:r>
              <a:rPr lang="en-GB" sz="1800" dirty="0"/>
              <a:t> the importance of accurate data and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5"/>
                  </a:ext>
                </a:extLst>
              </a:rPr>
              <a:t>why it is helpful to reset variables to 0 before counting starts</a:t>
            </a:r>
            <a:r>
              <a:rPr lang="en-GB" sz="1800" dirty="0"/>
              <a:t>.   </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Code</a:t>
            </a:r>
            <a:r>
              <a:rPr lang="en-GB" sz="1800" dirty="0"/>
              <a:t> both variables to be reset to 0 (inside ‘on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6"/>
                  </a:ext>
                </a:extLst>
              </a:rPr>
              <a:t>start’). </a:t>
            </a:r>
            <a:r>
              <a:rPr lang="en-GB" sz="1800" dirty="0"/>
              <a:t>Students should also use a ‘show number 0’ block to help them know they have reset their variables.</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Make sure</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7"/>
                  </a:ext>
                </a:extLst>
              </a:rPr>
              <a:t> student code looks like</a:t>
            </a:r>
            <a:r>
              <a:rPr lang="en-GB" sz="1800" dirty="0"/>
              <a:t>:</a:t>
            </a:r>
            <a:endParaRPr sz="1800" dirty="0"/>
          </a:p>
          <a:p>
            <a:pPr marL="0" lvl="0" indent="0" algn="l" rtl="0">
              <a:lnSpc>
                <a:spcPct val="110000"/>
              </a:lnSpc>
              <a:spcBef>
                <a:spcPts val="1300"/>
              </a:spcBef>
              <a:spcAft>
                <a:spcPts val="0"/>
              </a:spcAft>
              <a:buNone/>
            </a:pPr>
            <a:endParaRPr sz="1800" dirty="0"/>
          </a:p>
          <a:p>
            <a:pPr marL="0" lvl="0" indent="0" algn="l" rtl="0">
              <a:lnSpc>
                <a:spcPct val="110000"/>
              </a:lnSpc>
              <a:spcBef>
                <a:spcPts val="1300"/>
              </a:spcBef>
              <a:spcAft>
                <a:spcPts val="0"/>
              </a:spcAft>
              <a:buNone/>
            </a:pPr>
            <a:endParaRPr sz="1800" dirty="0"/>
          </a:p>
          <a:p>
            <a:pPr marL="0" lvl="0" indent="0" algn="l" rtl="0">
              <a:lnSpc>
                <a:spcPct val="110000"/>
              </a:lnSpc>
              <a:spcBef>
                <a:spcPts val="1300"/>
              </a:spcBef>
              <a:spcAft>
                <a:spcPts val="0"/>
              </a:spcAft>
              <a:buNone/>
            </a:pP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Test</a:t>
            </a:r>
            <a:r>
              <a:rPr lang="en-GB" sz="1800" dirty="0"/>
              <a:t> their code using the simulator and then </a:t>
            </a:r>
            <a:r>
              <a:rPr lang="en-GB" sz="1800" b="1" dirty="0">
                <a:solidFill>
                  <a:srgbClr val="6C4BC1"/>
                </a:solidFill>
              </a:rPr>
              <a:t>download</a:t>
            </a:r>
            <a:r>
              <a:rPr lang="en-GB" sz="1800" dirty="0"/>
              <a:t> the code to their </a:t>
            </a:r>
            <a:r>
              <a:rPr lang="en-GB" sz="1800" dirty="0" err="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8"/>
                  </a:ext>
                </a:extLst>
              </a:rPr>
              <a:t>micro:bit</a:t>
            </a:r>
            <a:r>
              <a:rPr lang="en-GB" sz="1800" dirty="0"/>
              <a:t>.</a:t>
            </a:r>
            <a:endParaRPr sz="1800" dirty="0"/>
          </a:p>
        </p:txBody>
      </p:sp>
      <p:sp>
        <p:nvSpPr>
          <p:cNvPr id="224" name="Google Shape;224;g3669771b81a_0_22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Mild</a:t>
            </a:r>
            <a:r>
              <a:rPr lang="en-GB" sz="1150" b="1">
                <a:solidFill>
                  <a:srgbClr val="2A92D6"/>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a:t>
            </a:r>
            <a:r>
              <a:rPr lang="en-GB" sz="1150" b="1">
                <a:solidFill>
                  <a:srgbClr val="6C4BC1"/>
                </a:solidFill>
                <a:latin typeface="Helvetica Neue"/>
                <a:ea typeface="Helvetica Neue"/>
                <a:cs typeface="Helvetica Neue"/>
                <a:sym typeface="Helvetica Neue"/>
              </a:rPr>
              <a:t>Medium </a:t>
            </a:r>
            <a:r>
              <a:rPr lang="en-GB" sz="1150" b="1">
                <a:solidFill>
                  <a:srgbClr val="2A92D6"/>
                </a:solidFill>
                <a:latin typeface="Helvetica Neue"/>
                <a:ea typeface="Helvetica Neue"/>
                <a:cs typeface="Helvetica Neue"/>
                <a:sym typeface="Helvetica Neue"/>
              </a:rPr>
              <a:t>🌶️🌶️</a:t>
            </a:r>
            <a:r>
              <a:rPr lang="en-GB" sz="1150">
                <a:solidFill>
                  <a:srgbClr val="888888"/>
                </a:solidFill>
                <a:latin typeface="Helvetica Neue"/>
                <a:ea typeface="Helvetica Neue"/>
                <a:cs typeface="Helvetica Neue"/>
                <a:sym typeface="Helvetica Neue"/>
              </a:rPr>
              <a:t> - Spicy</a:t>
            </a:r>
            <a:endParaRPr sz="1150">
              <a:solidFill>
                <a:srgbClr val="888888"/>
              </a:solidFill>
              <a:latin typeface="Helvetica Neue"/>
              <a:ea typeface="Helvetica Neue"/>
              <a:cs typeface="Helvetica Neue"/>
              <a:sym typeface="Helvetica Neue"/>
            </a:endParaRPr>
          </a:p>
        </p:txBody>
      </p:sp>
      <p:pic>
        <p:nvPicPr>
          <p:cNvPr id="225" name="Google Shape;225;g3669771b81a_0_228" descr="Block-based code for Buttons A and B on a micro:bit to increase the value of variables &quot;A-insect&quot; and &quot;B-birds&quot; by 1 and display the current value each time Button A or B is pressed. The change variable A-insects by 1 and show number blocks are inside the on button A pressed block. The change variable B-birds by 1 and show number blocks are inside the on button B pressed block." title="microbit-screenshot (17).png"/>
          <p:cNvPicPr preferRelativeResize="0"/>
          <p:nvPr/>
        </p:nvPicPr>
        <p:blipFill rotWithShape="1">
          <a:blip r:embed="rId3">
            <a:alphaModFix/>
          </a:blip>
          <a:srcRect r="70796" b="64653"/>
          <a:stretch/>
        </p:blipFill>
        <p:spPr>
          <a:xfrm>
            <a:off x="4841218" y="3525455"/>
            <a:ext cx="1887969" cy="1654750"/>
          </a:xfrm>
          <a:prstGeom prst="rect">
            <a:avLst/>
          </a:prstGeom>
          <a:noFill/>
          <a:ln>
            <a:noFill/>
          </a:ln>
        </p:spPr>
      </p:pic>
      <p:pic>
        <p:nvPicPr>
          <p:cNvPr id="226" name="Google Shape;226;g3669771b81a_0_228" descr="Illustration of educator in front of empty whiteboard used to signal teacher-led activities on this page" title="black female teacher image.png"/>
          <p:cNvPicPr preferRelativeResize="0"/>
          <p:nvPr/>
        </p:nvPicPr>
        <p:blipFill>
          <a:blip r:embed="rId4">
            <a:alphaModFix/>
          </a:blip>
          <a:stretch>
            <a:fillRect/>
          </a:stretch>
        </p:blipFill>
        <p:spPr>
          <a:xfrm>
            <a:off x="8193400" y="455837"/>
            <a:ext cx="1428350" cy="11912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9"/>
                  </a:ext>
                </a:extLst>
              </a:rPr>
              <a:t>ctivity Steps</a:t>
            </a:r>
            <a:r>
              <a:rPr lang="en-GB" sz="2600">
                <a:solidFill>
                  <a:srgbClr val="6C4BC1"/>
                </a:solidFill>
              </a:rPr>
              <a:t> 3</a:t>
            </a:r>
            <a:endParaRPr sz="2600">
              <a:solidFill>
                <a:srgbClr val="6C4BC1"/>
              </a:solidFill>
            </a:endParaRPr>
          </a:p>
        </p:txBody>
      </p:sp>
      <p:sp>
        <p:nvSpPr>
          <p:cNvPr id="232" name="Google Shape;232;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15</a:t>
            </a:fld>
            <a:endParaRPr/>
          </a:p>
        </p:txBody>
      </p:sp>
      <p:sp>
        <p:nvSpPr>
          <p:cNvPr id="233" name="Google Shape;233;g3669771b81a_0_219"/>
          <p:cNvSpPr txBox="1">
            <a:spLocks noGrp="1"/>
          </p:cNvSpPr>
          <p:nvPr>
            <p:ph type="body" idx="1"/>
          </p:nvPr>
        </p:nvSpPr>
        <p:spPr>
          <a:xfrm>
            <a:off x="681025" y="1367473"/>
            <a:ext cx="8710800" cy="47073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None/>
            </a:pPr>
            <a:r>
              <a:rPr lang="en-GB" sz="1800" b="1" i="1" dirty="0">
                <a:solidFill>
                  <a:srgbClr val="6C4BC1"/>
                </a:solidFill>
              </a:rPr>
              <a:t>Use your </a:t>
            </a:r>
            <a:r>
              <a:rPr lang="en-GB" sz="1800" b="1" i="1" dirty="0" err="1">
                <a:solidFill>
                  <a:srgbClr val="6C4BC1"/>
                </a:solidFill>
              </a:rPr>
              <a:t>micro:bit</a:t>
            </a:r>
            <a:r>
              <a:rPr lang="en-GB" sz="1800" b="1" i="1" dirty="0">
                <a:solidFill>
                  <a:srgbClr val="6C4BC1"/>
                </a:solidFill>
              </a:rPr>
              <a:t> to collect data:</a:t>
            </a:r>
            <a:endParaRPr sz="1800" b="1" i="1" dirty="0">
              <a:solidFill>
                <a:srgbClr val="6C4BC1"/>
              </a:solidFill>
            </a:endParaRPr>
          </a:p>
          <a:p>
            <a:pPr marL="185732" lvl="0" indent="-185732" algn="l" rtl="0">
              <a:lnSpc>
                <a:spcPct val="110000"/>
              </a:lnSpc>
              <a:spcBef>
                <a:spcPts val="1300"/>
              </a:spcBef>
              <a:spcAft>
                <a:spcPts val="0"/>
              </a:spcAft>
              <a:buClr>
                <a:srgbClr val="6C4BC1"/>
              </a:buClr>
              <a:buSzPts val="1800"/>
              <a:buChar char="•"/>
            </a:pPr>
            <a:r>
              <a:rPr lang="en-GB" sz="1800" b="1" dirty="0">
                <a:solidFill>
                  <a:srgbClr val="6C4BC1"/>
                </a:solidFill>
              </a:rPr>
              <a:t>Unplug</a:t>
            </a:r>
            <a:r>
              <a:rPr lang="en-GB" sz="1800" b="1" dirty="0">
                <a:solidFill>
                  <a:srgbClr val="2993D6"/>
                </a:solidFill>
              </a:rPr>
              <a:t> </a:t>
            </a:r>
            <a:r>
              <a:rPr lang="en-GB" sz="1800" dirty="0"/>
              <a:t>the </a:t>
            </a:r>
            <a:r>
              <a:rPr lang="en-GB" sz="1800" dirty="0" err="1"/>
              <a:t>micro:bit</a:t>
            </a:r>
            <a:r>
              <a:rPr lang="en-GB" sz="1800" dirty="0"/>
              <a:t> and </a:t>
            </a:r>
            <a:r>
              <a:rPr lang="en-GB" sz="1800" b="1" dirty="0">
                <a:solidFill>
                  <a:srgbClr val="6C4BC1"/>
                </a:solidFill>
              </a:rPr>
              <a:t>connect</a:t>
            </a:r>
            <a:r>
              <a:rPr lang="en-GB" sz="1800" dirty="0">
                <a:solidFill>
                  <a:srgbClr val="6C4BC1"/>
                </a:solidFill>
              </a:rPr>
              <a:t> </a:t>
            </a:r>
            <a:r>
              <a:rPr lang="en-GB" sz="1800" dirty="0"/>
              <a:t>the battery pack.  </a:t>
            </a:r>
            <a:endParaRPr sz="1800" dirty="0"/>
          </a:p>
          <a:p>
            <a:pPr marL="185732" lvl="0" indent="-185732" algn="l" rtl="0">
              <a:lnSpc>
                <a:spcPct val="110000"/>
              </a:lnSpc>
              <a:spcBef>
                <a:spcPts val="1300"/>
              </a:spcBef>
              <a:spcAft>
                <a:spcPts val="0"/>
              </a:spcAft>
              <a:buClr>
                <a:srgbClr val="6C4BC1"/>
              </a:buClr>
              <a:buSzPts val="1800"/>
              <a:buChar char="•"/>
            </a:pPr>
            <a:r>
              <a:rPr lang="en-GB" sz="1800" b="1" dirty="0">
                <a:solidFill>
                  <a:srgbClr val="6C4BC1"/>
                </a:solidFill>
              </a:rPr>
              <a:t>Go</a:t>
            </a:r>
            <a:r>
              <a:rPr lang="en-GB" sz="1800" dirty="0"/>
              <a:t> to the predetermined observation area and start collecting data. </a:t>
            </a:r>
            <a:endParaRPr sz="1800" dirty="0"/>
          </a:p>
          <a:p>
            <a:pPr marL="185732" lvl="0" indent="-185732" algn="l" rtl="0">
              <a:lnSpc>
                <a:spcPct val="110000"/>
              </a:lnSpc>
              <a:spcBef>
                <a:spcPts val="1300"/>
              </a:spcBef>
              <a:spcAft>
                <a:spcPts val="0"/>
              </a:spcAft>
              <a:buClr>
                <a:srgbClr val="6C4BC1"/>
              </a:buClr>
              <a:buSzPts val="1800"/>
              <a:buChar char="•"/>
            </a:pPr>
            <a:r>
              <a:rPr lang="en-GB" sz="1800" b="1" dirty="0">
                <a:solidFill>
                  <a:srgbClr val="6C4BC1"/>
                </a:solidFill>
              </a:rPr>
              <a:t>Collect</a:t>
            </a:r>
            <a:r>
              <a:rPr lang="en-GB" sz="1800" dirty="0">
                <a:solidFill>
                  <a:srgbClr val="6C4BC1"/>
                </a:solidFill>
              </a:rPr>
              <a:t> </a:t>
            </a:r>
            <a:r>
              <a:rPr lang="en-GB" sz="1800" dirty="0"/>
              <a:t>data using the buttons to increase each count by 1</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0"/>
                  </a:ext>
                </a:extLst>
              </a:rPr>
              <a:t>. (Button</a:t>
            </a:r>
            <a:r>
              <a:rPr lang="en-GB" sz="1800" dirty="0"/>
              <a:t> A = insects, B</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1"/>
                  </a:ext>
                </a:extLst>
              </a:rPr>
              <a:t>utton</a:t>
            </a:r>
            <a:r>
              <a:rPr lang="en-GB" sz="1800" dirty="0"/>
              <a:t> B = birds)</a:t>
            </a:r>
            <a:endParaRPr sz="1800" dirty="0"/>
          </a:p>
          <a:p>
            <a:pPr marL="185732" lvl="0" indent="-185732" algn="l" rtl="0">
              <a:lnSpc>
                <a:spcPct val="110000"/>
              </a:lnSpc>
              <a:spcBef>
                <a:spcPts val="1300"/>
              </a:spcBef>
              <a:spcAft>
                <a:spcPts val="0"/>
              </a:spcAft>
              <a:buClr>
                <a:srgbClr val="6C4BC1"/>
              </a:buClr>
              <a:buSzPts val="1800"/>
              <a:buChar char="•"/>
            </a:pPr>
            <a:r>
              <a:rPr lang="en-GB" sz="1800" b="1" dirty="0">
                <a:solidFill>
                  <a:srgbClr val="6C4BC1"/>
                </a:solidFill>
              </a:rPr>
              <a:t>Shake</a:t>
            </a:r>
            <a:r>
              <a:rPr lang="en-GB" sz="1800" dirty="0"/>
              <a:t> the </a:t>
            </a:r>
            <a:r>
              <a:rPr lang="en-GB" sz="1800" dirty="0" err="1"/>
              <a:t>micro:bit</a:t>
            </a:r>
            <a:r>
              <a:rPr lang="en-GB" sz="1800" dirty="0"/>
              <a:t> to show the totals on the LED display.</a:t>
            </a:r>
            <a:endParaRPr sz="1800" dirty="0"/>
          </a:p>
          <a:p>
            <a:pPr marL="185732" lvl="0" indent="-185732" algn="l" rtl="0">
              <a:lnSpc>
                <a:spcPct val="110000"/>
              </a:lnSpc>
              <a:spcBef>
                <a:spcPts val="1300"/>
              </a:spcBef>
              <a:spcAft>
                <a:spcPts val="0"/>
              </a:spcAft>
              <a:buClr>
                <a:srgbClr val="6C4BC1"/>
              </a:buClr>
              <a:buSzPts val="1800"/>
              <a:buChar char="•"/>
            </a:pPr>
            <a:r>
              <a:rPr lang="en-GB" sz="1800" b="1" dirty="0">
                <a:solidFill>
                  <a:srgbClr val="6C4BC1"/>
                </a:solidFill>
              </a:rPr>
              <a:t>Record</a:t>
            </a:r>
            <a:r>
              <a:rPr lang="en-GB" sz="1800" dirty="0"/>
              <a:t> totals and </a:t>
            </a:r>
            <a:r>
              <a:rPr lang="en-GB" sz="1800" b="1" dirty="0">
                <a:solidFill>
                  <a:srgbClr val="6C4BC1"/>
                </a:solidFill>
              </a:rPr>
              <a:t>d</a:t>
            </a:r>
            <a:r>
              <a:rPr lang="en-GB" sz="1800" b="1" dirty="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2"/>
                  </a:ext>
                </a:extLst>
              </a:rPr>
              <a:t>iscuss</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3"/>
                  </a:ext>
                </a:extLst>
              </a:rPr>
              <a:t> observations</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4"/>
                  </a:ext>
                </a:extLst>
              </a:rPr>
              <a:t>. What do you notice and wonder about the results? </a:t>
            </a:r>
            <a:endParaRPr sz="1800" b="1" dirty="0">
              <a:solidFill>
                <a:srgbClr val="6C4BC1"/>
              </a:solidFill>
            </a:endParaRPr>
          </a:p>
        </p:txBody>
      </p:sp>
      <p:sp>
        <p:nvSpPr>
          <p:cNvPr id="234" name="Google Shape;234;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Mild</a:t>
            </a:r>
            <a:r>
              <a:rPr lang="en-GB" sz="1150" b="1">
                <a:solidFill>
                  <a:srgbClr val="2A92D6"/>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a:t>
            </a:r>
            <a:r>
              <a:rPr lang="en-GB" sz="1150" b="1">
                <a:solidFill>
                  <a:srgbClr val="6C4BC1"/>
                </a:solidFill>
                <a:latin typeface="Helvetica Neue"/>
                <a:ea typeface="Helvetica Neue"/>
                <a:cs typeface="Helvetica Neue"/>
                <a:sym typeface="Helvetica Neue"/>
              </a:rPr>
              <a:t>Medium </a:t>
            </a:r>
            <a:r>
              <a:rPr lang="en-GB" sz="1150" b="1">
                <a:solidFill>
                  <a:srgbClr val="2A92D6"/>
                </a:solidFill>
                <a:latin typeface="Helvetica Neue"/>
                <a:ea typeface="Helvetica Neue"/>
                <a:cs typeface="Helvetica Neue"/>
                <a:sym typeface="Helvetica Neue"/>
              </a:rPr>
              <a:t>🌶️🌶️</a:t>
            </a:r>
            <a:r>
              <a:rPr lang="en-GB" sz="1150">
                <a:solidFill>
                  <a:srgbClr val="888888"/>
                </a:solidFill>
                <a:latin typeface="Helvetica Neue"/>
                <a:ea typeface="Helvetica Neue"/>
                <a:cs typeface="Helvetica Neue"/>
                <a:sym typeface="Helvetica Neue"/>
              </a:rPr>
              <a:t> - Spicy</a:t>
            </a:r>
            <a:endParaRPr sz="1150">
              <a:solidFill>
                <a:srgbClr val="888888"/>
              </a:solidFill>
              <a:latin typeface="Helvetica Neue"/>
              <a:ea typeface="Helvetica Neue"/>
              <a:cs typeface="Helvetica Neue"/>
              <a:sym typeface="Helvetica Neue"/>
            </a:endParaRPr>
          </a:p>
        </p:txBody>
      </p:sp>
      <p:sp>
        <p:nvSpPr>
          <p:cNvPr id="235" name="Google Shape;235;g3669771b81a_0_219"/>
          <p:cNvSpPr/>
          <p:nvPr/>
        </p:nvSpPr>
        <p:spPr>
          <a:xfrm>
            <a:off x="681025" y="5306725"/>
            <a:ext cx="6561300" cy="857100"/>
          </a:xfrm>
          <a:prstGeom prst="roundRect">
            <a:avLst>
              <a:gd name="adj" fmla="val 16667"/>
            </a:avLst>
          </a:prstGeom>
          <a:solidFill>
            <a:schemeClr val="lt1"/>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0000"/>
              </a:lnSpc>
              <a:spcBef>
                <a:spcPts val="1300"/>
              </a:spcBef>
              <a:spcAft>
                <a:spcPts val="0"/>
              </a:spcAft>
              <a:buNone/>
            </a:pPr>
            <a:r>
              <a:rPr lang="en-GB" sz="1800" b="1">
                <a:solidFill>
                  <a:srgbClr val="6C4BC1"/>
                </a:solidFill>
                <a:latin typeface="Helvetica Neue"/>
                <a:ea typeface="Helvetica Neue"/>
                <a:cs typeface="Helvetica Neue"/>
                <a:sym typeface="Helvetica Neue"/>
              </a:rPr>
              <a:t>Pro</a:t>
            </a:r>
            <a:r>
              <a:rPr lang="en-GB" sz="1800" b="1">
                <a:solidFill>
                  <a:srgbClr val="6C4BC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5"/>
                  </a:ext>
                </a:extLst>
              </a:rPr>
              <a:t> tip:</a:t>
            </a:r>
            <a:r>
              <a:rPr lang="en-GB" sz="18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6"/>
                  </a:ext>
                </a:extLst>
              </a:rPr>
              <a:t> </a:t>
            </a:r>
            <a:r>
              <a:rPr lang="en-GB" sz="1800">
                <a:solidFill>
                  <a:schemeClr val="dk1"/>
                </a:solidFill>
                <a:latin typeface="Helvetica Neue"/>
                <a:ea typeface="Helvetica Neue"/>
                <a:cs typeface="Helvetica Neue"/>
                <a:sym typeface="Helvetica Neue"/>
              </a:rPr>
              <a:t>Students can press the reset button on the back of the micro:bit to clear their current count.</a:t>
            </a:r>
            <a:endParaRPr>
              <a:latin typeface="Helvetica Neue"/>
              <a:ea typeface="Helvetica Neue"/>
              <a:cs typeface="Helvetica Neue"/>
              <a:sym typeface="Helvetica Neue"/>
            </a:endParaRPr>
          </a:p>
        </p:txBody>
      </p:sp>
      <p:pic>
        <p:nvPicPr>
          <p:cNvPr id="236" name="Google Shape;236;g3669771b81a_0_219" descr="An illustration of the back of a micro:bit and a finger over part of the board. The reset button is being pressed by the finger."/>
          <p:cNvPicPr preferRelativeResize="0"/>
          <p:nvPr/>
        </p:nvPicPr>
        <p:blipFill>
          <a:blip r:embed="rId3">
            <a:alphaModFix/>
          </a:blip>
          <a:stretch>
            <a:fillRect/>
          </a:stretch>
        </p:blipFill>
        <p:spPr>
          <a:xfrm>
            <a:off x="7390950" y="5206575"/>
            <a:ext cx="1523049" cy="1149775"/>
          </a:xfrm>
          <a:prstGeom prst="rect">
            <a:avLst/>
          </a:prstGeom>
          <a:noFill/>
          <a:ln>
            <a:noFill/>
          </a:ln>
        </p:spPr>
      </p:pic>
      <p:pic>
        <p:nvPicPr>
          <p:cNvPr id="237" name="Google Shape;237;g3669771b81a_0_219" descr="Illustration of educator in front of empty whiteboard used to signal teacher-led activities on this page" title="black female teacher image.png"/>
          <p:cNvPicPr preferRelativeResize="0"/>
          <p:nvPr/>
        </p:nvPicPr>
        <p:blipFill>
          <a:blip r:embed="rId4">
            <a:alphaModFix/>
          </a:blip>
          <a:stretch>
            <a:fillRect/>
          </a:stretch>
        </p:blipFill>
        <p:spPr>
          <a:xfrm>
            <a:off x="8142600" y="519337"/>
            <a:ext cx="1428350" cy="11912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365ab73c13e_0_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Code Details 1</a:t>
            </a:r>
            <a:endParaRPr sz="2600">
              <a:solidFill>
                <a:srgbClr val="6C4BC1"/>
              </a:solidFill>
            </a:endParaRPr>
          </a:p>
        </p:txBody>
      </p:sp>
      <p:sp>
        <p:nvSpPr>
          <p:cNvPr id="243" name="Google Shape;243;g365ab73c13e_0_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16</a:t>
            </a:fld>
            <a:endParaRPr/>
          </a:p>
        </p:txBody>
      </p:sp>
      <p:sp>
        <p:nvSpPr>
          <p:cNvPr id="244" name="Google Shape;244;g365ab73c13e_0_3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Mild</a:t>
            </a:r>
            <a:r>
              <a:rPr lang="en-GB" sz="1150" b="1">
                <a:solidFill>
                  <a:srgbClr val="2A92D6"/>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a:t>
            </a:r>
            <a:r>
              <a:rPr lang="en-GB" sz="1150" b="1">
                <a:solidFill>
                  <a:srgbClr val="6C4BC1"/>
                </a:solidFill>
                <a:latin typeface="Helvetica Neue"/>
                <a:ea typeface="Helvetica Neue"/>
                <a:cs typeface="Helvetica Neue"/>
                <a:sym typeface="Helvetica Neue"/>
              </a:rPr>
              <a:t>Medium </a:t>
            </a:r>
            <a:r>
              <a:rPr lang="en-GB" sz="1150" b="1">
                <a:solidFill>
                  <a:srgbClr val="2A92D6"/>
                </a:solidFill>
                <a:latin typeface="Helvetica Neue"/>
                <a:ea typeface="Helvetica Neue"/>
                <a:cs typeface="Helvetica Neue"/>
                <a:sym typeface="Helvetica Neue"/>
              </a:rPr>
              <a:t>🌶️🌶️</a:t>
            </a:r>
            <a:r>
              <a:rPr lang="en-GB" sz="1150">
                <a:solidFill>
                  <a:srgbClr val="888888"/>
                </a:solidFill>
                <a:latin typeface="Helvetica Neue"/>
                <a:ea typeface="Helvetica Neue"/>
                <a:cs typeface="Helvetica Neue"/>
                <a:sym typeface="Helvetica Neue"/>
              </a:rPr>
              <a:t> - Spicy</a:t>
            </a:r>
            <a:endParaRPr sz="1150">
              <a:solidFill>
                <a:srgbClr val="888888"/>
              </a:solidFill>
              <a:latin typeface="Helvetica Neue"/>
              <a:ea typeface="Helvetica Neue"/>
              <a:cs typeface="Helvetica Neue"/>
              <a:sym typeface="Helvetica Neue"/>
            </a:endParaRPr>
          </a:p>
        </p:txBody>
      </p:sp>
      <p:sp>
        <p:nvSpPr>
          <p:cNvPr id="245" name="Google Shape;245;g365ab73c13e_0_36"/>
          <p:cNvSpPr txBox="1">
            <a:spLocks noGrp="1"/>
          </p:cNvSpPr>
          <p:nvPr>
            <p:ph type="body" idx="1"/>
          </p:nvPr>
        </p:nvSpPr>
        <p:spPr>
          <a:xfrm>
            <a:off x="681037" y="1455284"/>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None/>
            </a:pPr>
            <a:r>
              <a:rPr lang="en-GB" sz="16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7"/>
                  </a:ext>
                </a:extLst>
              </a:rPr>
              <a:t>This project uses </a:t>
            </a:r>
            <a:r>
              <a:rPr lang="en-GB" sz="1600" dirty="0"/>
              <a:t>variables named “A-insects” and “B-birds” to store the number of insects and birds observed. It uses buttons A and B as input devices. </a:t>
            </a:r>
            <a:endParaRPr sz="1550" dirty="0"/>
          </a:p>
        </p:txBody>
      </p:sp>
      <p:sp>
        <p:nvSpPr>
          <p:cNvPr id="246" name="Google Shape;246;g365ab73c13e_0_36"/>
          <p:cNvSpPr/>
          <p:nvPr/>
        </p:nvSpPr>
        <p:spPr>
          <a:xfrm>
            <a:off x="743537" y="2440759"/>
            <a:ext cx="2856600" cy="36198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chemeClr val="dk1"/>
              </a:buClr>
              <a:buSzPts val="1100"/>
              <a:buFont typeface="Arial"/>
              <a:buNone/>
            </a:pPr>
            <a:r>
              <a:rPr lang="en-GB" sz="1600">
                <a:solidFill>
                  <a:schemeClr val="dk1"/>
                </a:solidFill>
                <a:latin typeface="Helvetica Neue"/>
                <a:ea typeface="Helvetica Neue"/>
                <a:cs typeface="Helvetica Neue"/>
                <a:sym typeface="Helvetica Neue"/>
              </a:rPr>
              <a:t>At the beginning of the program,</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8"/>
                  </a:ext>
                </a:extLst>
              </a:rPr>
              <a:t> 0 is shown on the LED display</a:t>
            </a:r>
            <a:r>
              <a:rPr lang="en-GB" sz="1600">
                <a:solidFill>
                  <a:schemeClr val="dk1"/>
                </a:solidFill>
                <a:latin typeface="Helvetica Neue"/>
                <a:ea typeface="Helvetica Neue"/>
                <a:cs typeface="Helvetica Neue"/>
                <a:sym typeface="Helvetica Neue"/>
              </a:rPr>
              <a:t> to help students know both variables “A-insects” and “B-</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9"/>
                  </a:ext>
                </a:extLst>
              </a:rPr>
              <a:t>birds” are </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0"/>
                  </a:ext>
                </a:extLst>
              </a:rPr>
              <a:t>reset</a:t>
            </a:r>
            <a:r>
              <a:rPr lang="en-GB" sz="1600">
                <a:solidFill>
                  <a:schemeClr val="dk1"/>
                </a:solidFill>
                <a:latin typeface="Helvetica Neue"/>
                <a:ea typeface="Helvetica Neue"/>
                <a:cs typeface="Helvetica Neue"/>
                <a:sym typeface="Helvetica Neue"/>
              </a:rPr>
              <a:t> to 0. </a:t>
            </a:r>
            <a:endParaRPr>
              <a:latin typeface="Helvetica Neue"/>
              <a:ea typeface="Helvetica Neue"/>
              <a:cs typeface="Helvetica Neue"/>
              <a:sym typeface="Helvetica Neue"/>
            </a:endParaRPr>
          </a:p>
        </p:txBody>
      </p:sp>
      <p:sp>
        <p:nvSpPr>
          <p:cNvPr id="247" name="Google Shape;247;g365ab73c13e_0_36"/>
          <p:cNvSpPr/>
          <p:nvPr/>
        </p:nvSpPr>
        <p:spPr>
          <a:xfrm>
            <a:off x="3942637" y="2440759"/>
            <a:ext cx="5384400" cy="36198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600">
                <a:solidFill>
                  <a:schemeClr val="dk1"/>
                </a:solidFill>
                <a:latin typeface="Helvetica Neue"/>
                <a:ea typeface="Helvetica Neue"/>
                <a:cs typeface="Helvetica Neue"/>
                <a:sym typeface="Helvetica Neue"/>
              </a:rPr>
              <a:t>Pressing button A adds 1 to the value of variable “A-insects” and shows the current value stored in variable “A-insects” on the LED display. This allows students to confirm their observation was added to the count. Pressing button B yields the same result for variable “B-</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1"/>
                  </a:ext>
                </a:extLst>
              </a:rPr>
              <a:t>birds”.</a:t>
            </a:r>
            <a:endParaRPr>
              <a:latin typeface="Helvetica Neue"/>
              <a:ea typeface="Helvetica Neue"/>
              <a:cs typeface="Helvetica Neue"/>
              <a:sym typeface="Helvetica Neue"/>
            </a:endParaRPr>
          </a:p>
        </p:txBody>
      </p:sp>
      <p:pic>
        <p:nvPicPr>
          <p:cNvPr id="248" name="Google Shape;248;g365ab73c13e_0_36" descr="Block-based code for a micro:bit to reset variables &quot;A-insect&quot; and &quot;B-birds&quot; to 0 and display 0 to confirm reset at start of program. The show number and set variable blocks for A-insect and B-birds are inside the on start block." title="microbit-screenshot (17).png"/>
          <p:cNvPicPr preferRelativeResize="0"/>
          <p:nvPr/>
        </p:nvPicPr>
        <p:blipFill rotWithShape="1">
          <a:blip r:embed="rId3">
            <a:alphaModFix/>
          </a:blip>
          <a:srcRect r="70796" b="64653"/>
          <a:stretch/>
        </p:blipFill>
        <p:spPr>
          <a:xfrm>
            <a:off x="1227850" y="2612634"/>
            <a:ext cx="1887969" cy="1654750"/>
          </a:xfrm>
          <a:prstGeom prst="rect">
            <a:avLst/>
          </a:prstGeom>
          <a:noFill/>
          <a:ln>
            <a:noFill/>
          </a:ln>
        </p:spPr>
      </p:pic>
      <p:pic>
        <p:nvPicPr>
          <p:cNvPr id="249" name="Google Shape;249;g365ab73c13e_0_36" descr="Block-based code for Buttons A and B on a micro:bit to increase the value of variables &quot;A-insect&quot; and &quot;B-birds&quot; by 1 and display the current value each time Button A or B is pressed. The change variable A-insects by 1 and show number blocks are inside the on button A pressed block. The change variable B-birds by 1 and show number blocks are inside the on button B pressed block." title="microbit-screenshot (17).png"/>
          <p:cNvPicPr preferRelativeResize="0"/>
          <p:nvPr/>
        </p:nvPicPr>
        <p:blipFill rotWithShape="1">
          <a:blip r:embed="rId3">
            <a:alphaModFix/>
          </a:blip>
          <a:srcRect l="32459" b="71009"/>
          <a:stretch/>
        </p:blipFill>
        <p:spPr>
          <a:xfrm>
            <a:off x="4220062" y="2766284"/>
            <a:ext cx="4829548" cy="1501100"/>
          </a:xfrm>
          <a:prstGeom prst="rect">
            <a:avLst/>
          </a:prstGeom>
          <a:noFill/>
          <a:ln>
            <a:noFill/>
          </a:ln>
        </p:spPr>
      </p:pic>
      <p:pic>
        <p:nvPicPr>
          <p:cNvPr id="250" name="Google Shape;250;g365ab73c13e_0_36" descr="decorative" title="Inspired_green@4x-100 (1).jpg"/>
          <p:cNvPicPr preferRelativeResize="0"/>
          <p:nvPr/>
        </p:nvPicPr>
        <p:blipFill rotWithShape="1">
          <a:blip r:embed="rId4">
            <a:alphaModFix/>
          </a:blip>
          <a:srcRect/>
          <a:stretch/>
        </p:blipFill>
        <p:spPr>
          <a:xfrm rot="572948">
            <a:off x="7932800" y="240552"/>
            <a:ext cx="873876" cy="11886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g365ab73c13e_0_47"/>
          <p:cNvSpPr/>
          <p:nvPr/>
        </p:nvSpPr>
        <p:spPr>
          <a:xfrm>
            <a:off x="833425" y="1685250"/>
            <a:ext cx="8364600" cy="44793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0" rIns="91425" bIns="91425" anchor="t" anchorCtr="0">
            <a:noAutofit/>
          </a:bodyPr>
          <a:lstStyle/>
          <a:p>
            <a:pPr marL="0" marR="178484" lvl="0" indent="0" algn="l" rtl="0">
              <a:lnSpc>
                <a:spcPct val="110000"/>
              </a:lnSpc>
              <a:spcBef>
                <a:spcPts val="0"/>
              </a:spcBef>
              <a:spcAft>
                <a:spcPts val="0"/>
              </a:spcAft>
              <a:buNone/>
            </a:pPr>
            <a:r>
              <a:rPr lang="en-GB" sz="1600">
                <a:solidFill>
                  <a:schemeClr val="dk1"/>
                </a:solidFill>
                <a:latin typeface="Helvetica Neue"/>
                <a:ea typeface="Helvetica Neue"/>
                <a:cs typeface="Helvetica Neue"/>
                <a:sym typeface="Helvetica Neue"/>
              </a:rPr>
              <a:t>This project uses the </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2"/>
                  </a:ext>
                </a:extLst>
              </a:rPr>
              <a:t>micro:bit’s accelerometer (movement sensor)</a:t>
            </a:r>
            <a:r>
              <a:rPr lang="en-GB" sz="1600">
                <a:solidFill>
                  <a:schemeClr val="dk1"/>
                </a:solidFill>
                <a:latin typeface="Helvetica Neue"/>
                <a:ea typeface="Helvetica Neue"/>
                <a:cs typeface="Helvetica Neue"/>
                <a:sym typeface="Helvetica Neue"/>
              </a:rPr>
              <a:t>. Students will shake the micro:bit to review the data they’ve collected. When the “on shake” input is </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3"/>
                  </a:ext>
                </a:extLst>
              </a:rPr>
              <a:t>detected, the </a:t>
            </a:r>
            <a:r>
              <a:rPr lang="en-GB" sz="1600">
                <a:solidFill>
                  <a:schemeClr val="dk1"/>
                </a:solidFill>
                <a:latin typeface="Helvetica Neue"/>
                <a:ea typeface="Helvetica Neue"/>
                <a:cs typeface="Helvetica Neue"/>
                <a:sym typeface="Helvetica Neue"/>
              </a:rPr>
              <a:t>micro:bit will:</a:t>
            </a:r>
            <a:endParaRPr sz="1300">
              <a:solidFill>
                <a:schemeClr val="dk1"/>
              </a:solidFill>
              <a:latin typeface="Helvetica Neue"/>
              <a:ea typeface="Helvetica Neue"/>
              <a:cs typeface="Helvetica Neue"/>
              <a:sym typeface="Helvetica Neue"/>
            </a:endParaRPr>
          </a:p>
          <a:p>
            <a:pPr marL="0" marR="1348484" lvl="0" indent="0" algn="l" rtl="0">
              <a:lnSpc>
                <a:spcPct val="110000"/>
              </a:lnSpc>
              <a:spcBef>
                <a:spcPts val="1300"/>
              </a:spcBef>
              <a:spcAft>
                <a:spcPts val="0"/>
              </a:spcAft>
              <a:buNone/>
            </a:pPr>
            <a:endParaRPr sz="1300">
              <a:solidFill>
                <a:schemeClr val="dk1"/>
              </a:solidFill>
              <a:latin typeface="Helvetica Neue"/>
              <a:ea typeface="Helvetica Neue"/>
              <a:cs typeface="Helvetica Neue"/>
              <a:sym typeface="Helvetica Neue"/>
            </a:endParaRPr>
          </a:p>
          <a:p>
            <a:pPr marL="2430000" lvl="0" indent="-190500" algn="l" rtl="0">
              <a:lnSpc>
                <a:spcPct val="160000"/>
              </a:lnSpc>
              <a:spcBef>
                <a:spcPts val="130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show ‘insects’ on LED display</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show the value stored in variable “A-insect” on LED display</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pause for 1 second</a:t>
            </a:r>
            <a:r>
              <a:rPr lang="en-GB" sz="15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4"/>
                  </a:ext>
                </a:extLst>
              </a:rPr>
              <a:t> (1000 ms)</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clear the LED display</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pause for 2 seconds (</a:t>
            </a:r>
            <a:r>
              <a:rPr lang="en-GB" sz="15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5"/>
                  </a:ext>
                </a:extLst>
              </a:rPr>
              <a:t>2000 ms)</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show ‘birds’ on the LED display</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show the value stored in variable “B-birds” on LED display</a:t>
            </a:r>
            <a:endParaRPr sz="1300">
              <a:latin typeface="Helvetica Neue"/>
              <a:ea typeface="Helvetica Neue"/>
              <a:cs typeface="Helvetica Neue"/>
              <a:sym typeface="Helvetica Neue"/>
            </a:endParaRPr>
          </a:p>
        </p:txBody>
      </p:sp>
      <p:sp>
        <p:nvSpPr>
          <p:cNvPr id="256" name="Google Shape;256;g365ab73c13e_0_4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a:t>
            </a:r>
            <a:r>
              <a:rPr lang="en-GB" sz="2600">
                <a:solidFill>
                  <a:srgbClr val="2993D6"/>
                </a:solidFill>
              </a:rPr>
              <a:t> </a:t>
            </a:r>
            <a:r>
              <a:rPr lang="en-GB" sz="2600">
                <a:solidFill>
                  <a:srgbClr val="6C4BC1"/>
                </a:solidFill>
              </a:rPr>
              <a:t>Code Details 2</a:t>
            </a:r>
            <a:endParaRPr sz="2600">
              <a:solidFill>
                <a:srgbClr val="2993D6"/>
              </a:solidFill>
            </a:endParaRPr>
          </a:p>
        </p:txBody>
      </p:sp>
      <p:sp>
        <p:nvSpPr>
          <p:cNvPr id="257" name="Google Shape;257;g365ab73c13e_0_4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17</a:t>
            </a:fld>
            <a:endParaRPr/>
          </a:p>
        </p:txBody>
      </p:sp>
      <p:sp>
        <p:nvSpPr>
          <p:cNvPr id="258" name="Google Shape;258;g365ab73c13e_0_4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Mild</a:t>
            </a:r>
            <a:r>
              <a:rPr lang="en-GB" sz="1150" b="1">
                <a:solidFill>
                  <a:srgbClr val="2A92D6"/>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a:t>
            </a:r>
            <a:r>
              <a:rPr lang="en-GB" sz="1150" b="1">
                <a:solidFill>
                  <a:srgbClr val="6C4BC1"/>
                </a:solidFill>
                <a:latin typeface="Helvetica Neue"/>
                <a:ea typeface="Helvetica Neue"/>
                <a:cs typeface="Helvetica Neue"/>
                <a:sym typeface="Helvetica Neue"/>
              </a:rPr>
              <a:t>Medium </a:t>
            </a:r>
            <a:r>
              <a:rPr lang="en-GB" sz="1150" b="1">
                <a:solidFill>
                  <a:srgbClr val="2A92D6"/>
                </a:solidFill>
                <a:latin typeface="Helvetica Neue"/>
                <a:ea typeface="Helvetica Neue"/>
                <a:cs typeface="Helvetica Neue"/>
                <a:sym typeface="Helvetica Neue"/>
              </a:rPr>
              <a:t>🌶️🌶️</a:t>
            </a:r>
            <a:r>
              <a:rPr lang="en-GB" sz="1150">
                <a:solidFill>
                  <a:srgbClr val="888888"/>
                </a:solidFill>
                <a:latin typeface="Helvetica Neue"/>
                <a:ea typeface="Helvetica Neue"/>
                <a:cs typeface="Helvetica Neue"/>
                <a:sym typeface="Helvetica Neue"/>
              </a:rPr>
              <a:t> - Spicy</a:t>
            </a:r>
            <a:endParaRPr sz="1150">
              <a:solidFill>
                <a:srgbClr val="888888"/>
              </a:solidFill>
              <a:latin typeface="Helvetica Neue"/>
              <a:ea typeface="Helvetica Neue"/>
              <a:cs typeface="Helvetica Neue"/>
              <a:sym typeface="Helvetica Neue"/>
            </a:endParaRPr>
          </a:p>
        </p:txBody>
      </p:sp>
      <p:pic>
        <p:nvPicPr>
          <p:cNvPr id="259" name="Google Shape;259;g365ab73c13e_0_47" descr="Block-based code for a micro:bit to display the label insects, show the value of variable A-insects, pause, show the label birds, and show the value of variable B-birds when a student shakes the micro:bit. The show string &quot;insects&quot;, show number A-insects, pause, clear screen, show string &quot;birds&quot; and show number B-birds blocks are inside the on shake block." title="microbit-screenshot (18).png"/>
          <p:cNvPicPr preferRelativeResize="0"/>
          <p:nvPr/>
        </p:nvPicPr>
        <p:blipFill rotWithShape="1">
          <a:blip r:embed="rId3">
            <a:alphaModFix/>
          </a:blip>
          <a:srcRect t="38642" r="70286"/>
          <a:stretch/>
        </p:blipFill>
        <p:spPr>
          <a:xfrm>
            <a:off x="1173750" y="2856075"/>
            <a:ext cx="2080650" cy="3111226"/>
          </a:xfrm>
          <a:prstGeom prst="rect">
            <a:avLst/>
          </a:prstGeom>
          <a:noFill/>
          <a:ln>
            <a:noFill/>
          </a:ln>
        </p:spPr>
      </p:pic>
      <p:pic>
        <p:nvPicPr>
          <p:cNvPr id="260" name="Google Shape;260;g365ab73c13e_0_47" descr="decorative" title="Inspired_green@4x-100 (1).jpg"/>
          <p:cNvPicPr preferRelativeResize="0"/>
          <p:nvPr/>
        </p:nvPicPr>
        <p:blipFill rotWithShape="1">
          <a:blip r:embed="rId4">
            <a:alphaModFix/>
          </a:blip>
          <a:srcRect/>
          <a:stretch/>
        </p:blipFill>
        <p:spPr>
          <a:xfrm rot="572948">
            <a:off x="7962150" y="240552"/>
            <a:ext cx="873876" cy="11886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Spicy</a:t>
            </a:r>
            <a:endParaRPr/>
          </a:p>
        </p:txBody>
      </p:sp>
      <p:sp>
        <p:nvSpPr>
          <p:cNvPr id="266" name="Google Shape;266;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3669771b81a_0_23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Introduction</a:t>
            </a:r>
            <a:endParaRPr sz="2600">
              <a:solidFill>
                <a:srgbClr val="CD0364"/>
              </a:solidFill>
            </a:endParaRPr>
          </a:p>
        </p:txBody>
      </p:sp>
      <p:sp>
        <p:nvSpPr>
          <p:cNvPr id="272" name="Google Shape;272;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19</a:t>
            </a:fld>
            <a:endParaRPr/>
          </a:p>
        </p:txBody>
      </p:sp>
      <p:sp>
        <p:nvSpPr>
          <p:cNvPr id="273" name="Google Shape;273;g3669771b81a_0_238"/>
          <p:cNvSpPr txBox="1">
            <a:spLocks noGrp="1"/>
          </p:cNvSpPr>
          <p:nvPr>
            <p:ph type="body" idx="1"/>
          </p:nvPr>
        </p:nvSpPr>
        <p:spPr>
          <a:xfrm>
            <a:off x="681025" y="1395975"/>
            <a:ext cx="8490900" cy="4739700"/>
          </a:xfrm>
          <a:prstGeom prst="rect">
            <a:avLst/>
          </a:prstGeom>
          <a:noFill/>
          <a:ln>
            <a:noFill/>
          </a:ln>
        </p:spPr>
        <p:txBody>
          <a:bodyPr spcFirstLastPara="1" wrap="square" lIns="91425" tIns="45700" rIns="91425" bIns="45700" anchor="t" anchorCtr="0">
            <a:noAutofit/>
          </a:bodyPr>
          <a:lstStyle/>
          <a:p>
            <a:pPr marL="185420" lvl="0" indent="-175895" algn="l" rtl="0">
              <a:lnSpc>
                <a:spcPct val="100000"/>
              </a:lnSpc>
              <a:spcBef>
                <a:spcPts val="0"/>
              </a:spcBef>
              <a:spcAft>
                <a:spcPts val="0"/>
              </a:spcAft>
              <a:buClr>
                <a:srgbClr val="CD0364"/>
              </a:buClr>
              <a:buSzPts val="1650"/>
              <a:buChar char="•"/>
            </a:pPr>
            <a:r>
              <a:rPr lang="en-GB" sz="1650" dirty="0"/>
              <a:t>Students open the </a:t>
            </a:r>
            <a:r>
              <a:rPr lang="en-GB" sz="1650" b="1" dirty="0"/>
              <a:t>s</a:t>
            </a:r>
            <a:r>
              <a:rPr lang="en-GB" sz="1650" b="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6"/>
                  </a:ext>
                </a:extLst>
              </a:rPr>
              <a:t>pecies counter spicy</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7"/>
                  </a:ext>
                </a:extLst>
              </a:rPr>
              <a:t> </a:t>
            </a:r>
            <a:r>
              <a:rPr lang="en-GB" sz="1650" b="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8"/>
                  </a:ext>
                </a:extLst>
              </a:rPr>
              <a:t>project</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9"/>
                  </a:ext>
                </a:extLst>
              </a:rPr>
              <a:t> </a:t>
            </a:r>
            <a:r>
              <a:rPr lang="en-GB" sz="1650" dirty="0"/>
              <a:t>containing some pre-built code. Students will finish building their own s</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0"/>
                  </a:ext>
                </a:extLst>
              </a:rPr>
              <a:t>pecies</a:t>
            </a:r>
            <a:r>
              <a:rPr lang="en-GB" sz="1650" dirty="0"/>
              <a:t> counter using </a:t>
            </a:r>
            <a:r>
              <a:rPr lang="en-GB" sz="1650" dirty="0" err="1"/>
              <a:t>MakeCode</a:t>
            </a:r>
            <a:r>
              <a:rPr lang="en-GB" sz="1650" dirty="0"/>
              <a:t>. </a:t>
            </a:r>
            <a:endParaRPr lang="en-US" sz="1650" dirty="0"/>
          </a:p>
          <a:p>
            <a:pPr marL="185420" lvl="0" indent="-175895" algn="l" rtl="0">
              <a:lnSpc>
                <a:spcPct val="100000"/>
              </a:lnSpc>
              <a:spcBef>
                <a:spcPts val="2200"/>
              </a:spcBef>
              <a:spcAft>
                <a:spcPts val="0"/>
              </a:spcAft>
              <a:buClr>
                <a:srgbClr val="CD0364"/>
              </a:buClr>
              <a:buSzPts val="1650"/>
              <a:buChar char="•"/>
            </a:pPr>
            <a:r>
              <a:rPr lang="en-GB" sz="1650" dirty="0"/>
              <a:t>Counting living (moving) species is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1"/>
                  </a:ext>
                </a:extLst>
              </a:rPr>
              <a:t>hard, so </a:t>
            </a:r>
            <a:r>
              <a:rPr lang="en-GB" sz="1650" dirty="0"/>
              <a:t>working in pairs or small groups can be help</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2"/>
                  </a:ext>
                </a:extLst>
              </a:rPr>
              <a:t>ful</a:t>
            </a:r>
            <a:r>
              <a:rPr lang="en-GB" sz="1650" dirty="0"/>
              <a:t>.</a:t>
            </a:r>
            <a:endParaRPr sz="1650" dirty="0"/>
          </a:p>
          <a:p>
            <a:pPr marL="185420" lvl="0" indent="-175895" algn="l" rtl="0">
              <a:lnSpc>
                <a:spcPct val="100000"/>
              </a:lnSpc>
              <a:spcBef>
                <a:spcPts val="2200"/>
              </a:spcBef>
              <a:spcAft>
                <a:spcPts val="0"/>
              </a:spcAft>
              <a:buClr>
                <a:srgbClr val="CD0364"/>
              </a:buClr>
              <a:buSzPts val="1650"/>
              <a:buChar char="•"/>
            </a:pPr>
            <a:r>
              <a:rPr lang="en-GB" sz="1650" dirty="0"/>
              <a:t>This p</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3"/>
                  </a:ext>
                </a:extLst>
              </a:rPr>
              <a:t>roject</a:t>
            </a:r>
            <a:r>
              <a:rPr lang="en-GB" sz="1650" dirty="0"/>
              <a:t> is set up to measure A for insects and B for birds, but you can tailor this to better suit your class and environment. You can rename the variables to customize your use of this project (instructions available at the end of this guide).</a:t>
            </a:r>
            <a:endParaRPr sz="1650" dirty="0"/>
          </a:p>
          <a:p>
            <a:pPr marL="185420" lvl="0" indent="-175895" algn="l" rtl="0">
              <a:lnSpc>
                <a:spcPct val="100000"/>
              </a:lnSpc>
              <a:spcBef>
                <a:spcPts val="2200"/>
              </a:spcBef>
              <a:spcAft>
                <a:spcPts val="0"/>
              </a:spcAft>
              <a:buClr>
                <a:srgbClr val="CD0364"/>
              </a:buClr>
              <a:buSzPts val="1650"/>
              <a:buChar char="•"/>
            </a:pPr>
            <a:r>
              <a:rPr lang="en-GB" sz="1650" dirty="0"/>
              <a:t>Remember to identify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4"/>
                  </a:ext>
                </a:extLst>
              </a:rPr>
              <a:t>the areas where student will be collecting data</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5"/>
                  </a:ext>
                </a:extLst>
              </a:rPr>
              <a:t>. A </a:t>
            </a:r>
            <a:r>
              <a:rPr lang="en-GB" sz="1650" dirty="0"/>
              <a:t>selection of areas can provide interesting discussions at the end of the session.  </a:t>
            </a:r>
            <a:endParaRPr sz="1650" dirty="0"/>
          </a:p>
          <a:p>
            <a:pPr marL="185420" lvl="0" indent="-175895" algn="l" rtl="0">
              <a:lnSpc>
                <a:spcPct val="100000"/>
              </a:lnSpc>
              <a:spcBef>
                <a:spcPts val="2200"/>
              </a:spcBef>
              <a:spcAft>
                <a:spcPts val="0"/>
              </a:spcAft>
              <a:buClr>
                <a:srgbClr val="CD0364"/>
              </a:buClr>
              <a:buSzPts val="1650"/>
              <a:buChar char="•"/>
            </a:pPr>
            <a:r>
              <a:rPr lang="en-GB" sz="1650" dirty="0"/>
              <a:t>After they have collected the data, students can use the data to build graphs to support class discussion on biodiversity.</a:t>
            </a:r>
            <a:endParaRPr sz="1650" dirty="0"/>
          </a:p>
          <a:p>
            <a:pPr marL="556895" lvl="1" indent="-175895">
              <a:lnSpc>
                <a:spcPct val="100000"/>
              </a:lnSpc>
              <a:spcBef>
                <a:spcPts val="1000"/>
              </a:spcBef>
              <a:spcAft>
                <a:spcPts val="2200"/>
              </a:spcAft>
              <a:buClr>
                <a:srgbClr val="CD0364"/>
              </a:buClr>
              <a:buSzPts val="1650"/>
            </a:pPr>
            <a:r>
              <a:rPr lang="en-GB" sz="1650" dirty="0"/>
              <a:t>The </a:t>
            </a:r>
            <a:r>
              <a:rPr lang="en-GB" sz="1700" dirty="0">
                <a:solidFill>
                  <a:schemeClr val="tx1"/>
                </a:solidFill>
              </a:rPr>
              <a:t>species counter recording sheet</a:t>
            </a:r>
            <a:r>
              <a:rPr lang="en-GB" sz="1650" dirty="0"/>
              <a:t> can be used to record the date, time, location, and species observation totals.</a:t>
            </a:r>
            <a:endParaRPr sz="1650" dirty="0"/>
          </a:p>
        </p:txBody>
      </p:sp>
      <p:pic>
        <p:nvPicPr>
          <p:cNvPr id="274" name="Google Shape;274;g3669771b81a_0_238" descr="decorative"/>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275" name="Google Shape;275;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Mild</a:t>
            </a:r>
            <a:r>
              <a:rPr lang="en-GB" sz="1150" b="1">
                <a:solidFill>
                  <a:srgbClr val="2A92D6"/>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Medium</a:t>
            </a:r>
            <a:r>
              <a:rPr lang="en-GB" sz="1150" b="1">
                <a:solidFill>
                  <a:srgbClr val="6C4BC1"/>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a:t>
            </a:r>
            <a:r>
              <a:rPr lang="en-GB" sz="1150" b="1">
                <a:solidFill>
                  <a:srgbClr val="CD0364"/>
                </a:solidFill>
                <a:latin typeface="Helvetica Neue"/>
                <a:ea typeface="Helvetica Neue"/>
                <a:cs typeface="Helvetica Neue"/>
                <a:sym typeface="Helvetica Neue"/>
              </a:rPr>
              <a:t>Spicy</a:t>
            </a:r>
            <a:r>
              <a:rPr lang="en-GB" sz="1150">
                <a:solidFill>
                  <a:srgbClr val="888888"/>
                </a:solidFill>
                <a:latin typeface="Helvetica Neue"/>
                <a:ea typeface="Helvetica Neue"/>
                <a:cs typeface="Helvetica Neue"/>
                <a:sym typeface="Helvetica Neue"/>
              </a:rPr>
              <a:t> </a:t>
            </a:r>
            <a:r>
              <a:rPr lang="en-GB" sz="1150" b="1">
                <a:solidFill>
                  <a:srgbClr val="2A92D6"/>
                </a:solidFill>
                <a:latin typeface="Helvetica Neue"/>
                <a:ea typeface="Helvetica Neue"/>
                <a:cs typeface="Helvetica Neue"/>
                <a:sym typeface="Helvetica Neue"/>
              </a:rPr>
              <a:t>🌶️🌶️🌶️</a:t>
            </a:r>
            <a:endParaRPr sz="1150">
              <a:solidFill>
                <a:srgbClr val="888888"/>
              </a:solidFill>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g35d6a68a0a1_0_1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Biological Evolution with Species Counter</a:t>
            </a:r>
            <a:endParaRPr sz="2600">
              <a:solidFill>
                <a:srgbClr val="00A000"/>
              </a:solidFill>
            </a:endParaRPr>
          </a:p>
        </p:txBody>
      </p:sp>
      <p:sp>
        <p:nvSpPr>
          <p:cNvPr id="97" name="Google Shape;97;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2</a:t>
            </a:fld>
            <a:endParaRPr/>
          </a:p>
        </p:txBody>
      </p:sp>
      <p:sp>
        <p:nvSpPr>
          <p:cNvPr id="98" name="Google Shape;98;g35d6a68a0a1_0_136"/>
          <p:cNvSpPr txBox="1">
            <a:spLocks noGrp="1"/>
          </p:cNvSpPr>
          <p:nvPr>
            <p:ph type="body" idx="1"/>
          </p:nvPr>
        </p:nvSpPr>
        <p:spPr>
          <a:xfrm>
            <a:off x="6810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Summary &amp; Context</a:t>
            </a:r>
            <a:endParaRPr/>
          </a:p>
          <a:p>
            <a:pPr marL="0" lvl="0" indent="0" algn="l" rtl="0">
              <a:lnSpc>
                <a:spcPct val="90000"/>
              </a:lnSpc>
              <a:spcBef>
                <a:spcPts val="812"/>
              </a:spcBef>
              <a:spcAft>
                <a:spcPts val="0"/>
              </a:spcAft>
              <a:buClr>
                <a:schemeClr val="dk1"/>
              </a:buClr>
              <a:buSzPts val="1800"/>
              <a:buNone/>
            </a:pPr>
            <a:r>
              <a:rPr lang="en-GB" sz="1800"/>
              <a:t>Collecting data is easy and efficient with the BBC micro:bit. Students collect data on two different species of animals or plants in the school playground, a neighborhood, or the local park. Then students can use the data they collect to develop evidence-based arguments as scientists.  </a:t>
            </a:r>
            <a:endParaRPr sz="1800"/>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1800"/>
              <a:buNone/>
            </a:pPr>
            <a:r>
              <a:rPr lang="en-GB" sz="1800"/>
              <a:t>Students can use the data collected to support their claim about the merit of a solution (their own idea or those produced by others).</a:t>
            </a:r>
            <a:endParaRPr sz="1800"/>
          </a:p>
          <a:p>
            <a:pPr marL="0" lvl="0" indent="0" algn="l" rtl="0">
              <a:lnSpc>
                <a:spcPct val="90000"/>
              </a:lnSpc>
              <a:spcBef>
                <a:spcPts val="812"/>
              </a:spcBef>
              <a:spcAft>
                <a:spcPts val="0"/>
              </a:spcAft>
              <a:buClr>
                <a:schemeClr val="dk1"/>
              </a:buClr>
              <a:buSzPts val="2275"/>
              <a:buNone/>
            </a:pPr>
            <a:endParaRPr/>
          </a:p>
        </p:txBody>
      </p:sp>
      <p:grpSp>
        <p:nvGrpSpPr>
          <p:cNvPr id="99" name="Google Shape;99;g35d6a68a0a1_0_136"/>
          <p:cNvGrpSpPr/>
          <p:nvPr/>
        </p:nvGrpSpPr>
        <p:grpSpPr>
          <a:xfrm rot="4042808">
            <a:off x="8733555" y="955093"/>
            <a:ext cx="650811" cy="659761"/>
            <a:chOff x="7572716" y="3272053"/>
            <a:chExt cx="489368" cy="496098"/>
          </a:xfrm>
        </p:grpSpPr>
        <p:sp>
          <p:nvSpPr>
            <p:cNvPr id="100" name="Google Shape;100;g35d6a68a0a1_0_136"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chemeClr val="dk1"/>
                </a:solidFill>
                <a:latin typeface="Calibri"/>
                <a:ea typeface="Calibri"/>
                <a:cs typeface="Calibri"/>
                <a:sym typeface="Calibri"/>
              </a:endParaRPr>
            </a:p>
          </p:txBody>
        </p:sp>
        <p:sp>
          <p:nvSpPr>
            <p:cNvPr id="101" name="Google Shape;101;g35d6a68a0a1_0_136"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chemeClr val="dk1"/>
                </a:solidFill>
                <a:latin typeface="Calibri"/>
                <a:ea typeface="Calibri"/>
                <a:cs typeface="Calibri"/>
                <a:sym typeface="Calibri"/>
              </a:endParaRPr>
            </a:p>
          </p:txBody>
        </p:sp>
        <p:sp>
          <p:nvSpPr>
            <p:cNvPr id="102" name="Google Shape;102;g35d6a68a0a1_0_136"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chemeClr val="dk1"/>
                </a:solidFill>
                <a:latin typeface="Calibri"/>
                <a:ea typeface="Calibri"/>
                <a:cs typeface="Calibri"/>
                <a:sym typeface="Calibri"/>
              </a:endParaRPr>
            </a:p>
          </p:txBody>
        </p:sp>
        <p:sp>
          <p:nvSpPr>
            <p:cNvPr id="103" name="Google Shape;103;g35d6a68a0a1_0_136"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chemeClr val="dk1"/>
                </a:solidFill>
                <a:latin typeface="Calibri"/>
                <a:ea typeface="Calibri"/>
                <a:cs typeface="Calibri"/>
                <a:sym typeface="Calibri"/>
              </a:endParaRPr>
            </a:p>
          </p:txBody>
        </p:sp>
        <p:sp>
          <p:nvSpPr>
            <p:cNvPr id="104" name="Google Shape;104;g35d6a68a0a1_0_136"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chemeClr val="dk1"/>
                </a:solidFill>
                <a:latin typeface="Calibri"/>
                <a:ea typeface="Calibri"/>
                <a:cs typeface="Calibri"/>
                <a:sym typeface="Calibri"/>
              </a:endParaRPr>
            </a:p>
          </p:txBody>
        </p:sp>
        <p:sp>
          <p:nvSpPr>
            <p:cNvPr id="105" name="Google Shape;105;g35d6a68a0a1_0_136"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chemeClr val="dk1"/>
                </a:solidFill>
                <a:latin typeface="Calibri"/>
                <a:ea typeface="Calibri"/>
                <a:cs typeface="Calibri"/>
                <a:sym typeface="Calibri"/>
              </a:endParaRPr>
            </a:p>
          </p:txBody>
        </p:sp>
      </p:grpSp>
      <p:pic>
        <p:nvPicPr>
          <p:cNvPr id="106" name="Google Shape;106;g35d6a68a0a1_0_136" descr="decorative"/>
          <p:cNvPicPr preferRelativeResize="0"/>
          <p:nvPr/>
        </p:nvPicPr>
        <p:blipFill rotWithShape="1">
          <a:blip r:embed="rId3">
            <a:alphaModFix/>
          </a:blip>
          <a:srcRect/>
          <a:stretch/>
        </p:blipFill>
        <p:spPr>
          <a:xfrm>
            <a:off x="8286302" y="1058044"/>
            <a:ext cx="192617" cy="192617"/>
          </a:xfrm>
          <a:prstGeom prst="rect">
            <a:avLst/>
          </a:prstGeom>
          <a:noFill/>
          <a:ln>
            <a:noFill/>
          </a:ln>
        </p:spPr>
      </p:pic>
      <p:sp>
        <p:nvSpPr>
          <p:cNvPr id="107" name="Google Shape;107;g35d6a68a0a1_0_136"/>
          <p:cNvSpPr txBox="1">
            <a:spLocks noGrp="1"/>
          </p:cNvSpPr>
          <p:nvPr>
            <p:ph type="body" idx="1"/>
          </p:nvPr>
        </p:nvSpPr>
        <p:spPr>
          <a:xfrm>
            <a:off x="50929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micro:bit Feature: </a:t>
            </a:r>
            <a:r>
              <a:rPr lang="en-GB" sz="2000" b="1">
                <a:solidFill>
                  <a:srgbClr val="00A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Buttons</a:t>
            </a:r>
            <a:endParaRPr/>
          </a:p>
          <a:p>
            <a:pPr marL="0" lvl="0" indent="0" algn="l" rtl="0">
              <a:lnSpc>
                <a:spcPct val="90000"/>
              </a:lnSpc>
              <a:spcBef>
                <a:spcPts val="812"/>
              </a:spcBef>
              <a:spcAft>
                <a:spcPts val="0"/>
              </a:spcAft>
              <a:buClr>
                <a:schemeClr val="dk1"/>
              </a:buClr>
              <a:buSzPts val="1800"/>
              <a:buNone/>
            </a:pP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Buttons</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 are a very common input device. The micro:bit has two </a:t>
            </a:r>
            <a:r>
              <a:rPr lang="en-GB" sz="18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buttons</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 which can be programmed – buttons A and B.</a:t>
            </a:r>
            <a:endParaRPr/>
          </a:p>
          <a:p>
            <a:pPr marL="185732" lvl="0" indent="-71432" algn="l" rtl="0">
              <a:lnSpc>
                <a:spcPct val="90000"/>
              </a:lnSpc>
              <a:spcBef>
                <a:spcPts val="812"/>
              </a:spcBef>
              <a:spcAft>
                <a:spcPts val="0"/>
              </a:spcAft>
              <a:buClr>
                <a:schemeClr val="dk1"/>
              </a:buClr>
              <a:buSzPts val="1800"/>
              <a:buNone/>
            </a:pPr>
            <a:endParaRPr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endParaRPr>
          </a:p>
          <a:p>
            <a:pPr marL="0" lvl="0" indent="0" algn="l" rtl="0">
              <a:lnSpc>
                <a:spcPct val="90000"/>
              </a:lnSpc>
              <a:spcBef>
                <a:spcPts val="812"/>
              </a:spcBef>
              <a:spcAft>
                <a:spcPts val="0"/>
              </a:spcAft>
              <a:buClr>
                <a:schemeClr val="dk1"/>
              </a:buClr>
              <a:buSzPts val="1800"/>
              <a:buNone/>
            </a:pPr>
            <a:r>
              <a:rPr lang="en-GB" sz="1800" b="1">
                <a:latin typeface="Helvetica Neue"/>
                <a:ea typeface="Helvetica Neue"/>
                <a:cs typeface="Helvetica Neue"/>
                <a:sym typeface="Helvetica Neue"/>
              </a:rPr>
              <a:t>Example</a:t>
            </a:r>
            <a:r>
              <a:rPr lang="en-GB" sz="1800">
                <a:latin typeface="Helvetica Neue"/>
                <a:ea typeface="Helvetica Neue"/>
                <a:cs typeface="Helvetica Neue"/>
                <a:sym typeface="Helvetica Neue"/>
              </a:rPr>
              <a:t>: </a:t>
            </a:r>
            <a:r>
              <a:rPr lang="en-GB" sz="1800"/>
              <a:t>Students can observe and record insects and birds in their local habitat, such as school grounds or in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neighborhoods. They</a:t>
            </a:r>
            <a:r>
              <a:rPr lang="en-GB" sz="1800"/>
              <a:t> can record their count for each using the micro:bit buttons.</a:t>
            </a:r>
            <a:endParaRPr sz="1800"/>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pic>
        <p:nvPicPr>
          <p:cNvPr id="108" name="Google Shape;108;g35d6a68a0a1_0_136" descr="An illustration of a micro:bit board and a hand next to it. Button A on the board is being pressed by the index finger of the hand."/>
          <p:cNvPicPr preferRelativeResize="0"/>
          <p:nvPr/>
        </p:nvPicPr>
        <p:blipFill rotWithShape="1">
          <a:blip r:embed="rId4">
            <a:alphaModFix/>
          </a:blip>
          <a:srcRect/>
          <a:stretch/>
        </p:blipFill>
        <p:spPr>
          <a:xfrm>
            <a:off x="5909374" y="4914851"/>
            <a:ext cx="2046900" cy="17181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g35fa30c4f18_0_7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6"/>
                  </a:ext>
                </a:extLst>
              </a:rPr>
              <a:t>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7"/>
                  </a:ext>
                </a:extLst>
              </a:rPr>
              <a:t>teps</a:t>
            </a:r>
            <a:r>
              <a:rPr lang="en-GB" sz="2600">
                <a:solidFill>
                  <a:srgbClr val="CD0364"/>
                </a:solidFill>
              </a:rPr>
              <a:t> 1</a:t>
            </a:r>
            <a:endParaRPr sz="2600">
              <a:solidFill>
                <a:srgbClr val="CD0364"/>
              </a:solidFill>
            </a:endParaRPr>
          </a:p>
        </p:txBody>
      </p:sp>
      <p:sp>
        <p:nvSpPr>
          <p:cNvPr id="281" name="Google Shape;281;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20</a:t>
            </a:fld>
            <a:endParaRPr/>
          </a:p>
        </p:txBody>
      </p:sp>
      <p:sp>
        <p:nvSpPr>
          <p:cNvPr id="282" name="Google Shape;282;g35fa30c4f18_0_79"/>
          <p:cNvSpPr txBox="1">
            <a:spLocks noGrp="1"/>
          </p:cNvSpPr>
          <p:nvPr>
            <p:ph type="body" idx="1"/>
          </p:nvPr>
        </p:nvSpPr>
        <p:spPr>
          <a:xfrm>
            <a:off x="680963" y="1352117"/>
            <a:ext cx="8736000" cy="47397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0000"/>
              </a:lnSpc>
              <a:spcBef>
                <a:spcPts val="1300"/>
              </a:spcBef>
              <a:spcAft>
                <a:spcPts val="0"/>
              </a:spcAft>
              <a:buNone/>
            </a:pPr>
            <a:r>
              <a:rPr lang="en-GB" sz="1800" b="1" i="1" dirty="0">
                <a:solidFill>
                  <a:srgbClr val="CD0364"/>
                </a:solidFill>
              </a:rPr>
              <a:t>Build the code:</a:t>
            </a:r>
            <a:endParaRPr sz="1800" i="1" dirty="0"/>
          </a:p>
          <a:p>
            <a:pPr marL="318151" marR="180487" lvl="0" indent="-309553" algn="l" rtl="0">
              <a:lnSpc>
                <a:spcPct val="110000"/>
              </a:lnSpc>
              <a:spcBef>
                <a:spcPts val="1300"/>
              </a:spcBef>
              <a:spcAft>
                <a:spcPts val="0"/>
              </a:spcAft>
              <a:buClr>
                <a:srgbClr val="CD0364"/>
              </a:buClr>
              <a:buSzPts val="1800"/>
              <a:buChar char="•"/>
            </a:pPr>
            <a:r>
              <a:rPr lang="en-GB" sz="1800"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8"/>
                  </a:ext>
                </a:extLst>
              </a:rPr>
              <a:t>Open</a:t>
            </a:r>
            <a:r>
              <a:rPr lang="en-GB" sz="1800" dirty="0"/>
              <a:t> the speci</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9"/>
                  </a:ext>
                </a:extLst>
              </a:rPr>
              <a:t>es counter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0"/>
                  </a:ext>
                </a:extLst>
              </a:rPr>
              <a:t>spicy project</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1"/>
                  </a:ext>
                </a:extLst>
              </a:rPr>
              <a:t>: </a:t>
            </a:r>
            <a:r>
              <a:rPr lang="en-GB" sz="1800" u="sng" dirty="0">
                <a:solidFill>
                  <a:schemeClr val="hlink"/>
                </a:solidFill>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2"/>
                  </a:ext>
                </a:extLst>
              </a:rPr>
              <a:t>mbit.io/us-species-spicy</a:t>
            </a:r>
            <a:endParaRPr sz="1800"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3"/>
                </a:ext>
              </a:extLst>
            </a:endParaRPr>
          </a:p>
          <a:p>
            <a:pPr marL="318151" marR="180487" lvl="0" indent="-309553" algn="l" rtl="0">
              <a:lnSpc>
                <a:spcPct val="110000"/>
              </a:lnSpc>
              <a:spcBef>
                <a:spcPts val="1300"/>
              </a:spcBef>
              <a:spcAft>
                <a:spcPts val="0"/>
              </a:spcAft>
              <a:buClr>
                <a:srgbClr val="CD0364"/>
              </a:buClr>
              <a:buSzPts val="1800"/>
              <a:buChar char="•"/>
            </a:pPr>
            <a:r>
              <a:rPr lang="en-GB" sz="1800"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4"/>
                  </a:ext>
                </a:extLst>
              </a:rPr>
              <a:t>Explain</a:t>
            </a:r>
            <a:r>
              <a:rPr lang="en-GB" sz="1800" b="1" dirty="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5"/>
                  </a:ext>
                </a:extLst>
              </a:rPr>
              <a:t>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6"/>
                  </a:ext>
                </a:extLst>
              </a:rPr>
              <a:t>th</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7"/>
                  </a:ext>
                </a:extLst>
              </a:rPr>
              <a:t>at students will use the</a:t>
            </a:r>
            <a:r>
              <a:rPr lang="en-GB" sz="1800" dirty="0"/>
              <a:t> toolbox to find code blocks. For this project, one part of the code is already done for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8"/>
                  </a:ext>
                </a:extLst>
              </a:rPr>
              <a:t>them, which allows</a:t>
            </a:r>
            <a:r>
              <a:rPr lang="en-GB" sz="1800" dirty="0"/>
              <a:t> them to access their variables (their counts) to see how many insects and birds they counted. </a:t>
            </a:r>
            <a:endParaRPr sz="1800" dirty="0"/>
          </a:p>
          <a:p>
            <a:pPr marL="318151" marR="0" lvl="0" indent="-309553" algn="l" rtl="0">
              <a:lnSpc>
                <a:spcPct val="110000"/>
              </a:lnSpc>
              <a:spcBef>
                <a:spcPts val="1300"/>
              </a:spcBef>
              <a:spcAft>
                <a:spcPts val="0"/>
              </a:spcAft>
              <a:buClr>
                <a:srgbClr val="CD0364"/>
              </a:buClr>
              <a:buSzPts val="1800"/>
              <a:buChar char="•"/>
            </a:pPr>
            <a:r>
              <a:rPr lang="en-GB" sz="1800"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9"/>
                  </a:ext>
                </a:extLst>
              </a:rPr>
              <a:t>Explain</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0"/>
                  </a:ext>
                </a:extLst>
              </a:rPr>
              <a:t> that students </a:t>
            </a:r>
            <a:r>
              <a:rPr lang="en-GB" sz="1800" dirty="0"/>
              <a:t>will need to </a:t>
            </a:r>
            <a:r>
              <a:rPr lang="en-GB" sz="1800" b="1" dirty="0">
                <a:solidFill>
                  <a:srgbClr val="CD0364"/>
                </a:solidFill>
              </a:rPr>
              <a:t>code</a:t>
            </a:r>
            <a:r>
              <a:rPr lang="en-GB" sz="1800" dirty="0"/>
              <a:t> three parts of the species counter:</a:t>
            </a:r>
            <a:endParaRPr sz="1800" dirty="0"/>
          </a:p>
          <a:p>
            <a:pPr marL="557194" marR="0" lvl="1" indent="-185731" algn="l" rtl="0">
              <a:lnSpc>
                <a:spcPct val="110000"/>
              </a:lnSpc>
              <a:spcBef>
                <a:spcPts val="1300"/>
              </a:spcBef>
              <a:spcAft>
                <a:spcPts val="0"/>
              </a:spcAft>
              <a:buClr>
                <a:srgbClr val="CD0364"/>
              </a:buClr>
              <a:buSzPts val="1800"/>
              <a:buAutoNum type="arabicPeriod"/>
            </a:pPr>
            <a:r>
              <a:rPr lang="en-GB" sz="1800" b="1" dirty="0">
                <a:solidFill>
                  <a:srgbClr val="CD0364"/>
                </a:solidFill>
              </a:rPr>
              <a:t>C</a:t>
            </a:r>
            <a:r>
              <a:rPr lang="en-GB" sz="1800"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1"/>
                  </a:ext>
                </a:extLst>
              </a:rPr>
              <a:t>ode</a:t>
            </a:r>
            <a:r>
              <a:rPr lang="en-GB" sz="1800" dirty="0"/>
              <a:t> Button A to increase the variable “A-insects” by 1 when pressed and then display the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2"/>
                  </a:ext>
                </a:extLst>
              </a:rPr>
              <a:t>total</a:t>
            </a:r>
            <a:r>
              <a:rPr lang="en-GB" sz="1800" dirty="0"/>
              <a:t>.</a:t>
            </a:r>
            <a:endParaRPr sz="1800" dirty="0"/>
          </a:p>
          <a:p>
            <a:pPr marL="557194" lvl="1" indent="-185731" algn="l" rtl="0">
              <a:lnSpc>
                <a:spcPct val="110000"/>
              </a:lnSpc>
              <a:spcBef>
                <a:spcPts val="1300"/>
              </a:spcBef>
              <a:spcAft>
                <a:spcPts val="0"/>
              </a:spcAft>
              <a:buClr>
                <a:srgbClr val="CD0364"/>
              </a:buClr>
              <a:buSzPts val="1800"/>
              <a:buAutoNum type="arabicPeriod"/>
            </a:pPr>
            <a:r>
              <a:rPr lang="en-GB" sz="1800" b="1" dirty="0">
                <a:solidFill>
                  <a:srgbClr val="CD0364"/>
                </a:solidFill>
              </a:rPr>
              <a:t>Code</a:t>
            </a:r>
            <a:r>
              <a:rPr lang="en-GB" sz="1800" dirty="0"/>
              <a:t> Button B to increase the variable “B-birds” by 1 when pressed and then display the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3"/>
                  </a:ext>
                </a:extLst>
              </a:rPr>
              <a:t>total</a:t>
            </a:r>
            <a:r>
              <a:rPr lang="en-GB" sz="1800" dirty="0"/>
              <a:t>.</a:t>
            </a:r>
            <a:endParaRPr sz="1800" dirty="0"/>
          </a:p>
          <a:p>
            <a:pPr marL="557194" lvl="1" indent="-185731" algn="l" rtl="0">
              <a:lnSpc>
                <a:spcPct val="110000"/>
              </a:lnSpc>
              <a:spcBef>
                <a:spcPts val="1300"/>
              </a:spcBef>
              <a:spcAft>
                <a:spcPts val="0"/>
              </a:spcAft>
              <a:buClr>
                <a:srgbClr val="CD0364"/>
              </a:buClr>
              <a:buSzPts val="1800"/>
              <a:buAutoNum type="arabicPeriod"/>
            </a:pPr>
            <a:r>
              <a:rPr lang="en-GB" sz="1800" b="1" dirty="0">
                <a:solidFill>
                  <a:srgbClr val="CD0364"/>
                </a:solidFill>
              </a:rPr>
              <a:t>Code</a:t>
            </a:r>
            <a:r>
              <a:rPr lang="en-GB" sz="1800" dirty="0"/>
              <a:t> the </a:t>
            </a:r>
            <a:r>
              <a:rPr lang="en-GB" sz="1800" dirty="0" err="1"/>
              <a:t>micro:bit</a:t>
            </a:r>
            <a:r>
              <a:rPr lang="en-GB" sz="1800" dirty="0"/>
              <a:t> to display 0 and reset variables “A-insects” and “B-birds” to 0 when the program starts. </a:t>
            </a:r>
            <a:endParaRPr sz="1800" dirty="0"/>
          </a:p>
        </p:txBody>
      </p:sp>
      <p:sp>
        <p:nvSpPr>
          <p:cNvPr id="283" name="Google Shape;283;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Mild</a:t>
            </a:r>
            <a:r>
              <a:rPr lang="en-GB" sz="1150" b="1">
                <a:solidFill>
                  <a:srgbClr val="2A92D6"/>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Medium</a:t>
            </a:r>
            <a:r>
              <a:rPr lang="en-GB" sz="1150" b="1">
                <a:solidFill>
                  <a:srgbClr val="6C4BC1"/>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a:t>
            </a:r>
            <a:r>
              <a:rPr lang="en-GB" sz="1150" b="1">
                <a:solidFill>
                  <a:srgbClr val="CD0364"/>
                </a:solidFill>
                <a:latin typeface="Helvetica Neue"/>
                <a:ea typeface="Helvetica Neue"/>
                <a:cs typeface="Helvetica Neue"/>
                <a:sym typeface="Helvetica Neue"/>
              </a:rPr>
              <a:t>Spicy</a:t>
            </a:r>
            <a:r>
              <a:rPr lang="en-GB" sz="1150">
                <a:solidFill>
                  <a:srgbClr val="888888"/>
                </a:solidFill>
                <a:latin typeface="Helvetica Neue"/>
                <a:ea typeface="Helvetica Neue"/>
                <a:cs typeface="Helvetica Neue"/>
                <a:sym typeface="Helvetica Neue"/>
              </a:rPr>
              <a:t> </a:t>
            </a:r>
            <a:r>
              <a:rPr lang="en-GB" sz="1150" b="1">
                <a:solidFill>
                  <a:srgbClr val="2A92D6"/>
                </a:solidFill>
                <a:latin typeface="Helvetica Neue"/>
                <a:ea typeface="Helvetica Neue"/>
                <a:cs typeface="Helvetica Neue"/>
                <a:sym typeface="Helvetica Neue"/>
              </a:rPr>
              <a:t>🌶️🌶️🌶️</a:t>
            </a:r>
            <a:endParaRPr sz="1150">
              <a:solidFill>
                <a:srgbClr val="888888"/>
              </a:solidFill>
              <a:latin typeface="Helvetica Neue"/>
              <a:ea typeface="Helvetica Neue"/>
              <a:cs typeface="Helvetica Neue"/>
              <a:sym typeface="Helvetica Neue"/>
            </a:endParaRPr>
          </a:p>
        </p:txBody>
      </p:sp>
      <p:pic>
        <p:nvPicPr>
          <p:cNvPr id="284" name="Google Shape;284;g35fa30c4f18_0_79" descr="Illustration of educator in front of empty whiteboard used to signal teacher-led activities on this page" title="black female teacher image.png"/>
          <p:cNvPicPr preferRelativeResize="0"/>
          <p:nvPr/>
        </p:nvPicPr>
        <p:blipFill>
          <a:blip r:embed="rId4">
            <a:alphaModFix/>
          </a:blip>
          <a:stretch>
            <a:fillRect/>
          </a:stretch>
        </p:blipFill>
        <p:spPr>
          <a:xfrm>
            <a:off x="8088725" y="456087"/>
            <a:ext cx="1428350" cy="119127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g365ab73c13e_0_14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4"/>
                  </a:ext>
                </a:extLst>
              </a:rPr>
              <a:t>Student</a:t>
            </a:r>
            <a:r>
              <a:rPr lang="en-GB" sz="2600">
                <a:solidFill>
                  <a:srgbClr val="CD0364"/>
                </a:solidFill>
              </a:rPr>
              <a: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5"/>
                  </a:ext>
                </a:extLst>
              </a:rPr>
              <a:t>teps</a:t>
            </a:r>
            <a:r>
              <a:rPr lang="en-GB" sz="2600">
                <a:solidFill>
                  <a:srgbClr val="CD0364"/>
                </a:solidFill>
              </a:rPr>
              <a:t> 2</a:t>
            </a:r>
            <a:endParaRPr sz="2600">
              <a:solidFill>
                <a:srgbClr val="CD0364"/>
              </a:solidFill>
            </a:endParaRPr>
          </a:p>
        </p:txBody>
      </p:sp>
      <p:sp>
        <p:nvSpPr>
          <p:cNvPr id="290" name="Google Shape;290;g365ab73c13e_0_1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21</a:t>
            </a:fld>
            <a:endParaRPr/>
          </a:p>
        </p:txBody>
      </p:sp>
      <p:sp>
        <p:nvSpPr>
          <p:cNvPr id="291" name="Google Shape;291;g365ab73c13e_0_14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Mild</a:t>
            </a:r>
            <a:r>
              <a:rPr lang="en-GB" sz="1150" b="1">
                <a:solidFill>
                  <a:srgbClr val="2A92D6"/>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Medium</a:t>
            </a:r>
            <a:r>
              <a:rPr lang="en-GB" sz="1150" b="1">
                <a:solidFill>
                  <a:srgbClr val="6C4BC1"/>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a:t>
            </a:r>
            <a:r>
              <a:rPr lang="en-GB" sz="1150" b="1">
                <a:solidFill>
                  <a:srgbClr val="CD0364"/>
                </a:solidFill>
                <a:latin typeface="Helvetica Neue"/>
                <a:ea typeface="Helvetica Neue"/>
                <a:cs typeface="Helvetica Neue"/>
                <a:sym typeface="Helvetica Neue"/>
              </a:rPr>
              <a:t>Spicy</a:t>
            </a:r>
            <a:r>
              <a:rPr lang="en-GB" sz="1150">
                <a:solidFill>
                  <a:srgbClr val="888888"/>
                </a:solidFill>
                <a:latin typeface="Helvetica Neue"/>
                <a:ea typeface="Helvetica Neue"/>
                <a:cs typeface="Helvetica Neue"/>
                <a:sym typeface="Helvetica Neue"/>
              </a:rPr>
              <a:t> </a:t>
            </a:r>
            <a:r>
              <a:rPr lang="en-GB" sz="1150" b="1">
                <a:solidFill>
                  <a:srgbClr val="2A92D6"/>
                </a:solidFill>
                <a:latin typeface="Helvetica Neue"/>
                <a:ea typeface="Helvetica Neue"/>
                <a:cs typeface="Helvetica Neue"/>
                <a:sym typeface="Helvetica Neue"/>
              </a:rPr>
              <a:t>🌶️🌶️🌶️</a:t>
            </a:r>
            <a:endParaRPr sz="1150">
              <a:solidFill>
                <a:srgbClr val="888888"/>
              </a:solidFill>
              <a:latin typeface="Helvetica Neue"/>
              <a:ea typeface="Helvetica Neue"/>
              <a:cs typeface="Helvetica Neue"/>
              <a:sym typeface="Helvetica Neue"/>
            </a:endParaRPr>
          </a:p>
        </p:txBody>
      </p:sp>
      <p:sp>
        <p:nvSpPr>
          <p:cNvPr id="292" name="Google Shape;292;g365ab73c13e_0_148"/>
          <p:cNvSpPr/>
          <p:nvPr/>
        </p:nvSpPr>
        <p:spPr>
          <a:xfrm>
            <a:off x="743525" y="1829450"/>
            <a:ext cx="1702200" cy="43242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800" b="1">
                <a:solidFill>
                  <a:srgbClr val="CD0364"/>
                </a:solidFill>
                <a:latin typeface="Helvetica Neue"/>
                <a:ea typeface="Helvetica Neue"/>
                <a:cs typeface="Helvetica Neue"/>
                <a:sym typeface="Helvetica Neue"/>
              </a:rPr>
              <a:t>Find the ‘on button A pressed’ block </a:t>
            </a:r>
            <a:r>
              <a:rPr lang="en-GB" sz="1800">
                <a:solidFill>
                  <a:schemeClr val="dk1"/>
                </a:solidFill>
                <a:latin typeface="Helvetica Neue"/>
                <a:ea typeface="Helvetica Neue"/>
                <a:cs typeface="Helvetica Neue"/>
                <a:sym typeface="Helvetica Neue"/>
              </a:rPr>
              <a:t>in the Input section and add it to your workspace.</a:t>
            </a:r>
            <a:endParaRPr>
              <a:latin typeface="Helvetica Neue"/>
              <a:ea typeface="Helvetica Neue"/>
              <a:cs typeface="Helvetica Neue"/>
              <a:sym typeface="Helvetica Neue"/>
            </a:endParaRPr>
          </a:p>
        </p:txBody>
      </p:sp>
      <p:sp>
        <p:nvSpPr>
          <p:cNvPr id="293" name="Google Shape;293;g365ab73c13e_0_148"/>
          <p:cNvSpPr/>
          <p:nvPr/>
        </p:nvSpPr>
        <p:spPr>
          <a:xfrm>
            <a:off x="2659350" y="1829450"/>
            <a:ext cx="23577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800" b="1">
                <a:solidFill>
                  <a:srgbClr val="CD0364"/>
                </a:solidFill>
                <a:latin typeface="Helvetica Neue"/>
                <a:ea typeface="Helvetica Neue"/>
                <a:cs typeface="Helvetica Neue"/>
                <a:sym typeface="Helvetica Neue"/>
              </a:rPr>
              <a:t>Find the ‘change A-insect by 1’ block</a:t>
            </a:r>
            <a:r>
              <a:rPr lang="en-GB" sz="1800">
                <a:solidFill>
                  <a:schemeClr val="dk1"/>
                </a:solidFill>
                <a:latin typeface="Helvetica Neue"/>
                <a:ea typeface="Helvetica Neue"/>
                <a:cs typeface="Helvetica Neue"/>
                <a:sym typeface="Helvetica Neue"/>
              </a:rPr>
              <a:t> in the Variables section. This will increase variable “A-insect” by 1 when button A is pressed.</a:t>
            </a:r>
            <a:endParaRPr sz="1800" b="1">
              <a:solidFill>
                <a:srgbClr val="CD0364"/>
              </a:solidFill>
              <a:latin typeface="Helvetica Neue"/>
              <a:ea typeface="Helvetica Neue"/>
              <a:cs typeface="Helvetica Neue"/>
              <a:sym typeface="Helvetica Neue"/>
            </a:endParaRPr>
          </a:p>
        </p:txBody>
      </p:sp>
      <p:sp>
        <p:nvSpPr>
          <p:cNvPr id="294" name="Google Shape;294;g365ab73c13e_0_148"/>
          <p:cNvSpPr/>
          <p:nvPr/>
        </p:nvSpPr>
        <p:spPr>
          <a:xfrm>
            <a:off x="5230675" y="1829175"/>
            <a:ext cx="39945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60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6"/>
                  </a:ext>
                </a:extLst>
              </a:rPr>
              <a:t>Find the ‘show number 0’ block</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7"/>
                  </a:ext>
                </a:extLst>
              </a:rPr>
              <a:t> in the Input section.</a:t>
            </a:r>
            <a:endParaRPr sz="1600">
              <a:solidFill>
                <a:schemeClr val="dk1"/>
              </a:solidFill>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200">
              <a:solidFill>
                <a:schemeClr val="dk1"/>
              </a:solidFill>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200">
              <a:solidFill>
                <a:schemeClr val="dk1"/>
              </a:solidFill>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600">
              <a:solidFill>
                <a:schemeClr val="dk1"/>
              </a:solidFill>
              <a:latin typeface="Helvetica Neue"/>
              <a:ea typeface="Helvetica Neue"/>
              <a:cs typeface="Helvetica Neue"/>
              <a:sym typeface="Helvetica Neue"/>
            </a:endParaRPr>
          </a:p>
          <a:p>
            <a:pPr marL="0" lvl="0" indent="0" algn="l" rtl="0">
              <a:lnSpc>
                <a:spcPct val="110000"/>
              </a:lnSpc>
              <a:spcBef>
                <a:spcPts val="1300"/>
              </a:spcBef>
              <a:spcAft>
                <a:spcPts val="0"/>
              </a:spcAft>
              <a:buClr>
                <a:schemeClr val="dk1"/>
              </a:buClr>
              <a:buSzPts val="1100"/>
              <a:buFont typeface="Arial"/>
              <a:buNone/>
            </a:pPr>
            <a:r>
              <a:rPr lang="en-GB" sz="1600" b="1">
                <a:solidFill>
                  <a:srgbClr val="CD0364"/>
                </a:solidFill>
                <a:latin typeface="Helvetica Neue"/>
                <a:ea typeface="Helvetica Neue"/>
                <a:cs typeface="Helvetica Neue"/>
                <a:sym typeface="Helvetica Neue"/>
              </a:rPr>
              <a:t>Find variable</a:t>
            </a:r>
            <a:r>
              <a:rPr lang="en-GB" sz="160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8"/>
                  </a:ext>
                </a:extLst>
              </a:rPr>
              <a:t> “A-insect</a:t>
            </a:r>
            <a:r>
              <a:rPr lang="en-GB" sz="1600" b="1">
                <a:solidFill>
                  <a:srgbClr val="CD0364"/>
                </a:solidFill>
                <a:latin typeface="Helvetica Neue"/>
                <a:ea typeface="Helvetica Neue"/>
                <a:cs typeface="Helvetica Neue"/>
                <a:sym typeface="Helvetica Neue"/>
              </a:rPr>
              <a:t>”</a:t>
            </a:r>
            <a:r>
              <a:rPr lang="en-GB" sz="1600">
                <a:solidFill>
                  <a:schemeClr val="dk1"/>
                </a:solidFill>
                <a:latin typeface="Helvetica Neue"/>
                <a:ea typeface="Helvetica Neue"/>
                <a:cs typeface="Helvetica Neue"/>
                <a:sym typeface="Helvetica Neue"/>
              </a:rPr>
              <a:t> in the Variables section and put it on top of the 0 in ‘show number 0’ block.</a:t>
            </a:r>
            <a:endParaRPr sz="1600">
              <a:solidFill>
                <a:schemeClr val="dk1"/>
              </a:solidFill>
              <a:latin typeface="Helvetica Neue"/>
              <a:ea typeface="Helvetica Neue"/>
              <a:cs typeface="Helvetica Neue"/>
              <a:sym typeface="Helvetica Neue"/>
            </a:endParaRPr>
          </a:p>
        </p:txBody>
      </p:sp>
      <p:pic>
        <p:nvPicPr>
          <p:cNvPr id="295" name="Google Shape;295;g365ab73c13e_0_148" descr="Block-based code for micro:bit used for a teacher-led code along with students to code button A to increase the value of variable A-insects and show the value of variable A-insects every time button A is pressed. An empty on button A pressed block is added to the workspace." title="microbit-screenshot (19).png"/>
          <p:cNvPicPr preferRelativeResize="0"/>
          <p:nvPr/>
        </p:nvPicPr>
        <p:blipFill rotWithShape="1">
          <a:blip r:embed="rId3">
            <a:alphaModFix/>
          </a:blip>
          <a:srcRect l="51119" t="11543" r="29621" b="63432"/>
          <a:stretch/>
        </p:blipFill>
        <p:spPr>
          <a:xfrm>
            <a:off x="778050" y="2021275"/>
            <a:ext cx="1610977" cy="864749"/>
          </a:xfrm>
          <a:prstGeom prst="rect">
            <a:avLst/>
          </a:prstGeom>
          <a:noFill/>
          <a:ln>
            <a:noFill/>
          </a:ln>
        </p:spPr>
      </p:pic>
      <p:pic>
        <p:nvPicPr>
          <p:cNvPr id="296" name="Google Shape;296;g365ab73c13e_0_148" descr="Block-based code for micro:bit used for a teacher-led code along with students to code button A to increase the value of variable A-insects and show the value of variable A-insects every time button A is pressed. The change A-insects by 1 block is added inside the on button A pressed block as the next step." title="microbit-screenshot (20).png"/>
          <p:cNvPicPr preferRelativeResize="0"/>
          <p:nvPr/>
        </p:nvPicPr>
        <p:blipFill rotWithShape="1">
          <a:blip r:embed="rId4">
            <a:alphaModFix/>
          </a:blip>
          <a:srcRect l="51284" t="13180" r="24914" b="59332"/>
          <a:stretch/>
        </p:blipFill>
        <p:spPr>
          <a:xfrm>
            <a:off x="2800975" y="2070200"/>
            <a:ext cx="2017751" cy="962575"/>
          </a:xfrm>
          <a:prstGeom prst="rect">
            <a:avLst/>
          </a:prstGeom>
          <a:noFill/>
          <a:ln>
            <a:noFill/>
          </a:ln>
        </p:spPr>
      </p:pic>
      <p:sp>
        <p:nvSpPr>
          <p:cNvPr id="297" name="Google Shape;297;g365ab73c13e_0_148"/>
          <p:cNvSpPr txBox="1"/>
          <p:nvPr/>
        </p:nvSpPr>
        <p:spPr>
          <a:xfrm>
            <a:off x="709860" y="1072053"/>
            <a:ext cx="3770400" cy="656047"/>
          </a:xfrm>
          <a:prstGeom prst="rect">
            <a:avLst/>
          </a:prstGeom>
          <a:noFill/>
          <a:ln>
            <a:noFill/>
          </a:ln>
        </p:spPr>
        <p:txBody>
          <a:bodyPr spcFirstLastPara="1" wrap="square" lIns="91425" tIns="91425" rIns="91425" bIns="91425" anchor="ctr" anchorCtr="0">
            <a:spAutoFit/>
          </a:bodyPr>
          <a:lstStyle/>
          <a:p>
            <a:pPr marL="0" lvl="0" indent="0" algn="l" rtl="0">
              <a:lnSpc>
                <a:spcPct val="110000"/>
              </a:lnSpc>
              <a:spcBef>
                <a:spcPts val="1300"/>
              </a:spcBef>
              <a:spcAft>
                <a:spcPts val="0"/>
              </a:spcAft>
              <a:buNone/>
            </a:pPr>
            <a:r>
              <a:rPr lang="en-GB" sz="1800" b="1" i="1" dirty="0">
                <a:solidFill>
                  <a:srgbClr val="CD0364"/>
                </a:solidFill>
                <a:latin typeface="Helvetica Neue"/>
                <a:ea typeface="Helvetica Neue"/>
                <a:cs typeface="Helvetica Neue"/>
                <a:sym typeface="Helvetica Neue"/>
              </a:rPr>
              <a:t>Build the code - A button:</a:t>
            </a:r>
            <a:endParaRPr dirty="0"/>
          </a:p>
        </p:txBody>
      </p:sp>
      <p:pic>
        <p:nvPicPr>
          <p:cNvPr id="298" name="Google Shape;298;g365ab73c13e_0_148" descr="Block-based code for micro:bit used for a teacher-led code along with students to code button A to increase the value of variable A-insects and show the value of variable A-insects every time button A is pressed. The show number 0 block is added below the change A-insects by 1 block inside the on button A pressed block as the next step." title="microbit-screenshot (22).png"/>
          <p:cNvPicPr preferRelativeResize="0"/>
          <p:nvPr/>
        </p:nvPicPr>
        <p:blipFill rotWithShape="1">
          <a:blip r:embed="rId5">
            <a:alphaModFix/>
          </a:blip>
          <a:srcRect l="51185" t="13555" r="25014" b="45465"/>
          <a:stretch/>
        </p:blipFill>
        <p:spPr>
          <a:xfrm>
            <a:off x="6219050" y="2021275"/>
            <a:ext cx="2017751" cy="1317973"/>
          </a:xfrm>
          <a:prstGeom prst="rect">
            <a:avLst/>
          </a:prstGeom>
          <a:noFill/>
          <a:ln>
            <a:noFill/>
          </a:ln>
        </p:spPr>
      </p:pic>
      <p:pic>
        <p:nvPicPr>
          <p:cNvPr id="299" name="Google Shape;299;g365ab73c13e_0_148" descr="Block-based code for micro:bit used for a teacher-led code along with students to code button A to increase the value of variable A-insects and show the value of variable A-insects every time button A is pressed. The variable A-insect block is added on top of the 0 in the show number block as the final step to code button A." title="microbit-screenshot (21).png"/>
          <p:cNvPicPr preferRelativeResize="0"/>
          <p:nvPr/>
        </p:nvPicPr>
        <p:blipFill rotWithShape="1">
          <a:blip r:embed="rId6">
            <a:alphaModFix/>
          </a:blip>
          <a:srcRect l="50888" t="14076" r="25310" b="44945"/>
          <a:stretch/>
        </p:blipFill>
        <p:spPr>
          <a:xfrm>
            <a:off x="6177750" y="3770375"/>
            <a:ext cx="2100352" cy="1371926"/>
          </a:xfrm>
          <a:prstGeom prst="rect">
            <a:avLst/>
          </a:prstGeom>
          <a:noFill/>
          <a:ln>
            <a:noFill/>
          </a:ln>
        </p:spPr>
      </p:pic>
      <p:pic>
        <p:nvPicPr>
          <p:cNvPr id="300" name="Google Shape;300;g365ab73c13e_0_148" descr="Illustration of educator in front of empty whiteboard used to signal teacher-led activities on this page" title="black female teacher image.png"/>
          <p:cNvPicPr preferRelativeResize="0"/>
          <p:nvPr/>
        </p:nvPicPr>
        <p:blipFill>
          <a:blip r:embed="rId7">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365ab73c13e_0_315"/>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9"/>
                  </a:ext>
                </a:extLst>
              </a:rPr>
              <a:t>teps</a:t>
            </a:r>
            <a:r>
              <a:rPr lang="en-GB" sz="2600">
                <a:solidFill>
                  <a:srgbClr val="CD0364"/>
                </a:solidFill>
              </a:rPr>
              <a:t> 3</a:t>
            </a:r>
            <a:endParaRPr sz="2600">
              <a:solidFill>
                <a:srgbClr val="CD0364"/>
              </a:solidFill>
            </a:endParaRPr>
          </a:p>
        </p:txBody>
      </p:sp>
      <p:sp>
        <p:nvSpPr>
          <p:cNvPr id="306" name="Google Shape;306;g365ab73c13e_0_31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22</a:t>
            </a:fld>
            <a:endParaRPr/>
          </a:p>
        </p:txBody>
      </p:sp>
      <p:sp>
        <p:nvSpPr>
          <p:cNvPr id="307" name="Google Shape;307;g365ab73c13e_0_31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Mild</a:t>
            </a:r>
            <a:r>
              <a:rPr lang="en-GB" sz="1150" b="1">
                <a:solidFill>
                  <a:srgbClr val="2A92D6"/>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Medium</a:t>
            </a:r>
            <a:r>
              <a:rPr lang="en-GB" sz="1150" b="1">
                <a:solidFill>
                  <a:srgbClr val="6C4BC1"/>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a:t>
            </a:r>
            <a:r>
              <a:rPr lang="en-GB" sz="1150" b="1">
                <a:solidFill>
                  <a:srgbClr val="CD0364"/>
                </a:solidFill>
                <a:latin typeface="Helvetica Neue"/>
                <a:ea typeface="Helvetica Neue"/>
                <a:cs typeface="Helvetica Neue"/>
                <a:sym typeface="Helvetica Neue"/>
              </a:rPr>
              <a:t>Spicy</a:t>
            </a:r>
            <a:r>
              <a:rPr lang="en-GB" sz="1150">
                <a:solidFill>
                  <a:srgbClr val="888888"/>
                </a:solidFill>
                <a:latin typeface="Helvetica Neue"/>
                <a:ea typeface="Helvetica Neue"/>
                <a:cs typeface="Helvetica Neue"/>
                <a:sym typeface="Helvetica Neue"/>
              </a:rPr>
              <a:t> </a:t>
            </a:r>
            <a:r>
              <a:rPr lang="en-GB" sz="1150" b="1">
                <a:solidFill>
                  <a:srgbClr val="2A92D6"/>
                </a:solidFill>
                <a:latin typeface="Helvetica Neue"/>
                <a:ea typeface="Helvetica Neue"/>
                <a:cs typeface="Helvetica Neue"/>
                <a:sym typeface="Helvetica Neue"/>
              </a:rPr>
              <a:t>🌶️🌶️🌶️</a:t>
            </a:r>
            <a:endParaRPr sz="1150">
              <a:solidFill>
                <a:srgbClr val="888888"/>
              </a:solidFill>
              <a:latin typeface="Helvetica Neue"/>
              <a:ea typeface="Helvetica Neue"/>
              <a:cs typeface="Helvetica Neue"/>
              <a:sym typeface="Helvetica Neue"/>
            </a:endParaRPr>
          </a:p>
        </p:txBody>
      </p:sp>
      <p:sp>
        <p:nvSpPr>
          <p:cNvPr id="308" name="Google Shape;308;g365ab73c13e_0_315"/>
          <p:cNvSpPr/>
          <p:nvPr/>
        </p:nvSpPr>
        <p:spPr>
          <a:xfrm>
            <a:off x="743525" y="1829450"/>
            <a:ext cx="21003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600" b="1">
                <a:solidFill>
                  <a:srgbClr val="CD0364"/>
                </a:solidFill>
                <a:latin typeface="Helvetica Neue"/>
                <a:ea typeface="Helvetica Neue"/>
                <a:cs typeface="Helvetica Neue"/>
                <a:sym typeface="Helvetica Neue"/>
              </a:rPr>
              <a:t>Find the ‘on button A pressed’ block </a:t>
            </a:r>
            <a:r>
              <a:rPr lang="en-GB" sz="1600">
                <a:solidFill>
                  <a:schemeClr val="dk1"/>
                </a:solidFill>
                <a:latin typeface="Helvetica Neue"/>
                <a:ea typeface="Helvetica Neue"/>
                <a:cs typeface="Helvetica Neue"/>
                <a:sym typeface="Helvetica Neue"/>
              </a:rPr>
              <a:t>in the Input section and add it to your workspace. Click the down arrow and select B.</a:t>
            </a:r>
            <a:endParaRPr sz="1200">
              <a:latin typeface="Helvetica Neue"/>
              <a:ea typeface="Helvetica Neue"/>
              <a:cs typeface="Helvetica Neue"/>
              <a:sym typeface="Helvetica Neue"/>
            </a:endParaRPr>
          </a:p>
        </p:txBody>
      </p:sp>
      <p:sp>
        <p:nvSpPr>
          <p:cNvPr id="309" name="Google Shape;309;g365ab73c13e_0_315"/>
          <p:cNvSpPr/>
          <p:nvPr/>
        </p:nvSpPr>
        <p:spPr>
          <a:xfrm>
            <a:off x="3079475" y="1829450"/>
            <a:ext cx="22290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700" b="1">
                <a:solidFill>
                  <a:srgbClr val="CD0364"/>
                </a:solidFill>
                <a:latin typeface="Helvetica Neue"/>
                <a:ea typeface="Helvetica Neue"/>
                <a:cs typeface="Helvetica Neue"/>
                <a:sym typeface="Helvetica Neue"/>
              </a:rPr>
              <a:t>Find the ‘change B-birds by 1’ block</a:t>
            </a:r>
            <a:r>
              <a:rPr lang="en-GB" sz="1700">
                <a:solidFill>
                  <a:schemeClr val="dk1"/>
                </a:solidFill>
                <a:latin typeface="Helvetica Neue"/>
                <a:ea typeface="Helvetica Neue"/>
                <a:cs typeface="Helvetica Neue"/>
                <a:sym typeface="Helvetica Neue"/>
              </a:rPr>
              <a:t> in the Variables section. This will increase variable “B-insect” by 1 when button A is pressed.</a:t>
            </a:r>
            <a:endParaRPr sz="1700" b="1">
              <a:solidFill>
                <a:srgbClr val="CD0364"/>
              </a:solidFill>
              <a:latin typeface="Helvetica Neue"/>
              <a:ea typeface="Helvetica Neue"/>
              <a:cs typeface="Helvetica Neue"/>
              <a:sym typeface="Helvetica Neue"/>
            </a:endParaRPr>
          </a:p>
        </p:txBody>
      </p:sp>
      <p:sp>
        <p:nvSpPr>
          <p:cNvPr id="310" name="Google Shape;310;g365ab73c13e_0_315"/>
          <p:cNvSpPr/>
          <p:nvPr/>
        </p:nvSpPr>
        <p:spPr>
          <a:xfrm>
            <a:off x="5488350" y="1829175"/>
            <a:ext cx="37371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60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0"/>
                  </a:ext>
                </a:extLst>
              </a:rPr>
              <a:t>Find the ‘show number 0’ block</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1"/>
                  </a:ext>
                </a:extLst>
              </a:rPr>
              <a:t> in the Input section.</a:t>
            </a:r>
            <a:endParaRPr sz="1600">
              <a:solidFill>
                <a:schemeClr val="dk1"/>
              </a:solidFill>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200">
              <a:solidFill>
                <a:schemeClr val="dk1"/>
              </a:solidFill>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200">
              <a:solidFill>
                <a:schemeClr val="dk1"/>
              </a:solidFill>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600">
              <a:solidFill>
                <a:schemeClr val="dk1"/>
              </a:solidFill>
              <a:latin typeface="Helvetica Neue"/>
              <a:ea typeface="Helvetica Neue"/>
              <a:cs typeface="Helvetica Neue"/>
              <a:sym typeface="Helvetica Neue"/>
            </a:endParaRPr>
          </a:p>
          <a:p>
            <a:pPr marL="0" lvl="0" indent="0" algn="l" rtl="0">
              <a:lnSpc>
                <a:spcPct val="110000"/>
              </a:lnSpc>
              <a:spcBef>
                <a:spcPts val="1300"/>
              </a:spcBef>
              <a:spcAft>
                <a:spcPts val="0"/>
              </a:spcAft>
              <a:buNone/>
            </a:pPr>
            <a:r>
              <a:rPr lang="en-GB" sz="1600" b="1">
                <a:solidFill>
                  <a:srgbClr val="CD0364"/>
                </a:solidFill>
                <a:latin typeface="Helvetica Neue"/>
                <a:ea typeface="Helvetica Neue"/>
                <a:cs typeface="Helvetica Neue"/>
                <a:sym typeface="Helvetica Neue"/>
              </a:rPr>
              <a:t>Find variable “</a:t>
            </a:r>
            <a:r>
              <a:rPr lang="en-GB" sz="160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2"/>
                  </a:ext>
                </a:extLst>
              </a:rPr>
              <a:t>B-birds</a:t>
            </a:r>
            <a:r>
              <a:rPr lang="en-GB" sz="1600" b="1">
                <a:solidFill>
                  <a:srgbClr val="CD0364"/>
                </a:solidFill>
                <a:latin typeface="Helvetica Neue"/>
                <a:ea typeface="Helvetica Neue"/>
                <a:cs typeface="Helvetica Neue"/>
                <a:sym typeface="Helvetica Neue"/>
              </a:rPr>
              <a:t>”</a:t>
            </a:r>
            <a:r>
              <a:rPr lang="en-GB" sz="1600">
                <a:solidFill>
                  <a:schemeClr val="dk1"/>
                </a:solidFill>
                <a:latin typeface="Helvetica Neue"/>
                <a:ea typeface="Helvetica Neue"/>
                <a:cs typeface="Helvetica Neue"/>
                <a:sym typeface="Helvetica Neue"/>
              </a:rPr>
              <a:t> in the Variables section and put it on top of the 0 in</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3"/>
                  </a:ext>
                </a:extLst>
              </a:rPr>
              <a:t> </a:t>
            </a:r>
            <a:r>
              <a:rPr lang="en-GB" sz="1600">
                <a:solidFill>
                  <a:schemeClr val="dk1"/>
                </a:solidFill>
                <a:latin typeface="Helvetica Neue"/>
                <a:ea typeface="Helvetica Neue"/>
                <a:cs typeface="Helvetica Neue"/>
                <a:sym typeface="Helvetica Neue"/>
              </a:rPr>
              <a:t>‘show number 0’ block.</a:t>
            </a:r>
            <a:endParaRPr sz="1600">
              <a:solidFill>
                <a:schemeClr val="dk1"/>
              </a:solidFill>
              <a:latin typeface="Helvetica Neue"/>
              <a:ea typeface="Helvetica Neue"/>
              <a:cs typeface="Helvetica Neue"/>
              <a:sym typeface="Helvetica Neue"/>
            </a:endParaRPr>
          </a:p>
        </p:txBody>
      </p:sp>
      <p:sp>
        <p:nvSpPr>
          <p:cNvPr id="311" name="Google Shape;311;g365ab73c13e_0_315"/>
          <p:cNvSpPr txBox="1"/>
          <p:nvPr/>
        </p:nvSpPr>
        <p:spPr>
          <a:xfrm>
            <a:off x="680963" y="1072053"/>
            <a:ext cx="3780000" cy="656047"/>
          </a:xfrm>
          <a:prstGeom prst="rect">
            <a:avLst/>
          </a:prstGeom>
          <a:noFill/>
          <a:ln>
            <a:noFill/>
          </a:ln>
        </p:spPr>
        <p:txBody>
          <a:bodyPr spcFirstLastPara="1" wrap="square" lIns="91425" tIns="91425" rIns="91425" bIns="91425" anchor="ctr" anchorCtr="0">
            <a:spAutoFit/>
          </a:bodyPr>
          <a:lstStyle/>
          <a:p>
            <a:pPr marL="0" lvl="0" indent="0" algn="l" rtl="0">
              <a:lnSpc>
                <a:spcPct val="110000"/>
              </a:lnSpc>
              <a:spcBef>
                <a:spcPts val="1300"/>
              </a:spcBef>
              <a:spcAft>
                <a:spcPts val="0"/>
              </a:spcAft>
              <a:buNone/>
            </a:pPr>
            <a:r>
              <a:rPr lang="en-GB" sz="1800" b="1" i="1" dirty="0">
                <a:solidFill>
                  <a:srgbClr val="CD0364"/>
                </a:solidFill>
                <a:latin typeface="Helvetica Neue"/>
                <a:ea typeface="Helvetica Neue"/>
                <a:cs typeface="Helvetica Neue"/>
                <a:sym typeface="Helvetica Neue"/>
              </a:rPr>
              <a:t>Build the code - B b</a:t>
            </a:r>
            <a:r>
              <a:rPr lang="en-GB" sz="1800" b="1" i="1"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4"/>
                  </a:ext>
                </a:extLst>
              </a:rPr>
              <a:t>utton</a:t>
            </a:r>
            <a:r>
              <a:rPr lang="en-GB" sz="1800" b="1" i="1" dirty="0">
                <a:solidFill>
                  <a:srgbClr val="CD0364"/>
                </a:solidFill>
                <a:latin typeface="Helvetica Neue"/>
                <a:ea typeface="Helvetica Neue"/>
                <a:cs typeface="Helvetica Neue"/>
                <a:sym typeface="Helvetica Neue"/>
              </a:rPr>
              <a:t>:</a:t>
            </a:r>
            <a:endParaRPr dirty="0"/>
          </a:p>
        </p:txBody>
      </p:sp>
      <p:pic>
        <p:nvPicPr>
          <p:cNvPr id="312" name="Google Shape;312;g365ab73c13e_0_315" descr="Block-based code for micro:bit used for a teacher-led code along with students to code button B to increase the value of variable B-birds and show the value of variable B-birds every time button B is pressed. An empty on button A pressed block is added to the workspace and is gray because another on button A pressed block is already being used in the code." title="microbit-screenshot (23).png"/>
          <p:cNvPicPr preferRelativeResize="0"/>
          <p:nvPr/>
        </p:nvPicPr>
        <p:blipFill rotWithShape="1">
          <a:blip r:embed="rId3">
            <a:alphaModFix/>
          </a:blip>
          <a:srcRect l="65999" t="15354" r="17902" b="59051"/>
          <a:stretch/>
        </p:blipFill>
        <p:spPr>
          <a:xfrm>
            <a:off x="909751" y="2021264"/>
            <a:ext cx="1594675" cy="802226"/>
          </a:xfrm>
          <a:prstGeom prst="rect">
            <a:avLst/>
          </a:prstGeom>
          <a:noFill/>
          <a:ln>
            <a:noFill/>
          </a:ln>
        </p:spPr>
      </p:pic>
      <p:pic>
        <p:nvPicPr>
          <p:cNvPr id="313" name="Google Shape;313;g365ab73c13e_0_315" descr="Block-based code for micro:bit used for a teacher-led code along with students to code button B to increase the value of variable B-birds and show the value of variable B-birds every time button B is pressed. An empty on button A pressed block is changed to an on button B pressed block by clicking the down arrow next to letter A and selecting letter B." title="microbit-screenshot (23).png"/>
          <p:cNvPicPr preferRelativeResize="0"/>
          <p:nvPr/>
        </p:nvPicPr>
        <p:blipFill rotWithShape="1">
          <a:blip r:embed="rId3">
            <a:alphaModFix/>
          </a:blip>
          <a:srcRect l="84692" t="14729" r="-790" b="59675"/>
          <a:stretch/>
        </p:blipFill>
        <p:spPr>
          <a:xfrm>
            <a:off x="909751" y="3015589"/>
            <a:ext cx="1594675" cy="802226"/>
          </a:xfrm>
          <a:prstGeom prst="rect">
            <a:avLst/>
          </a:prstGeom>
          <a:noFill/>
          <a:ln>
            <a:noFill/>
          </a:ln>
        </p:spPr>
      </p:pic>
      <p:pic>
        <p:nvPicPr>
          <p:cNvPr id="314" name="Google Shape;314;g365ab73c13e_0_315" descr="Block-based code for micro:bit used for a teacher-led code along with students to code button B to increase the value of variable B-birds and show the value of variable B-birds every time button B is pressed. The change B-birds by 1 block is added inside the on button B pressed block as the next step." title="microbit-screenshot (24).png"/>
          <p:cNvPicPr preferRelativeResize="0"/>
          <p:nvPr/>
        </p:nvPicPr>
        <p:blipFill rotWithShape="1">
          <a:blip r:embed="rId4">
            <a:alphaModFix/>
          </a:blip>
          <a:srcRect l="82519" t="15645" b="54444"/>
          <a:stretch/>
        </p:blipFill>
        <p:spPr>
          <a:xfrm>
            <a:off x="3300287" y="2264975"/>
            <a:ext cx="1731625" cy="911401"/>
          </a:xfrm>
          <a:prstGeom prst="rect">
            <a:avLst/>
          </a:prstGeom>
          <a:noFill/>
          <a:ln>
            <a:noFill/>
          </a:ln>
        </p:spPr>
      </p:pic>
      <p:pic>
        <p:nvPicPr>
          <p:cNvPr id="315" name="Google Shape;315;g365ab73c13e_0_315" descr="Block-based code for micro:bit used for a teacher-led code along with students to code button B to increase the value of variable B-birds and show the value of variable B-birds every time button B is pressed. The show number 0 block is added below the change B-birds by 1 block inside the on button B pressed block as the next step." title="microbit-screenshot (25).png"/>
          <p:cNvPicPr preferRelativeResize="0"/>
          <p:nvPr/>
        </p:nvPicPr>
        <p:blipFill rotWithShape="1">
          <a:blip r:embed="rId5">
            <a:alphaModFix/>
          </a:blip>
          <a:srcRect l="82519" t="15324" b="44622"/>
          <a:stretch/>
        </p:blipFill>
        <p:spPr>
          <a:xfrm>
            <a:off x="6250139" y="1948900"/>
            <a:ext cx="1875973" cy="1322250"/>
          </a:xfrm>
          <a:prstGeom prst="rect">
            <a:avLst/>
          </a:prstGeom>
          <a:noFill/>
          <a:ln>
            <a:noFill/>
          </a:ln>
        </p:spPr>
      </p:pic>
      <p:pic>
        <p:nvPicPr>
          <p:cNvPr id="316" name="Google Shape;316;g365ab73c13e_0_315" descr="Block-based code for micro:bit used for a teacher-led code along with students to code button B to increase the value of variable B-birds and show the value of variable B-birds every time button B is pressed. The variable B-birds block is added on top of the 0 in the show number block as the final step to code button B." title="microbit-screenshot (26).png"/>
          <p:cNvPicPr preferRelativeResize="0"/>
          <p:nvPr/>
        </p:nvPicPr>
        <p:blipFill rotWithShape="1">
          <a:blip r:embed="rId6">
            <a:alphaModFix/>
          </a:blip>
          <a:srcRect l="82519" t="15647" b="45184"/>
          <a:stretch/>
        </p:blipFill>
        <p:spPr>
          <a:xfrm>
            <a:off x="6250151" y="3817825"/>
            <a:ext cx="1840701" cy="1268751"/>
          </a:xfrm>
          <a:prstGeom prst="rect">
            <a:avLst/>
          </a:prstGeom>
          <a:noFill/>
          <a:ln>
            <a:noFill/>
          </a:ln>
        </p:spPr>
      </p:pic>
      <p:sp>
        <p:nvSpPr>
          <p:cNvPr id="317" name="Google Shape;317;g365ab73c13e_0_315" descr="pink down arrow to signal the students will change the gray, unusable on button A pressed block to a pink, usable on button B pressed by clicking the down arrow next to letter A and selecting letter B."/>
          <p:cNvSpPr txBox="1"/>
          <p:nvPr/>
        </p:nvSpPr>
        <p:spPr>
          <a:xfrm>
            <a:off x="1489288" y="2641475"/>
            <a:ext cx="435600" cy="534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275">
                <a:solidFill>
                  <a:srgbClr val="CD0364"/>
                </a:solidFill>
                <a:latin typeface="Helvetica Neue"/>
                <a:ea typeface="Helvetica Neue"/>
                <a:cs typeface="Helvetica Neue"/>
                <a:sym typeface="Helvetica Neue"/>
              </a:rPr>
              <a:t>↓</a:t>
            </a:r>
            <a:endParaRPr sz="2275">
              <a:solidFill>
                <a:srgbClr val="CD0364"/>
              </a:solidFill>
              <a:latin typeface="Helvetica Neue"/>
              <a:ea typeface="Helvetica Neue"/>
              <a:cs typeface="Helvetica Neue"/>
              <a:sym typeface="Helvetica Neue"/>
            </a:endParaRPr>
          </a:p>
        </p:txBody>
      </p:sp>
      <p:pic>
        <p:nvPicPr>
          <p:cNvPr id="318" name="Google Shape;318;g365ab73c13e_0_315" descr="Illustration of educator in front of empty whiteboard used to signal teacher-led activities on this page" title="black female teacher image.png"/>
          <p:cNvPicPr preferRelativeResize="0"/>
          <p:nvPr/>
        </p:nvPicPr>
        <p:blipFill>
          <a:blip r:embed="rId7">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g365ab73c13e_0_38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5"/>
                  </a:ext>
                </a:extLst>
              </a:rPr>
              <a:t>teps</a:t>
            </a:r>
            <a:r>
              <a:rPr lang="en-GB" sz="2600">
                <a:solidFill>
                  <a:srgbClr val="CD0364"/>
                </a:solidFill>
              </a:rPr>
              <a:t> 4</a:t>
            </a:r>
            <a:endParaRPr sz="2600">
              <a:solidFill>
                <a:srgbClr val="CD0364"/>
              </a:solidFill>
            </a:endParaRPr>
          </a:p>
        </p:txBody>
      </p:sp>
      <p:sp>
        <p:nvSpPr>
          <p:cNvPr id="324" name="Google Shape;324;g365ab73c13e_0_38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23</a:t>
            </a:fld>
            <a:endParaRPr/>
          </a:p>
        </p:txBody>
      </p:sp>
      <p:sp>
        <p:nvSpPr>
          <p:cNvPr id="325" name="Google Shape;325;g365ab73c13e_0_38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Mild</a:t>
            </a:r>
            <a:r>
              <a:rPr lang="en-GB" sz="1150" b="1">
                <a:solidFill>
                  <a:srgbClr val="2A92D6"/>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Medium</a:t>
            </a:r>
            <a:r>
              <a:rPr lang="en-GB" sz="1150" b="1">
                <a:solidFill>
                  <a:srgbClr val="6C4BC1"/>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a:t>
            </a:r>
            <a:r>
              <a:rPr lang="en-GB" sz="1150" b="1">
                <a:solidFill>
                  <a:srgbClr val="CD0364"/>
                </a:solidFill>
                <a:latin typeface="Helvetica Neue"/>
                <a:ea typeface="Helvetica Neue"/>
                <a:cs typeface="Helvetica Neue"/>
                <a:sym typeface="Helvetica Neue"/>
              </a:rPr>
              <a:t>Spicy</a:t>
            </a:r>
            <a:r>
              <a:rPr lang="en-GB" sz="1150">
                <a:solidFill>
                  <a:srgbClr val="888888"/>
                </a:solidFill>
                <a:latin typeface="Helvetica Neue"/>
                <a:ea typeface="Helvetica Neue"/>
                <a:cs typeface="Helvetica Neue"/>
                <a:sym typeface="Helvetica Neue"/>
              </a:rPr>
              <a:t> </a:t>
            </a:r>
            <a:r>
              <a:rPr lang="en-GB" sz="1150" b="1">
                <a:solidFill>
                  <a:srgbClr val="2A92D6"/>
                </a:solidFill>
                <a:latin typeface="Helvetica Neue"/>
                <a:ea typeface="Helvetica Neue"/>
                <a:cs typeface="Helvetica Neue"/>
                <a:sym typeface="Helvetica Neue"/>
              </a:rPr>
              <a:t>🌶️🌶️🌶️</a:t>
            </a:r>
            <a:endParaRPr sz="1150">
              <a:solidFill>
                <a:srgbClr val="888888"/>
              </a:solidFill>
              <a:latin typeface="Helvetica Neue"/>
              <a:ea typeface="Helvetica Neue"/>
              <a:cs typeface="Helvetica Neue"/>
              <a:sym typeface="Helvetica Neue"/>
            </a:endParaRPr>
          </a:p>
        </p:txBody>
      </p:sp>
      <p:sp>
        <p:nvSpPr>
          <p:cNvPr id="326" name="Google Shape;326;g365ab73c13e_0_383"/>
          <p:cNvSpPr/>
          <p:nvPr/>
        </p:nvSpPr>
        <p:spPr>
          <a:xfrm>
            <a:off x="743525" y="1864025"/>
            <a:ext cx="2100300" cy="28371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800" b="1">
                <a:solidFill>
                  <a:srgbClr val="CD0364"/>
                </a:solidFill>
                <a:latin typeface="Helvetica Neue"/>
                <a:ea typeface="Helvetica Neue"/>
                <a:cs typeface="Helvetica Neue"/>
                <a:sym typeface="Helvetica Neue"/>
              </a:rPr>
              <a:t>Find the ‘on start’ block </a:t>
            </a:r>
            <a:r>
              <a:rPr lang="en-GB" sz="1800">
                <a:solidFill>
                  <a:schemeClr val="dk1"/>
                </a:solidFill>
                <a:latin typeface="Helvetica Neue"/>
                <a:ea typeface="Helvetica Neue"/>
                <a:cs typeface="Helvetica Neue"/>
                <a:sym typeface="Helvetica Neue"/>
              </a:rPr>
              <a:t>in the Input section and add it to your workspace. </a:t>
            </a:r>
            <a:endParaRPr sz="1200">
              <a:latin typeface="Helvetica Neue"/>
              <a:ea typeface="Helvetica Neue"/>
              <a:cs typeface="Helvetica Neue"/>
              <a:sym typeface="Helvetica Neue"/>
            </a:endParaRPr>
          </a:p>
        </p:txBody>
      </p:sp>
      <p:sp>
        <p:nvSpPr>
          <p:cNvPr id="327" name="Google Shape;327;g365ab73c13e_0_383"/>
          <p:cNvSpPr/>
          <p:nvPr/>
        </p:nvSpPr>
        <p:spPr>
          <a:xfrm>
            <a:off x="3108350" y="1863950"/>
            <a:ext cx="1988100" cy="28371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80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6"/>
                  </a:ext>
                </a:extLst>
              </a:rPr>
              <a:t>Find the ‘show number 0’ block</a:t>
            </a:r>
            <a:r>
              <a:rPr lang="en-GB" sz="18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7"/>
                  </a:ext>
                </a:extLst>
              </a:rPr>
              <a:t> in the Input section.</a:t>
            </a:r>
            <a:endParaRPr sz="1700" b="1">
              <a:solidFill>
                <a:srgbClr val="CD0364"/>
              </a:solidFill>
              <a:latin typeface="Helvetica Neue"/>
              <a:ea typeface="Helvetica Neue"/>
              <a:cs typeface="Helvetica Neue"/>
              <a:sym typeface="Helvetica Neue"/>
            </a:endParaRPr>
          </a:p>
        </p:txBody>
      </p:sp>
      <p:sp>
        <p:nvSpPr>
          <p:cNvPr id="328" name="Google Shape;328;g365ab73c13e_0_383"/>
          <p:cNvSpPr/>
          <p:nvPr/>
        </p:nvSpPr>
        <p:spPr>
          <a:xfrm>
            <a:off x="5360975" y="1834850"/>
            <a:ext cx="3425700" cy="28371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0" anchor="b" anchorCtr="0">
            <a:noAutofit/>
          </a:bodyPr>
          <a:lstStyle/>
          <a:p>
            <a:pPr marL="0" lvl="0" indent="0" algn="l" rtl="0">
              <a:lnSpc>
                <a:spcPct val="110000"/>
              </a:lnSpc>
              <a:spcBef>
                <a:spcPts val="1300"/>
              </a:spcBef>
              <a:spcAft>
                <a:spcPts val="0"/>
              </a:spcAft>
              <a:buNone/>
            </a:pPr>
            <a:endParaRPr sz="1600">
              <a:solidFill>
                <a:schemeClr val="dk1"/>
              </a:solidFill>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200">
              <a:solidFill>
                <a:schemeClr val="dk1"/>
              </a:solidFill>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200">
              <a:solidFill>
                <a:schemeClr val="dk1"/>
              </a:solidFill>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600">
              <a:solidFill>
                <a:schemeClr val="dk1"/>
              </a:solidFill>
              <a:latin typeface="Helvetica Neue"/>
              <a:ea typeface="Helvetica Neue"/>
              <a:cs typeface="Helvetica Neue"/>
              <a:sym typeface="Helvetica Neue"/>
            </a:endParaRPr>
          </a:p>
          <a:p>
            <a:pPr marL="0" lvl="0" indent="0" algn="l" rtl="0">
              <a:lnSpc>
                <a:spcPct val="110000"/>
              </a:lnSpc>
              <a:spcBef>
                <a:spcPts val="1300"/>
              </a:spcBef>
              <a:spcAft>
                <a:spcPts val="0"/>
              </a:spcAft>
              <a:buNone/>
            </a:pPr>
            <a:r>
              <a:rPr lang="en-GB" sz="1800" b="1">
                <a:solidFill>
                  <a:srgbClr val="CD0364"/>
                </a:solidFill>
                <a:latin typeface="Helvetica Neue"/>
                <a:ea typeface="Helvetica Neue"/>
                <a:cs typeface="Helvetica Neue"/>
                <a:sym typeface="Helvetica Neue"/>
              </a:rPr>
              <a:t>Find</a:t>
            </a:r>
            <a:r>
              <a:rPr lang="en-GB" sz="180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8"/>
                  </a:ext>
                </a:extLst>
              </a:rPr>
              <a:t> ‘set A-insect to 0’</a:t>
            </a:r>
            <a:r>
              <a:rPr lang="en-GB" sz="18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9"/>
                  </a:ext>
                </a:extLst>
              </a:rPr>
              <a:t> and </a:t>
            </a:r>
            <a:r>
              <a:rPr lang="en-GB" sz="180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0"/>
                  </a:ext>
                </a:extLst>
              </a:rPr>
              <a:t>‘set B-birds to 0’</a:t>
            </a:r>
            <a:r>
              <a:rPr lang="en-GB" sz="1800">
                <a:solidFill>
                  <a:schemeClr val="dk1"/>
                </a:solidFill>
                <a:latin typeface="Helvetica Neue"/>
                <a:ea typeface="Helvetica Neue"/>
                <a:cs typeface="Helvetica Neue"/>
                <a:sym typeface="Helvetica Neue"/>
              </a:rPr>
              <a:t> in the Variables section.</a:t>
            </a:r>
            <a:endParaRPr sz="1600">
              <a:solidFill>
                <a:schemeClr val="dk1"/>
              </a:solidFill>
              <a:latin typeface="Helvetica Neue"/>
              <a:ea typeface="Helvetica Neue"/>
              <a:cs typeface="Helvetica Neue"/>
              <a:sym typeface="Helvetica Neue"/>
            </a:endParaRPr>
          </a:p>
        </p:txBody>
      </p:sp>
      <p:sp>
        <p:nvSpPr>
          <p:cNvPr id="329" name="Google Shape;329;g365ab73c13e_0_383"/>
          <p:cNvSpPr txBox="1"/>
          <p:nvPr/>
        </p:nvSpPr>
        <p:spPr>
          <a:xfrm>
            <a:off x="680963" y="1075574"/>
            <a:ext cx="3000000" cy="656047"/>
          </a:xfrm>
          <a:prstGeom prst="rect">
            <a:avLst/>
          </a:prstGeom>
          <a:noFill/>
          <a:ln>
            <a:noFill/>
          </a:ln>
        </p:spPr>
        <p:txBody>
          <a:bodyPr spcFirstLastPara="1" wrap="square" lIns="91425" tIns="91425" rIns="91425" bIns="91425" anchor="ctr" anchorCtr="0">
            <a:spAutoFit/>
          </a:bodyPr>
          <a:lstStyle/>
          <a:p>
            <a:pPr marL="0" lvl="0" indent="0" algn="l" rtl="0">
              <a:lnSpc>
                <a:spcPct val="110000"/>
              </a:lnSpc>
              <a:spcBef>
                <a:spcPts val="1300"/>
              </a:spcBef>
              <a:spcAft>
                <a:spcPts val="0"/>
              </a:spcAft>
              <a:buNone/>
            </a:pPr>
            <a:r>
              <a:rPr lang="en-GB" sz="1800" b="1" i="1" dirty="0">
                <a:solidFill>
                  <a:srgbClr val="CD0364"/>
                </a:solidFill>
                <a:latin typeface="Helvetica Neue"/>
                <a:ea typeface="Helvetica Neue"/>
                <a:cs typeface="Helvetica Neue"/>
                <a:sym typeface="Helvetica Neue"/>
              </a:rPr>
              <a:t>Build the code - on start:</a:t>
            </a:r>
            <a:endParaRPr dirty="0"/>
          </a:p>
        </p:txBody>
      </p:sp>
      <p:pic>
        <p:nvPicPr>
          <p:cNvPr id="330" name="Google Shape;330;g365ab73c13e_0_383" descr="Block-based code for micro:bit used for a teacher-led code along with students to reset variables &quot;A-insect&quot; and &quot;B-birds&quot; to 0 and display 0 to confirm reset at start of program. An empty on start block is added to the workspace." title="microbit-screenshot (23).png"/>
          <p:cNvPicPr preferRelativeResize="0"/>
          <p:nvPr/>
        </p:nvPicPr>
        <p:blipFill rotWithShape="1">
          <a:blip r:embed="rId3">
            <a:alphaModFix/>
          </a:blip>
          <a:srcRect l="24421" t="13792" r="63928" b="60612"/>
          <a:stretch/>
        </p:blipFill>
        <p:spPr>
          <a:xfrm>
            <a:off x="1138125" y="2002175"/>
            <a:ext cx="1311099" cy="911401"/>
          </a:xfrm>
          <a:prstGeom prst="rect">
            <a:avLst/>
          </a:prstGeom>
          <a:noFill/>
          <a:ln>
            <a:noFill/>
          </a:ln>
        </p:spPr>
      </p:pic>
      <p:sp>
        <p:nvSpPr>
          <p:cNvPr id="331" name="Google Shape;331;g365ab73c13e_0_383"/>
          <p:cNvSpPr txBox="1"/>
          <p:nvPr/>
        </p:nvSpPr>
        <p:spPr>
          <a:xfrm>
            <a:off x="743525" y="4663025"/>
            <a:ext cx="8315400" cy="1542900"/>
          </a:xfrm>
          <a:prstGeom prst="rect">
            <a:avLst/>
          </a:prstGeom>
          <a:noFill/>
          <a:ln>
            <a:noFill/>
          </a:ln>
        </p:spPr>
        <p:txBody>
          <a:bodyPr spcFirstLastPara="1" wrap="square" lIns="91425" tIns="91425" rIns="91425" bIns="91425" anchor="t" anchorCtr="0">
            <a:spAutoFit/>
          </a:bodyPr>
          <a:lstStyle/>
          <a:p>
            <a:pPr marL="318151" marR="0" lvl="0" indent="-309553" algn="l" rtl="0">
              <a:lnSpc>
                <a:spcPct val="110000"/>
              </a:lnSpc>
              <a:spcBef>
                <a:spcPts val="1300"/>
              </a:spcBef>
              <a:spcAft>
                <a:spcPts val="0"/>
              </a:spcAft>
              <a:buClr>
                <a:srgbClr val="CD0364"/>
              </a:buClr>
              <a:buSzPts val="1800"/>
              <a:buChar char="•"/>
            </a:pPr>
            <a:r>
              <a:rPr lang="en-GB" sz="1800" b="1" dirty="0">
                <a:solidFill>
                  <a:srgbClr val="CD0364"/>
                </a:solidFill>
                <a:latin typeface="Helvetica Neue"/>
                <a:ea typeface="Helvetica Neue"/>
                <a:cs typeface="Helvetica Neue"/>
                <a:sym typeface="Helvetica Neue"/>
              </a:rPr>
              <a:t>Discuss</a:t>
            </a:r>
            <a:r>
              <a:rPr lang="en-GB" sz="1800" dirty="0">
                <a:solidFill>
                  <a:schemeClr val="dk1"/>
                </a:solidFill>
                <a:latin typeface="Helvetica Neue"/>
                <a:ea typeface="Helvetica Neue"/>
                <a:cs typeface="Helvetica Neue"/>
                <a:sym typeface="Helvetica Neue"/>
              </a:rPr>
              <a:t> the importance of accurate data and </a:t>
            </a:r>
            <a:r>
              <a:rPr lang="en-GB" sz="1800" dirty="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1"/>
                  </a:ext>
                </a:extLst>
              </a:rPr>
              <a:t>why it is helpful to reset variables to 0 before counting starts</a:t>
            </a:r>
            <a:r>
              <a:rPr lang="en-GB" sz="1800" dirty="0">
                <a:solidFill>
                  <a:schemeClr val="dk1"/>
                </a:solidFill>
                <a:latin typeface="Helvetica Neue"/>
                <a:ea typeface="Helvetica Neue"/>
                <a:cs typeface="Helvetica Neue"/>
                <a:sym typeface="Helvetica Neue"/>
              </a:rPr>
              <a:t>. </a:t>
            </a:r>
            <a:endParaRPr sz="1800" b="1" dirty="0">
              <a:solidFill>
                <a:srgbClr val="CD0364"/>
              </a:solidFill>
              <a:latin typeface="Helvetica Neue"/>
              <a:ea typeface="Helvetica Neue"/>
              <a:cs typeface="Helvetica Neue"/>
              <a:sym typeface="Helvetica Neue"/>
            </a:endParaRPr>
          </a:p>
          <a:p>
            <a:pPr marL="318151" marR="0" lvl="0" indent="-309553" algn="l" rtl="0">
              <a:lnSpc>
                <a:spcPct val="110000"/>
              </a:lnSpc>
              <a:spcBef>
                <a:spcPts val="1300"/>
              </a:spcBef>
              <a:spcAft>
                <a:spcPts val="0"/>
              </a:spcAft>
              <a:buClr>
                <a:srgbClr val="CD0364"/>
              </a:buClr>
              <a:buSzPts val="1800"/>
              <a:buChar char="•"/>
            </a:pPr>
            <a:r>
              <a:rPr lang="en-GB" sz="1800" b="1" dirty="0">
                <a:solidFill>
                  <a:srgbClr val="CD0364"/>
                </a:solidFill>
                <a:latin typeface="Helvetica Neue"/>
                <a:ea typeface="Helvetica Neue"/>
                <a:cs typeface="Helvetica Neue"/>
                <a:sym typeface="Helvetica Neue"/>
              </a:rPr>
              <a:t>Test</a:t>
            </a:r>
            <a:r>
              <a:rPr lang="en-GB" sz="1800" dirty="0">
                <a:solidFill>
                  <a:schemeClr val="dk1"/>
                </a:solidFill>
                <a:latin typeface="Helvetica Neue"/>
                <a:ea typeface="Helvetica Neue"/>
                <a:cs typeface="Helvetica Neue"/>
                <a:sym typeface="Helvetica Neue"/>
              </a:rPr>
              <a:t> the code using the simulator and then </a:t>
            </a:r>
            <a:r>
              <a:rPr lang="en-GB" sz="1800" b="1" dirty="0">
                <a:solidFill>
                  <a:srgbClr val="CD0364"/>
                </a:solidFill>
                <a:latin typeface="Helvetica Neue"/>
                <a:ea typeface="Helvetica Neue"/>
                <a:cs typeface="Helvetica Neue"/>
                <a:sym typeface="Helvetica Neue"/>
              </a:rPr>
              <a:t>download</a:t>
            </a:r>
            <a:r>
              <a:rPr lang="en-GB" sz="1800" dirty="0">
                <a:solidFill>
                  <a:schemeClr val="dk1"/>
                </a:solidFill>
                <a:latin typeface="Helvetica Neue"/>
                <a:ea typeface="Helvetica Neue"/>
                <a:cs typeface="Helvetica Neue"/>
                <a:sym typeface="Helvetica Neue"/>
              </a:rPr>
              <a:t> the code to their </a:t>
            </a:r>
            <a:r>
              <a:rPr lang="en-GB" sz="1800" dirty="0" err="1">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2"/>
                  </a:ext>
                </a:extLst>
              </a:rPr>
              <a:t>micro:bit</a:t>
            </a:r>
            <a:r>
              <a:rPr lang="en-GB" sz="1800" dirty="0">
                <a:solidFill>
                  <a:schemeClr val="dk1"/>
                </a:solidFill>
                <a:latin typeface="Helvetica Neue"/>
                <a:ea typeface="Helvetica Neue"/>
                <a:cs typeface="Helvetica Neue"/>
                <a:sym typeface="Helvetica Neue"/>
              </a:rPr>
              <a:t>.</a:t>
            </a:r>
            <a:endParaRPr sz="2275" dirty="0">
              <a:solidFill>
                <a:schemeClr val="dk1"/>
              </a:solidFill>
              <a:latin typeface="Helvetica Neue"/>
              <a:ea typeface="Helvetica Neue"/>
              <a:cs typeface="Helvetica Neue"/>
              <a:sym typeface="Helvetica Neue"/>
            </a:endParaRPr>
          </a:p>
        </p:txBody>
      </p:sp>
      <p:pic>
        <p:nvPicPr>
          <p:cNvPr id="332" name="Google Shape;332;g365ab73c13e_0_383" descr="Block-based code for micro:bit used for a teacher-led code along with students to reset variables &quot;A-insect&quot; and &quot;B-birds&quot; to 0 and display 0 to confirm reset at start of program. The show number block is added inside the on start block as the next step." title="microbit-screenshot (27).png"/>
          <p:cNvPicPr preferRelativeResize="0"/>
          <p:nvPr/>
        </p:nvPicPr>
        <p:blipFill rotWithShape="1">
          <a:blip r:embed="rId4">
            <a:alphaModFix/>
          </a:blip>
          <a:srcRect l="23925" t="13719" r="63531" b="56370"/>
          <a:stretch/>
        </p:blipFill>
        <p:spPr>
          <a:xfrm>
            <a:off x="3383225" y="2002175"/>
            <a:ext cx="1438336" cy="1055025"/>
          </a:xfrm>
          <a:prstGeom prst="rect">
            <a:avLst/>
          </a:prstGeom>
          <a:noFill/>
          <a:ln>
            <a:noFill/>
          </a:ln>
        </p:spPr>
      </p:pic>
      <p:pic>
        <p:nvPicPr>
          <p:cNvPr id="333" name="Google Shape;333;g365ab73c13e_0_383" descr="Block-based code for micro:bit used for a teacher-led code along with students to reset variables &quot;A-insect&quot; and &quot;B-birds&quot; to 0 and display 0 to confirm reset at start of program. The set A-insects to 0 block is added below the show number block inside the on start button. The set B-birds to 0 block is added below the set A-insects to 0 block inside the on start block as the final step." title="microbit-screenshot (17).png"/>
          <p:cNvPicPr preferRelativeResize="0"/>
          <p:nvPr/>
        </p:nvPicPr>
        <p:blipFill rotWithShape="1">
          <a:blip r:embed="rId5">
            <a:alphaModFix/>
          </a:blip>
          <a:srcRect r="70796" b="64653"/>
          <a:stretch/>
        </p:blipFill>
        <p:spPr>
          <a:xfrm>
            <a:off x="6232175" y="1949600"/>
            <a:ext cx="1988101" cy="1742525"/>
          </a:xfrm>
          <a:prstGeom prst="rect">
            <a:avLst/>
          </a:prstGeom>
          <a:noFill/>
          <a:ln>
            <a:noFill/>
          </a:ln>
        </p:spPr>
      </p:pic>
      <p:pic>
        <p:nvPicPr>
          <p:cNvPr id="334" name="Google Shape;334;g365ab73c13e_0_383" descr="Illustration of educator in front of empty whiteboard used to signal teacher-led activities on this page" title="black female teacher image.png"/>
          <p:cNvPicPr preferRelativeResize="0"/>
          <p:nvPr/>
        </p:nvPicPr>
        <p:blipFill>
          <a:blip r:embed="rId6">
            <a:alphaModFix/>
          </a:blip>
          <a:stretch>
            <a:fillRect/>
          </a:stretch>
        </p:blipFill>
        <p:spPr>
          <a:xfrm>
            <a:off x="8193400" y="379637"/>
            <a:ext cx="1428350" cy="1191276"/>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g365ab73c13e_0_35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3"/>
                  </a:ext>
                </a:extLst>
              </a:rPr>
              <a:t>teps</a:t>
            </a:r>
            <a:r>
              <a:rPr lang="en-GB" sz="2600">
                <a:solidFill>
                  <a:srgbClr val="CD0364"/>
                </a:solidFill>
              </a:rPr>
              <a:t> 5</a:t>
            </a:r>
            <a:endParaRPr sz="2600">
              <a:solidFill>
                <a:srgbClr val="6C4BC1"/>
              </a:solidFill>
            </a:endParaRPr>
          </a:p>
        </p:txBody>
      </p:sp>
      <p:sp>
        <p:nvSpPr>
          <p:cNvPr id="340" name="Google Shape;340;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24</a:t>
            </a:fld>
            <a:endParaRPr/>
          </a:p>
        </p:txBody>
      </p:sp>
      <p:sp>
        <p:nvSpPr>
          <p:cNvPr id="341" name="Google Shape;341;g365ab73c13e_0_354"/>
          <p:cNvSpPr txBox="1">
            <a:spLocks noGrp="1"/>
          </p:cNvSpPr>
          <p:nvPr>
            <p:ph type="body" idx="1"/>
          </p:nvPr>
        </p:nvSpPr>
        <p:spPr>
          <a:xfrm>
            <a:off x="681025" y="1367473"/>
            <a:ext cx="8710800" cy="47073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None/>
            </a:pPr>
            <a:r>
              <a:rPr lang="en-GB" sz="1800" b="1" i="1" dirty="0">
                <a:solidFill>
                  <a:srgbClr val="CD0364"/>
                </a:solidFill>
              </a:rPr>
              <a:t>Use your </a:t>
            </a:r>
            <a:r>
              <a:rPr lang="en-GB" sz="1800" b="1" i="1" dirty="0" err="1">
                <a:solidFill>
                  <a:srgbClr val="CD0364"/>
                </a:solidFill>
              </a:rPr>
              <a:t>micro:bit</a:t>
            </a:r>
            <a:r>
              <a:rPr lang="en-GB" sz="1800" b="1" i="1" dirty="0">
                <a:solidFill>
                  <a:srgbClr val="CD0364"/>
                </a:solidFill>
              </a:rPr>
              <a:t> to collect data:</a:t>
            </a:r>
            <a:endParaRPr sz="1800" b="1" i="1" dirty="0">
              <a:solidFill>
                <a:srgbClr val="CD0364"/>
              </a:solidFill>
            </a:endParaRPr>
          </a:p>
          <a:p>
            <a:pPr marL="185732" lvl="0" indent="-185732" algn="l" rtl="0">
              <a:lnSpc>
                <a:spcPct val="110000"/>
              </a:lnSpc>
              <a:spcBef>
                <a:spcPts val="1300"/>
              </a:spcBef>
              <a:spcAft>
                <a:spcPts val="0"/>
              </a:spcAft>
              <a:buClr>
                <a:srgbClr val="CD0364"/>
              </a:buClr>
              <a:buSzPts val="1800"/>
              <a:buChar char="•"/>
            </a:pPr>
            <a:r>
              <a:rPr lang="en-GB" sz="1800" b="1" dirty="0">
                <a:solidFill>
                  <a:srgbClr val="CD0364"/>
                </a:solidFill>
              </a:rPr>
              <a:t>Unplug</a:t>
            </a:r>
            <a:r>
              <a:rPr lang="en-GB" sz="1800" b="1" dirty="0">
                <a:solidFill>
                  <a:srgbClr val="2993D6"/>
                </a:solidFill>
              </a:rPr>
              <a:t> </a:t>
            </a:r>
            <a:r>
              <a:rPr lang="en-GB" sz="1800" dirty="0"/>
              <a:t>the </a:t>
            </a:r>
            <a:r>
              <a:rPr lang="en-GB" sz="1800" dirty="0" err="1"/>
              <a:t>micro:bit</a:t>
            </a:r>
            <a:r>
              <a:rPr lang="en-GB" sz="1800" dirty="0"/>
              <a:t> and </a:t>
            </a:r>
            <a:r>
              <a:rPr lang="en-GB" sz="1800" b="1" dirty="0">
                <a:solidFill>
                  <a:srgbClr val="CD0364"/>
                </a:solidFill>
              </a:rPr>
              <a:t>connect</a:t>
            </a:r>
            <a:r>
              <a:rPr lang="en-GB" sz="1800" dirty="0">
                <a:solidFill>
                  <a:srgbClr val="6C4BC1"/>
                </a:solidFill>
              </a:rPr>
              <a:t> </a:t>
            </a:r>
            <a:r>
              <a:rPr lang="en-GB" sz="1800" dirty="0"/>
              <a:t>the battery pack.  </a:t>
            </a:r>
            <a:endParaRPr sz="1800" dirty="0"/>
          </a:p>
          <a:p>
            <a:pPr marL="185732" lvl="0" indent="-185732" algn="l" rtl="0">
              <a:lnSpc>
                <a:spcPct val="110000"/>
              </a:lnSpc>
              <a:spcBef>
                <a:spcPts val="1300"/>
              </a:spcBef>
              <a:spcAft>
                <a:spcPts val="0"/>
              </a:spcAft>
              <a:buClr>
                <a:srgbClr val="CD0364"/>
              </a:buClr>
              <a:buSzPts val="1800"/>
              <a:buChar char="•"/>
            </a:pPr>
            <a:r>
              <a:rPr lang="en-GB" sz="1800" b="1" dirty="0">
                <a:solidFill>
                  <a:srgbClr val="CD0364"/>
                </a:solidFill>
              </a:rPr>
              <a:t>Go</a:t>
            </a:r>
            <a:r>
              <a:rPr lang="en-GB" sz="1800" dirty="0"/>
              <a:t> to the predetermined observation area and start collecting data. </a:t>
            </a:r>
            <a:endParaRPr sz="1800" dirty="0"/>
          </a:p>
          <a:p>
            <a:pPr marL="185732" lvl="0" indent="-185732" algn="l" rtl="0">
              <a:lnSpc>
                <a:spcPct val="110000"/>
              </a:lnSpc>
              <a:spcBef>
                <a:spcPts val="1300"/>
              </a:spcBef>
              <a:spcAft>
                <a:spcPts val="0"/>
              </a:spcAft>
              <a:buClr>
                <a:srgbClr val="CD0364"/>
              </a:buClr>
              <a:buSzPts val="1800"/>
              <a:buChar char="•"/>
            </a:pPr>
            <a:r>
              <a:rPr lang="en-GB" sz="1800" b="1" dirty="0">
                <a:solidFill>
                  <a:srgbClr val="CD0364"/>
                </a:solidFill>
              </a:rPr>
              <a:t>Collect</a:t>
            </a:r>
            <a:r>
              <a:rPr lang="en-GB" sz="1800" dirty="0">
                <a:solidFill>
                  <a:srgbClr val="6C4BC1"/>
                </a:solidFill>
              </a:rPr>
              <a:t> </a:t>
            </a:r>
            <a:r>
              <a:rPr lang="en-GB" sz="1800" dirty="0"/>
              <a:t>data using the buttons to increase each count by 1</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4"/>
                  </a:ext>
                </a:extLst>
              </a:rPr>
              <a:t>. (Button</a:t>
            </a:r>
            <a:r>
              <a:rPr lang="en-GB" sz="1800" dirty="0"/>
              <a:t> A = insects, B</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5"/>
                  </a:ext>
                </a:extLst>
              </a:rPr>
              <a:t>utton</a:t>
            </a:r>
            <a:r>
              <a:rPr lang="en-GB" sz="1800" dirty="0"/>
              <a:t> B = birds)</a:t>
            </a:r>
            <a:endParaRPr sz="1800" dirty="0"/>
          </a:p>
          <a:p>
            <a:pPr marL="185732" lvl="0" indent="-185732" algn="l" rtl="0">
              <a:lnSpc>
                <a:spcPct val="110000"/>
              </a:lnSpc>
              <a:spcBef>
                <a:spcPts val="1300"/>
              </a:spcBef>
              <a:spcAft>
                <a:spcPts val="0"/>
              </a:spcAft>
              <a:buClr>
                <a:srgbClr val="CD0364"/>
              </a:buClr>
              <a:buSzPts val="1800"/>
              <a:buChar char="•"/>
            </a:pPr>
            <a:r>
              <a:rPr lang="en-GB" sz="1800" b="1" dirty="0">
                <a:solidFill>
                  <a:srgbClr val="CD0364"/>
                </a:solidFill>
              </a:rPr>
              <a:t>Shake</a:t>
            </a:r>
            <a:r>
              <a:rPr lang="en-GB" sz="1800" dirty="0"/>
              <a:t> the </a:t>
            </a:r>
            <a:r>
              <a:rPr lang="en-GB" sz="1800" dirty="0" err="1"/>
              <a:t>micro:bit</a:t>
            </a:r>
            <a:r>
              <a:rPr lang="en-GB" sz="1800" dirty="0"/>
              <a:t> to show the totals on the LED display.</a:t>
            </a:r>
            <a:endParaRPr sz="1800" dirty="0"/>
          </a:p>
          <a:p>
            <a:pPr marL="185732" lvl="0" indent="-185732" algn="l" rtl="0">
              <a:lnSpc>
                <a:spcPct val="110000"/>
              </a:lnSpc>
              <a:spcBef>
                <a:spcPts val="1300"/>
              </a:spcBef>
              <a:spcAft>
                <a:spcPts val="0"/>
              </a:spcAft>
              <a:buClr>
                <a:srgbClr val="CD0364"/>
              </a:buClr>
              <a:buSzPts val="1800"/>
              <a:buChar char="•"/>
            </a:pPr>
            <a:r>
              <a:rPr lang="en-GB" sz="1800" b="1" dirty="0">
                <a:solidFill>
                  <a:srgbClr val="CD0364"/>
                </a:solidFill>
              </a:rPr>
              <a:t>Record</a:t>
            </a:r>
            <a:r>
              <a:rPr lang="en-GB" sz="1800" dirty="0"/>
              <a:t> totals and </a:t>
            </a:r>
            <a:r>
              <a:rPr lang="en-GB" sz="1800" b="1" dirty="0">
                <a:solidFill>
                  <a:srgbClr val="CD0364"/>
                </a:solidFill>
              </a:rPr>
              <a:t>d</a:t>
            </a:r>
            <a:r>
              <a:rPr lang="en-GB" sz="1800"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6"/>
                  </a:ext>
                </a:extLst>
              </a:rPr>
              <a:t>iscuss</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7"/>
                  </a:ext>
                </a:extLst>
              </a:rPr>
              <a:t> observations</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8"/>
                  </a:ext>
                </a:extLst>
              </a:rPr>
              <a:t>. What do you notice and wonder about the results? </a:t>
            </a:r>
            <a:endParaRPr sz="1800" b="1" dirty="0">
              <a:solidFill>
                <a:srgbClr val="6C4BC1"/>
              </a:solidFill>
            </a:endParaRPr>
          </a:p>
        </p:txBody>
      </p:sp>
      <p:sp>
        <p:nvSpPr>
          <p:cNvPr id="342" name="Google Shape;342;g365ab73c13e_0_354"/>
          <p:cNvSpPr/>
          <p:nvPr/>
        </p:nvSpPr>
        <p:spPr>
          <a:xfrm>
            <a:off x="681025" y="5306725"/>
            <a:ext cx="6561300" cy="8571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0000"/>
              </a:lnSpc>
              <a:spcBef>
                <a:spcPts val="1300"/>
              </a:spcBef>
              <a:spcAft>
                <a:spcPts val="0"/>
              </a:spcAft>
              <a:buNone/>
            </a:pPr>
            <a:r>
              <a:rPr lang="en-GB" sz="1800" b="1">
                <a:solidFill>
                  <a:srgbClr val="CD0364"/>
                </a:solidFill>
                <a:latin typeface="Helvetica Neue"/>
                <a:ea typeface="Helvetica Neue"/>
                <a:cs typeface="Helvetica Neue"/>
                <a:sym typeface="Helvetica Neue"/>
              </a:rPr>
              <a:t>Pro</a:t>
            </a:r>
            <a:r>
              <a:rPr lang="en-GB" sz="180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9"/>
                  </a:ext>
                </a:extLst>
              </a:rPr>
              <a:t> tip:</a:t>
            </a:r>
            <a:r>
              <a:rPr lang="en-GB" sz="18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0"/>
                  </a:ext>
                </a:extLst>
              </a:rPr>
              <a:t> </a:t>
            </a:r>
            <a:r>
              <a:rPr lang="en-GB" sz="1800">
                <a:solidFill>
                  <a:schemeClr val="dk1"/>
                </a:solidFill>
                <a:latin typeface="Helvetica Neue"/>
                <a:ea typeface="Helvetica Neue"/>
                <a:cs typeface="Helvetica Neue"/>
                <a:sym typeface="Helvetica Neue"/>
              </a:rPr>
              <a:t>Students can press the reset button on the back of the micro:bit to clear their current count.</a:t>
            </a:r>
            <a:endParaRPr>
              <a:latin typeface="Helvetica Neue"/>
              <a:ea typeface="Helvetica Neue"/>
              <a:cs typeface="Helvetica Neue"/>
              <a:sym typeface="Helvetica Neue"/>
            </a:endParaRPr>
          </a:p>
        </p:txBody>
      </p:sp>
      <p:pic>
        <p:nvPicPr>
          <p:cNvPr id="343" name="Google Shape;343;g365ab73c13e_0_354" descr="An illustration of the back of a micro:bit and a finger over part of the board. The reset button is being pressed by the finger."/>
          <p:cNvPicPr preferRelativeResize="0"/>
          <p:nvPr/>
        </p:nvPicPr>
        <p:blipFill>
          <a:blip r:embed="rId3">
            <a:alphaModFix/>
          </a:blip>
          <a:stretch>
            <a:fillRect/>
          </a:stretch>
        </p:blipFill>
        <p:spPr>
          <a:xfrm>
            <a:off x="7390950" y="5206575"/>
            <a:ext cx="1523049" cy="1149775"/>
          </a:xfrm>
          <a:prstGeom prst="rect">
            <a:avLst/>
          </a:prstGeom>
          <a:noFill/>
          <a:ln>
            <a:noFill/>
          </a:ln>
        </p:spPr>
      </p:pic>
      <p:sp>
        <p:nvSpPr>
          <p:cNvPr id="344" name="Google Shape;344;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Mild</a:t>
            </a:r>
            <a:r>
              <a:rPr lang="en-GB" sz="1150" b="1">
                <a:solidFill>
                  <a:srgbClr val="2A92D6"/>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Medium</a:t>
            </a:r>
            <a:r>
              <a:rPr lang="en-GB" sz="1150" b="1">
                <a:solidFill>
                  <a:srgbClr val="6C4BC1"/>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a:t>
            </a:r>
            <a:r>
              <a:rPr lang="en-GB" sz="1150" b="1">
                <a:solidFill>
                  <a:srgbClr val="CD0364"/>
                </a:solidFill>
                <a:latin typeface="Helvetica Neue"/>
                <a:ea typeface="Helvetica Neue"/>
                <a:cs typeface="Helvetica Neue"/>
                <a:sym typeface="Helvetica Neue"/>
              </a:rPr>
              <a:t>Spicy</a:t>
            </a:r>
            <a:r>
              <a:rPr lang="en-GB" sz="1150">
                <a:solidFill>
                  <a:srgbClr val="888888"/>
                </a:solidFill>
                <a:latin typeface="Helvetica Neue"/>
                <a:ea typeface="Helvetica Neue"/>
                <a:cs typeface="Helvetica Neue"/>
                <a:sym typeface="Helvetica Neue"/>
              </a:rPr>
              <a:t> </a:t>
            </a:r>
            <a:r>
              <a:rPr lang="en-GB" sz="1150" b="1">
                <a:solidFill>
                  <a:srgbClr val="2A92D6"/>
                </a:solidFill>
                <a:latin typeface="Helvetica Neue"/>
                <a:ea typeface="Helvetica Neue"/>
                <a:cs typeface="Helvetica Neue"/>
                <a:sym typeface="Helvetica Neue"/>
              </a:rPr>
              <a:t>🌶️🌶️🌶️</a:t>
            </a:r>
            <a:endParaRPr sz="1150">
              <a:solidFill>
                <a:srgbClr val="888888"/>
              </a:solidFill>
              <a:latin typeface="Helvetica Neue"/>
              <a:ea typeface="Helvetica Neue"/>
              <a:cs typeface="Helvetica Neue"/>
              <a:sym typeface="Helvetica Neue"/>
            </a:endParaRPr>
          </a:p>
        </p:txBody>
      </p:sp>
      <p:pic>
        <p:nvPicPr>
          <p:cNvPr id="345" name="Google Shape;345;g365ab73c13e_0_354" descr="Illustration of educator in front of empty whiteboard used to signal teacher-led activities on this page" title="black female teacher image.png"/>
          <p:cNvPicPr preferRelativeResize="0"/>
          <p:nvPr/>
        </p:nvPicPr>
        <p:blipFill>
          <a:blip r:embed="rId4">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g365ab73c13e_0_12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Code D</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1"/>
                  </a:ext>
                </a:extLst>
              </a:rPr>
              <a:t>etails</a:t>
            </a:r>
            <a:r>
              <a:rPr lang="en-GB" sz="2600">
                <a:solidFill>
                  <a:srgbClr val="CD0364"/>
                </a:solidFill>
              </a:rPr>
              <a:t> 1</a:t>
            </a:r>
            <a:endParaRPr sz="2600">
              <a:solidFill>
                <a:srgbClr val="2993D6"/>
              </a:solidFill>
            </a:endParaRPr>
          </a:p>
        </p:txBody>
      </p:sp>
      <p:sp>
        <p:nvSpPr>
          <p:cNvPr id="351" name="Google Shape;351;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25</a:t>
            </a:fld>
            <a:endParaRPr/>
          </a:p>
        </p:txBody>
      </p:sp>
      <p:sp>
        <p:nvSpPr>
          <p:cNvPr id="352" name="Google Shape;352;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Mild</a:t>
            </a:r>
            <a:r>
              <a:rPr lang="en-GB" sz="1150" b="1">
                <a:solidFill>
                  <a:srgbClr val="2A92D6"/>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Medium</a:t>
            </a:r>
            <a:r>
              <a:rPr lang="en-GB" sz="1150" b="1">
                <a:solidFill>
                  <a:srgbClr val="6C4BC1"/>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a:t>
            </a:r>
            <a:r>
              <a:rPr lang="en-GB" sz="1150" b="1">
                <a:solidFill>
                  <a:srgbClr val="CD0364"/>
                </a:solidFill>
                <a:latin typeface="Helvetica Neue"/>
                <a:ea typeface="Helvetica Neue"/>
                <a:cs typeface="Helvetica Neue"/>
                <a:sym typeface="Helvetica Neue"/>
              </a:rPr>
              <a:t>Spicy</a:t>
            </a:r>
            <a:r>
              <a:rPr lang="en-GB" sz="1150">
                <a:solidFill>
                  <a:srgbClr val="888888"/>
                </a:solidFill>
                <a:latin typeface="Helvetica Neue"/>
                <a:ea typeface="Helvetica Neue"/>
                <a:cs typeface="Helvetica Neue"/>
                <a:sym typeface="Helvetica Neue"/>
              </a:rPr>
              <a:t> </a:t>
            </a:r>
            <a:r>
              <a:rPr lang="en-GB" sz="1150" b="1">
                <a:solidFill>
                  <a:srgbClr val="2A92D6"/>
                </a:solidFill>
                <a:latin typeface="Helvetica Neue"/>
                <a:ea typeface="Helvetica Neue"/>
                <a:cs typeface="Helvetica Neue"/>
                <a:sym typeface="Helvetica Neue"/>
              </a:rPr>
              <a:t>🌶️🌶️🌶️</a:t>
            </a:r>
            <a:endParaRPr sz="1150">
              <a:solidFill>
                <a:srgbClr val="888888"/>
              </a:solidFill>
              <a:latin typeface="Helvetica Neue"/>
              <a:ea typeface="Helvetica Neue"/>
              <a:cs typeface="Helvetica Neue"/>
              <a:sym typeface="Helvetica Neue"/>
            </a:endParaRPr>
          </a:p>
        </p:txBody>
      </p:sp>
      <p:sp>
        <p:nvSpPr>
          <p:cNvPr id="353" name="Google Shape;353;g365ab73c13e_0_129"/>
          <p:cNvSpPr txBox="1">
            <a:spLocks noGrp="1"/>
          </p:cNvSpPr>
          <p:nvPr>
            <p:ph type="body" idx="1"/>
          </p:nvPr>
        </p:nvSpPr>
        <p:spPr>
          <a:xfrm>
            <a:off x="681037" y="1443854"/>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None/>
            </a:pPr>
            <a:r>
              <a:rPr lang="en-GB" sz="16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2"/>
                  </a:ext>
                </a:extLst>
              </a:rPr>
              <a:t>This project uses </a:t>
            </a:r>
            <a:r>
              <a:rPr lang="en-GB" sz="1600"/>
              <a:t>variables named “A-insects” and “B-birds” to store the number of insects and birds observed. It uses buttons A and B </a:t>
            </a:r>
            <a:r>
              <a:rPr lang="en-GB" sz="16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3"/>
                  </a:ext>
                </a:extLst>
              </a:rPr>
              <a:t>as input devices. </a:t>
            </a:r>
            <a:endParaRPr sz="1550"/>
          </a:p>
        </p:txBody>
      </p:sp>
      <p:sp>
        <p:nvSpPr>
          <p:cNvPr id="354" name="Google Shape;354;g365ab73c13e_0_129"/>
          <p:cNvSpPr/>
          <p:nvPr/>
        </p:nvSpPr>
        <p:spPr>
          <a:xfrm>
            <a:off x="743537" y="2429329"/>
            <a:ext cx="2856600" cy="3619800"/>
          </a:xfrm>
          <a:prstGeom prst="roundRect">
            <a:avLst>
              <a:gd name="adj" fmla="val 16667"/>
            </a:avLst>
          </a:prstGeom>
          <a:noFill/>
          <a:ln w="9525" cap="flat" cmpd="sng">
            <a:solidFill>
              <a:schemeClr val="dk2"/>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chemeClr val="dk1"/>
              </a:buClr>
              <a:buSzPts val="1100"/>
              <a:buFont typeface="Arial"/>
              <a:buNone/>
            </a:pPr>
            <a:r>
              <a:rPr lang="en-GB" sz="1600">
                <a:solidFill>
                  <a:schemeClr val="dk1"/>
                </a:solidFill>
                <a:latin typeface="Helvetica Neue"/>
                <a:ea typeface="Helvetica Neue"/>
                <a:cs typeface="Helvetica Neue"/>
                <a:sym typeface="Helvetica Neue"/>
              </a:rPr>
              <a:t>At the beginning of the program,</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4"/>
                  </a:ext>
                </a:extLst>
              </a:rPr>
              <a:t> 0 is shown on the LED display</a:t>
            </a:r>
            <a:r>
              <a:rPr lang="en-GB" sz="1600">
                <a:solidFill>
                  <a:schemeClr val="dk1"/>
                </a:solidFill>
                <a:latin typeface="Helvetica Neue"/>
                <a:ea typeface="Helvetica Neue"/>
                <a:cs typeface="Helvetica Neue"/>
                <a:sym typeface="Helvetica Neue"/>
              </a:rPr>
              <a:t> to help students know both variables “A-insects” and “B-birds” are </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5"/>
                  </a:ext>
                </a:extLst>
              </a:rPr>
              <a:t>reset</a:t>
            </a:r>
            <a:r>
              <a:rPr lang="en-GB" sz="1600">
                <a:solidFill>
                  <a:schemeClr val="dk1"/>
                </a:solidFill>
                <a:latin typeface="Helvetica Neue"/>
                <a:ea typeface="Helvetica Neue"/>
                <a:cs typeface="Helvetica Neue"/>
                <a:sym typeface="Helvetica Neue"/>
              </a:rPr>
              <a:t> to 0. </a:t>
            </a:r>
            <a:endParaRPr>
              <a:latin typeface="Helvetica Neue"/>
              <a:ea typeface="Helvetica Neue"/>
              <a:cs typeface="Helvetica Neue"/>
              <a:sym typeface="Helvetica Neue"/>
            </a:endParaRPr>
          </a:p>
        </p:txBody>
      </p:sp>
      <p:sp>
        <p:nvSpPr>
          <p:cNvPr id="355" name="Google Shape;355;g365ab73c13e_0_129"/>
          <p:cNvSpPr/>
          <p:nvPr/>
        </p:nvSpPr>
        <p:spPr>
          <a:xfrm>
            <a:off x="3942637" y="2429329"/>
            <a:ext cx="5384400" cy="3619800"/>
          </a:xfrm>
          <a:prstGeom prst="roundRect">
            <a:avLst>
              <a:gd name="adj" fmla="val 16667"/>
            </a:avLst>
          </a:prstGeom>
          <a:noFill/>
          <a:ln w="9525" cap="flat" cmpd="sng">
            <a:solidFill>
              <a:schemeClr val="dk2"/>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600">
                <a:solidFill>
                  <a:schemeClr val="dk1"/>
                </a:solidFill>
                <a:latin typeface="Helvetica Neue"/>
                <a:ea typeface="Helvetica Neue"/>
                <a:cs typeface="Helvetica Neue"/>
                <a:sym typeface="Helvetica Neue"/>
              </a:rPr>
              <a:t>Pressing button A adds 1 to the value of variable “A-insects” and shows the current value stored in variable “A-insects” on the LED display. This allows students to confirm their observation was added to the count. Pressing button B yields the same result for variable “B-</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6"/>
                  </a:ext>
                </a:extLst>
              </a:rPr>
              <a:t>birds”.</a:t>
            </a:r>
            <a:endParaRPr>
              <a:latin typeface="Helvetica Neue"/>
              <a:ea typeface="Helvetica Neue"/>
              <a:cs typeface="Helvetica Neue"/>
              <a:sym typeface="Helvetica Neue"/>
            </a:endParaRPr>
          </a:p>
        </p:txBody>
      </p:sp>
      <p:pic>
        <p:nvPicPr>
          <p:cNvPr id="356" name="Google Shape;356;g365ab73c13e_0_129" descr="Block-based code for a micro:bit to reset variables &quot;A-insect&quot; and &quot;B-birds&quot; to 0 and display 0 to confirm reset at start of program. The show number and set variable blocks for A-insect and B-birds are inside the on start block." title="microbit-screenshot (17).png"/>
          <p:cNvPicPr preferRelativeResize="0"/>
          <p:nvPr/>
        </p:nvPicPr>
        <p:blipFill rotWithShape="1">
          <a:blip r:embed="rId3">
            <a:alphaModFix/>
          </a:blip>
          <a:srcRect r="70796" b="64653"/>
          <a:stretch/>
        </p:blipFill>
        <p:spPr>
          <a:xfrm>
            <a:off x="1227850" y="2536154"/>
            <a:ext cx="1887969" cy="1654750"/>
          </a:xfrm>
          <a:prstGeom prst="rect">
            <a:avLst/>
          </a:prstGeom>
          <a:noFill/>
          <a:ln>
            <a:noFill/>
          </a:ln>
        </p:spPr>
      </p:pic>
      <p:pic>
        <p:nvPicPr>
          <p:cNvPr id="357" name="Google Shape;357;g365ab73c13e_0_129" descr="Block-based code for Buttons A and B on a micro:bit to increase the value of variables &quot;A-insect&quot; and &quot;B-birds&quot; by 1 and display the current value each time Button A or B is pressed. The change variable A-insects by 1 and show number blocks are inside the on button A pressed block. The change variable B-birds by 1 and show number blocks are inside the on button B pressed block." title="microbit-screenshot (17).png"/>
          <p:cNvPicPr preferRelativeResize="0"/>
          <p:nvPr/>
        </p:nvPicPr>
        <p:blipFill rotWithShape="1">
          <a:blip r:embed="rId3">
            <a:alphaModFix/>
          </a:blip>
          <a:srcRect l="32459" b="71009"/>
          <a:stretch/>
        </p:blipFill>
        <p:spPr>
          <a:xfrm>
            <a:off x="4220062" y="2744429"/>
            <a:ext cx="4829548" cy="1501100"/>
          </a:xfrm>
          <a:prstGeom prst="rect">
            <a:avLst/>
          </a:prstGeom>
          <a:noFill/>
          <a:ln>
            <a:noFill/>
          </a:ln>
        </p:spPr>
      </p:pic>
      <p:pic>
        <p:nvPicPr>
          <p:cNvPr id="358" name="Google Shape;358;g365ab73c13e_0_129" descr="decorative" title="Inspired_green@4x-100 (1).jpg"/>
          <p:cNvPicPr preferRelativeResize="0"/>
          <p:nvPr/>
        </p:nvPicPr>
        <p:blipFill rotWithShape="1">
          <a:blip r:embed="rId4">
            <a:alphaModFix/>
          </a:blip>
          <a:srcRect/>
          <a:stretch/>
        </p:blipFill>
        <p:spPr>
          <a:xfrm rot="572948">
            <a:off x="7932800" y="240552"/>
            <a:ext cx="873876" cy="11886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g365ab73c13e_0_345"/>
          <p:cNvSpPr/>
          <p:nvPr/>
        </p:nvSpPr>
        <p:spPr>
          <a:xfrm>
            <a:off x="833425" y="1685250"/>
            <a:ext cx="8364600" cy="4479300"/>
          </a:xfrm>
          <a:prstGeom prst="roundRect">
            <a:avLst>
              <a:gd name="adj" fmla="val 16667"/>
            </a:avLst>
          </a:prstGeom>
          <a:noFill/>
          <a:ln w="9525" cap="flat" cmpd="sng">
            <a:solidFill>
              <a:srgbClr val="CD0364"/>
            </a:solidFill>
            <a:prstDash val="solid"/>
            <a:round/>
            <a:headEnd type="none" w="sm" len="sm"/>
            <a:tailEnd type="none" w="sm" len="sm"/>
          </a:ln>
        </p:spPr>
        <p:txBody>
          <a:bodyPr spcFirstLastPara="1" wrap="square" lIns="91425" tIns="0" rIns="91425" bIns="91425" anchor="t" anchorCtr="0">
            <a:noAutofit/>
          </a:bodyPr>
          <a:lstStyle/>
          <a:p>
            <a:pPr marL="0" marR="178484" lvl="0" indent="0" algn="l" rtl="0">
              <a:lnSpc>
                <a:spcPct val="110000"/>
              </a:lnSpc>
              <a:spcBef>
                <a:spcPts val="0"/>
              </a:spcBef>
              <a:spcAft>
                <a:spcPts val="0"/>
              </a:spcAft>
              <a:buNone/>
            </a:pPr>
            <a:r>
              <a:rPr lang="en-GB" sz="1600">
                <a:solidFill>
                  <a:schemeClr val="dk1"/>
                </a:solidFill>
                <a:latin typeface="Helvetica Neue"/>
                <a:ea typeface="Helvetica Neue"/>
                <a:cs typeface="Helvetica Neue"/>
                <a:sym typeface="Helvetica Neue"/>
              </a:rPr>
              <a:t>This project uses the </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7"/>
                  </a:ext>
                </a:extLst>
              </a:rPr>
              <a:t>micro:bit’s accelerometer (movement sensor)</a:t>
            </a:r>
            <a:r>
              <a:rPr lang="en-GB" sz="1600">
                <a:solidFill>
                  <a:schemeClr val="dk1"/>
                </a:solidFill>
                <a:latin typeface="Helvetica Neue"/>
                <a:ea typeface="Helvetica Neue"/>
                <a:cs typeface="Helvetica Neue"/>
                <a:sym typeface="Helvetica Neue"/>
              </a:rPr>
              <a:t>. Students will shake the micro:bit to review the data they’ve collected. When the “on shake” input is </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8"/>
                  </a:ext>
                </a:extLst>
              </a:rPr>
              <a:t>detected, the</a:t>
            </a:r>
            <a:r>
              <a:rPr lang="en-GB" sz="1600">
                <a:solidFill>
                  <a:schemeClr val="dk1"/>
                </a:solidFill>
                <a:latin typeface="Helvetica Neue"/>
                <a:ea typeface="Helvetica Neue"/>
                <a:cs typeface="Helvetica Neue"/>
                <a:sym typeface="Helvetica Neue"/>
              </a:rPr>
              <a:t> micro:bit will:</a:t>
            </a:r>
            <a:endParaRPr sz="1300">
              <a:solidFill>
                <a:schemeClr val="dk1"/>
              </a:solidFill>
              <a:latin typeface="Helvetica Neue"/>
              <a:ea typeface="Helvetica Neue"/>
              <a:cs typeface="Helvetica Neue"/>
              <a:sym typeface="Helvetica Neue"/>
            </a:endParaRPr>
          </a:p>
          <a:p>
            <a:pPr marL="0" marR="1348484" lvl="0" indent="0" algn="l" rtl="0">
              <a:lnSpc>
                <a:spcPct val="110000"/>
              </a:lnSpc>
              <a:spcBef>
                <a:spcPts val="1300"/>
              </a:spcBef>
              <a:spcAft>
                <a:spcPts val="0"/>
              </a:spcAft>
              <a:buNone/>
            </a:pPr>
            <a:endParaRPr sz="1300">
              <a:solidFill>
                <a:schemeClr val="dk1"/>
              </a:solidFill>
              <a:latin typeface="Helvetica Neue"/>
              <a:ea typeface="Helvetica Neue"/>
              <a:cs typeface="Helvetica Neue"/>
              <a:sym typeface="Helvetica Neue"/>
            </a:endParaRPr>
          </a:p>
          <a:p>
            <a:pPr marL="2430000" lvl="0" indent="-190500" algn="l" rtl="0">
              <a:lnSpc>
                <a:spcPct val="160000"/>
              </a:lnSpc>
              <a:spcBef>
                <a:spcPts val="130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show “insects” on LED display</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show the value stored in variable “A-insect” on LED display</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pause for 1 second </a:t>
            </a:r>
            <a:r>
              <a:rPr lang="en-GB" sz="15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9"/>
                  </a:ext>
                </a:extLst>
              </a:rPr>
              <a:t>(1000 ms)</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clear the LED display</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pause for 2 seconds </a:t>
            </a:r>
            <a:r>
              <a:rPr lang="en-GB" sz="15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0"/>
                  </a:ext>
                </a:extLst>
              </a:rPr>
              <a:t>(2000 ms)</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show ‘birds’ on the LED display</a:t>
            </a:r>
            <a:endParaRPr sz="1500">
              <a:solidFill>
                <a:schemeClr val="dk1"/>
              </a:solidFill>
              <a:latin typeface="Helvetica Neue"/>
              <a:ea typeface="Helvetica Neue"/>
              <a:cs typeface="Helvetica Neue"/>
              <a:sym typeface="Helvetica Neue"/>
            </a:endParaRPr>
          </a:p>
          <a:p>
            <a:pPr marL="2430000" lvl="0" indent="-190500" algn="l" rtl="0">
              <a:lnSpc>
                <a:spcPct val="160000"/>
              </a:lnSpc>
              <a:spcBef>
                <a:spcPts val="0"/>
              </a:spcBef>
              <a:spcAft>
                <a:spcPts val="0"/>
              </a:spcAft>
              <a:buClr>
                <a:schemeClr val="dk1"/>
              </a:buClr>
              <a:buSzPts val="1500"/>
              <a:buFont typeface="Helvetica Neue"/>
              <a:buChar char="●"/>
            </a:pPr>
            <a:r>
              <a:rPr lang="en-GB" sz="1500">
                <a:solidFill>
                  <a:schemeClr val="dk1"/>
                </a:solidFill>
                <a:latin typeface="Helvetica Neue"/>
                <a:ea typeface="Helvetica Neue"/>
                <a:cs typeface="Helvetica Neue"/>
                <a:sym typeface="Helvetica Neue"/>
              </a:rPr>
              <a:t>show the value stored in variable “B-birds” on LED display</a:t>
            </a:r>
            <a:endParaRPr sz="1300">
              <a:latin typeface="Helvetica Neue"/>
              <a:ea typeface="Helvetica Neue"/>
              <a:cs typeface="Helvetica Neue"/>
              <a:sym typeface="Helvetica Neue"/>
            </a:endParaRPr>
          </a:p>
        </p:txBody>
      </p:sp>
      <p:sp>
        <p:nvSpPr>
          <p:cNvPr id="364" name="Google Shape;364;g365ab73c13e_0_345"/>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00A000"/>
              </a:buClr>
              <a:buSzPts val="2600"/>
              <a:buFont typeface="Arial"/>
              <a:buNone/>
            </a:pPr>
            <a:r>
              <a:rPr lang="en-GB" sz="2600">
                <a:solidFill>
                  <a:srgbClr val="CD0364"/>
                </a:solidFill>
              </a:rPr>
              <a:t>Spicy 🌶️🌶️🌶️ Code D</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1"/>
                  </a:ext>
                </a:extLst>
              </a:rPr>
              <a:t>etails</a:t>
            </a:r>
            <a:r>
              <a:rPr lang="en-GB" sz="2600">
                <a:solidFill>
                  <a:srgbClr val="CD0364"/>
                </a:solidFill>
              </a:rPr>
              <a:t> 2</a:t>
            </a:r>
            <a:endParaRPr sz="2600">
              <a:solidFill>
                <a:srgbClr val="6C4BC1"/>
              </a:solidFill>
            </a:endParaRPr>
          </a:p>
        </p:txBody>
      </p:sp>
      <p:sp>
        <p:nvSpPr>
          <p:cNvPr id="365" name="Google Shape;365;g365ab73c13e_0_34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26</a:t>
            </a:fld>
            <a:endParaRPr/>
          </a:p>
        </p:txBody>
      </p:sp>
      <p:sp>
        <p:nvSpPr>
          <p:cNvPr id="366" name="Google Shape;366;g365ab73c13e_0_34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a:solidFill>
                  <a:srgbClr val="888888"/>
                </a:solidFill>
                <a:latin typeface="Helvetica Neue"/>
                <a:ea typeface="Helvetica Neue"/>
                <a:cs typeface="Helvetica Neue"/>
                <a:sym typeface="Helvetica Neue"/>
              </a:rPr>
              <a:t>Mild</a:t>
            </a:r>
            <a:r>
              <a:rPr lang="en-GB" sz="1150" b="1">
                <a:solidFill>
                  <a:srgbClr val="2A92D6"/>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Medium</a:t>
            </a:r>
            <a:r>
              <a:rPr lang="en-GB" sz="1150" b="1">
                <a:solidFill>
                  <a:srgbClr val="6C4BC1"/>
                </a:solidFill>
                <a:latin typeface="Helvetica Neue"/>
                <a:ea typeface="Helvetica Neue"/>
                <a:cs typeface="Helvetica Neue"/>
                <a:sym typeface="Helvetica Neue"/>
              </a:rPr>
              <a:t> </a:t>
            </a:r>
            <a:r>
              <a:rPr lang="en-GB" sz="1150">
                <a:solidFill>
                  <a:srgbClr val="888888"/>
                </a:solidFill>
                <a:latin typeface="Helvetica Neue"/>
                <a:ea typeface="Helvetica Neue"/>
                <a:cs typeface="Helvetica Neue"/>
                <a:sym typeface="Helvetica Neue"/>
              </a:rPr>
              <a:t>- </a:t>
            </a:r>
            <a:r>
              <a:rPr lang="en-GB" sz="1150" b="1">
                <a:solidFill>
                  <a:srgbClr val="CD0364"/>
                </a:solidFill>
                <a:latin typeface="Helvetica Neue"/>
                <a:ea typeface="Helvetica Neue"/>
                <a:cs typeface="Helvetica Neue"/>
                <a:sym typeface="Helvetica Neue"/>
              </a:rPr>
              <a:t>Spicy</a:t>
            </a:r>
            <a:r>
              <a:rPr lang="en-GB" sz="1150">
                <a:solidFill>
                  <a:srgbClr val="888888"/>
                </a:solidFill>
                <a:latin typeface="Helvetica Neue"/>
                <a:ea typeface="Helvetica Neue"/>
                <a:cs typeface="Helvetica Neue"/>
                <a:sym typeface="Helvetica Neue"/>
              </a:rPr>
              <a:t> </a:t>
            </a:r>
            <a:r>
              <a:rPr lang="en-GB" sz="1150" b="1">
                <a:solidFill>
                  <a:srgbClr val="2A92D6"/>
                </a:solidFill>
                <a:latin typeface="Helvetica Neue"/>
                <a:ea typeface="Helvetica Neue"/>
                <a:cs typeface="Helvetica Neue"/>
                <a:sym typeface="Helvetica Neue"/>
              </a:rPr>
              <a:t>🌶️🌶️🌶️</a:t>
            </a:r>
            <a:endParaRPr sz="1150">
              <a:solidFill>
                <a:srgbClr val="888888"/>
              </a:solidFill>
              <a:latin typeface="Helvetica Neue"/>
              <a:ea typeface="Helvetica Neue"/>
              <a:cs typeface="Helvetica Neue"/>
              <a:sym typeface="Helvetica Neue"/>
            </a:endParaRPr>
          </a:p>
        </p:txBody>
      </p:sp>
      <p:pic>
        <p:nvPicPr>
          <p:cNvPr id="367" name="Google Shape;367;g365ab73c13e_0_345" descr="Block-based code for a micro:bit to display the label insects, show the value of variable A-insects, pause, show the label birds, and show the value of variable B-birds when a student shakes the micro:bit. The show string &quot;insects&quot;, show number A-insects, pause, clear screen, show string &quot;birds&quot; and show number B-birds blocks are inside the on shake block." title="microbit-screenshot (18).png"/>
          <p:cNvPicPr preferRelativeResize="0"/>
          <p:nvPr/>
        </p:nvPicPr>
        <p:blipFill rotWithShape="1">
          <a:blip r:embed="rId3">
            <a:alphaModFix/>
          </a:blip>
          <a:srcRect t="38642" r="70286"/>
          <a:stretch/>
        </p:blipFill>
        <p:spPr>
          <a:xfrm>
            <a:off x="1173750" y="2856075"/>
            <a:ext cx="2080650" cy="3111226"/>
          </a:xfrm>
          <a:prstGeom prst="rect">
            <a:avLst/>
          </a:prstGeom>
          <a:noFill/>
          <a:ln>
            <a:noFill/>
          </a:ln>
        </p:spPr>
      </p:pic>
      <p:pic>
        <p:nvPicPr>
          <p:cNvPr id="368" name="Google Shape;368;g365ab73c13e_0_345" descr="decorative" title="Inspired_green@4x-100 (1).jpg"/>
          <p:cNvPicPr preferRelativeResize="0"/>
          <p:nvPr/>
        </p:nvPicPr>
        <p:blipFill rotWithShape="1">
          <a:blip r:embed="rId4">
            <a:alphaModFix/>
          </a:blip>
          <a:srcRect/>
          <a:stretch/>
        </p:blipFill>
        <p:spPr>
          <a:xfrm rot="572948">
            <a:off x="7932800" y="240552"/>
            <a:ext cx="873876" cy="11886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Extension Ideas</a:t>
            </a:r>
            <a:endParaRPr/>
          </a:p>
        </p:txBody>
      </p:sp>
      <p:sp>
        <p:nvSpPr>
          <p:cNvPr id="374" name="Google Shape;374;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GB"/>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Species</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2"/>
                  </a:ext>
                </a:extLst>
              </a:rPr>
              <a:t> Counter Extensions</a:t>
            </a:r>
            <a:endParaRPr sz="2600">
              <a:solidFill>
                <a:srgbClr val="00A000"/>
              </a:solidFill>
            </a:endParaRPr>
          </a:p>
        </p:txBody>
      </p:sp>
      <p:sp>
        <p:nvSpPr>
          <p:cNvPr id="380" name="Google Shape;380;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28</a:t>
            </a:fld>
            <a:endParaRPr/>
          </a:p>
        </p:txBody>
      </p:sp>
      <p:sp>
        <p:nvSpPr>
          <p:cNvPr id="381" name="Google Shape;381;g35fa30c4f18_0_51"/>
          <p:cNvSpPr txBox="1">
            <a:spLocks noGrp="1"/>
          </p:cNvSpPr>
          <p:nvPr>
            <p:ph type="body" idx="1"/>
          </p:nvPr>
        </p:nvSpPr>
        <p:spPr>
          <a:xfrm>
            <a:off x="681020" y="1386200"/>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00A000"/>
              </a:buClr>
              <a:buSzPts val="1800"/>
              <a:buChar char="•"/>
            </a:pPr>
            <a:r>
              <a:rPr lang="en-GB" sz="1800"/>
              <a:t>Modify the experiment to collect and compare data from two or more different environments/habitats (for example, on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3"/>
                  </a:ext>
                </a:extLst>
              </a:rPr>
              <a:t>pavement and in a garden or park</a:t>
            </a:r>
            <a:r>
              <a:rPr lang="en-GB" sz="1800"/>
              <a:t>).</a:t>
            </a:r>
            <a:endParaRPr sz="1800"/>
          </a:p>
          <a:p>
            <a:pPr marL="318151" lvl="0" indent="-309553" algn="l" rtl="0">
              <a:lnSpc>
                <a:spcPct val="110000"/>
              </a:lnSpc>
              <a:spcBef>
                <a:spcPts val="1300"/>
              </a:spcBef>
              <a:spcAft>
                <a:spcPts val="0"/>
              </a:spcAft>
              <a:buClr>
                <a:srgbClr val="00A000"/>
              </a:buClr>
              <a:buSzPts val="1800"/>
              <a:buChar char="•"/>
            </a:pPr>
            <a:r>
              <a:rPr lang="en-GB" sz="1800"/>
              <a:t>Find a way of resetting the counter, for example, by pressing buttons A and B together.</a:t>
            </a:r>
            <a:endParaRPr sz="1800"/>
          </a:p>
          <a:p>
            <a:pPr marL="318151" lvl="0" indent="-309553" algn="l" rtl="0">
              <a:lnSpc>
                <a:spcPct val="110000"/>
              </a:lnSpc>
              <a:spcBef>
                <a:spcPts val="1300"/>
              </a:spcBef>
              <a:spcAft>
                <a:spcPts val="0"/>
              </a:spcAft>
              <a:buClr>
                <a:srgbClr val="00A000"/>
              </a:buClr>
              <a:buSzPts val="1800"/>
              <a:buChar char="•"/>
            </a:pPr>
            <a:r>
              <a:rPr lang="en-GB" sz="1800"/>
              <a:t>Make a graphical representation of the number of animals or plants counted, for example, by using dots.</a:t>
            </a:r>
            <a:endParaRPr sz="1800"/>
          </a:p>
          <a:p>
            <a:pPr marL="318151" lvl="0" indent="-309553" algn="l" rtl="0">
              <a:lnSpc>
                <a:spcPct val="110000"/>
              </a:lnSpc>
              <a:spcBef>
                <a:spcPts val="1300"/>
              </a:spcBef>
              <a:spcAft>
                <a:spcPts val="1000"/>
              </a:spcAft>
              <a:buClr>
                <a:srgbClr val="00A000"/>
              </a:buClr>
              <a:buSzPts val="1800"/>
              <a:buChar char="•"/>
            </a:pPr>
            <a:r>
              <a:rPr lang="en-GB" sz="1800"/>
              <a:t>Show icons representing the animals or plants</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4"/>
                  </a:ext>
                </a:extLst>
              </a:rPr>
              <a:t> or play sound effects </a:t>
            </a:r>
            <a:r>
              <a:rPr lang="en-GB" sz="1800"/>
              <a:t>when you have reached a target number.</a:t>
            </a:r>
            <a:endParaRPr sz="1800"/>
          </a:p>
        </p:txBody>
      </p:sp>
      <p:pic>
        <p:nvPicPr>
          <p:cNvPr id="382" name="Google Shape;382;g35fa30c4f18_0_51" title="Screenshot 2025-06-12 at 17.01.28.png"/>
          <p:cNvPicPr preferRelativeResize="0"/>
          <p:nvPr/>
        </p:nvPicPr>
        <p:blipFill rotWithShape="1">
          <a:blip r:embed="rId3">
            <a:alphaModFix/>
          </a:blip>
          <a:srcRect l="-129080" t="6450" r="129080" b="-6449"/>
          <a:stretch/>
        </p:blipFill>
        <p:spPr>
          <a:xfrm>
            <a:off x="7928000" y="4042200"/>
            <a:ext cx="1728000" cy="2237950"/>
          </a:xfrm>
          <a:prstGeom prst="rect">
            <a:avLst/>
          </a:prstGeom>
          <a:noFill/>
          <a:ln>
            <a:noFill/>
          </a:ln>
        </p:spPr>
      </p:pic>
      <p:pic>
        <p:nvPicPr>
          <p:cNvPr id="383" name="Google Shape;383;g35fa30c4f18_0_51" descr="Illustration of a micro:bit and connected battery pack with an outdoor space behind them to encourage observing multiple habitats to extend learning." title="Screenshot 2025-06-16 at 17.03.53.png"/>
          <p:cNvPicPr preferRelativeResize="0"/>
          <p:nvPr/>
        </p:nvPicPr>
        <p:blipFill>
          <a:blip r:embed="rId4">
            <a:alphaModFix/>
          </a:blip>
          <a:stretch>
            <a:fillRect/>
          </a:stretch>
        </p:blipFill>
        <p:spPr>
          <a:xfrm>
            <a:off x="1782200" y="4479200"/>
            <a:ext cx="2587024" cy="1516350"/>
          </a:xfrm>
          <a:prstGeom prst="rect">
            <a:avLst/>
          </a:prstGeom>
          <a:noFill/>
          <a:ln>
            <a:noFill/>
          </a:ln>
        </p:spPr>
      </p:pic>
      <p:pic>
        <p:nvPicPr>
          <p:cNvPr id="384" name="Google Shape;384;g35fa30c4f18_0_51" descr="Illustration of different data representations including a written report, scatterplot, bar graph, pie chart, and table data students can use to share the data collected with the micro:bit" title="Screenshot 2025-06-16 at 17.05.52.png"/>
          <p:cNvPicPr preferRelativeResize="0"/>
          <p:nvPr/>
        </p:nvPicPr>
        <p:blipFill>
          <a:blip r:embed="rId5">
            <a:alphaModFix/>
          </a:blip>
          <a:stretch>
            <a:fillRect/>
          </a:stretch>
        </p:blipFill>
        <p:spPr>
          <a:xfrm>
            <a:off x="5560475" y="4645700"/>
            <a:ext cx="1871300" cy="1183350"/>
          </a:xfrm>
          <a:prstGeom prst="rect">
            <a:avLst/>
          </a:prstGeom>
          <a:noFill/>
          <a:ln>
            <a:noFill/>
          </a:ln>
        </p:spPr>
      </p:pic>
      <p:grpSp>
        <p:nvGrpSpPr>
          <p:cNvPr id="385" name="Google Shape;385;g35fa30c4f18_0_51"/>
          <p:cNvGrpSpPr/>
          <p:nvPr/>
        </p:nvGrpSpPr>
        <p:grpSpPr>
          <a:xfrm>
            <a:off x="8091675" y="128536"/>
            <a:ext cx="981050" cy="1315139"/>
            <a:chOff x="7405925" y="173586"/>
            <a:chExt cx="981050" cy="1315139"/>
          </a:xfrm>
        </p:grpSpPr>
        <p:grpSp>
          <p:nvGrpSpPr>
            <p:cNvPr id="386" name="Google Shape;386;g35fa30c4f18_0_51"/>
            <p:cNvGrpSpPr/>
            <p:nvPr/>
          </p:nvGrpSpPr>
          <p:grpSpPr>
            <a:xfrm rot="4080661">
              <a:off x="7924640" y="228087"/>
              <a:ext cx="371965" cy="377145"/>
              <a:chOff x="7572716" y="3272053"/>
              <a:chExt cx="489368" cy="496098"/>
            </a:xfrm>
          </p:grpSpPr>
          <p:sp>
            <p:nvSpPr>
              <p:cNvPr id="387" name="Google Shape;387;g35fa30c4f18_0_51"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chemeClr val="dk1"/>
                  </a:solidFill>
                  <a:latin typeface="Calibri"/>
                  <a:ea typeface="Calibri"/>
                  <a:cs typeface="Calibri"/>
                  <a:sym typeface="Calibri"/>
                </a:endParaRPr>
              </a:p>
            </p:txBody>
          </p:sp>
          <p:sp>
            <p:nvSpPr>
              <p:cNvPr id="388" name="Google Shape;388;g35fa30c4f18_0_51"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chemeClr val="dk1"/>
                  </a:solidFill>
                  <a:latin typeface="Calibri"/>
                  <a:ea typeface="Calibri"/>
                  <a:cs typeface="Calibri"/>
                  <a:sym typeface="Calibri"/>
                </a:endParaRPr>
              </a:p>
            </p:txBody>
          </p:sp>
          <p:sp>
            <p:nvSpPr>
              <p:cNvPr id="389" name="Google Shape;389;g35fa30c4f18_0_51"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chemeClr val="dk1"/>
                  </a:solidFill>
                  <a:latin typeface="Calibri"/>
                  <a:ea typeface="Calibri"/>
                  <a:cs typeface="Calibri"/>
                  <a:sym typeface="Calibri"/>
                </a:endParaRPr>
              </a:p>
            </p:txBody>
          </p:sp>
          <p:sp>
            <p:nvSpPr>
              <p:cNvPr id="390" name="Google Shape;390;g35fa30c4f18_0_51"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chemeClr val="dk1"/>
                  </a:solidFill>
                  <a:latin typeface="Calibri"/>
                  <a:ea typeface="Calibri"/>
                  <a:cs typeface="Calibri"/>
                  <a:sym typeface="Calibri"/>
                </a:endParaRPr>
              </a:p>
            </p:txBody>
          </p:sp>
          <p:sp>
            <p:nvSpPr>
              <p:cNvPr id="391" name="Google Shape;391;g35fa30c4f18_0_51"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chemeClr val="dk1"/>
                  </a:solidFill>
                  <a:latin typeface="Calibri"/>
                  <a:ea typeface="Calibri"/>
                  <a:cs typeface="Calibri"/>
                  <a:sym typeface="Calibri"/>
                </a:endParaRPr>
              </a:p>
            </p:txBody>
          </p:sp>
          <p:sp>
            <p:nvSpPr>
              <p:cNvPr id="392" name="Google Shape;392;g35fa30c4f18_0_51"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chemeClr val="dk1"/>
                  </a:solidFill>
                  <a:latin typeface="Calibri"/>
                  <a:ea typeface="Calibri"/>
                  <a:cs typeface="Calibri"/>
                  <a:sym typeface="Calibri"/>
                </a:endParaRPr>
              </a:p>
            </p:txBody>
          </p:sp>
        </p:grpSp>
        <p:pic>
          <p:nvPicPr>
            <p:cNvPr id="393" name="Google Shape;393;g35fa30c4f18_0_51" descr="decorative" title="Surprised_green@4x-100.jpg"/>
            <p:cNvPicPr preferRelativeResize="0"/>
            <p:nvPr/>
          </p:nvPicPr>
          <p:blipFill>
            <a:blip r:embed="rId6">
              <a:alphaModFix/>
            </a:blip>
            <a:stretch>
              <a:fillRect/>
            </a:stretch>
          </p:blipFill>
          <p:spPr>
            <a:xfrm rot="-1287383">
              <a:off x="7495156" y="724214"/>
              <a:ext cx="802589" cy="639897"/>
            </a:xfrm>
            <a:prstGeom prst="rect">
              <a:avLst/>
            </a:prstGeom>
            <a:noFill/>
            <a:ln>
              <a:noFill/>
            </a:ln>
          </p:spPr>
        </p:pic>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g36ae1943653_0_3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lnSpcReduction="20000"/>
          </a:bodyPr>
          <a:lstStyle/>
          <a:p>
            <a:pPr marL="0" lvl="0" indent="0" algn="ctr" rtl="0">
              <a:lnSpc>
                <a:spcPct val="110000"/>
              </a:lnSpc>
              <a:spcBef>
                <a:spcPts val="0"/>
              </a:spcBef>
              <a:spcAft>
                <a:spcPts val="0"/>
              </a:spcAft>
              <a:buSzPts val="4999"/>
              <a:buNone/>
            </a:pPr>
            <a:r>
              <a:rPr lang="en-GB">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5"/>
                  </a:ext>
                </a:extLst>
              </a:rPr>
              <a:t>Renam</a:t>
            </a:r>
            <a:r>
              <a:rPr lang="en-GB"/>
              <a:t>ing Variables</a:t>
            </a:r>
            <a:endParaRPr/>
          </a:p>
        </p:txBody>
      </p:sp>
      <p:sp>
        <p:nvSpPr>
          <p:cNvPr id="399" name="Google Shape;399;g36ae1943653_0_3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GB"/>
              <a:t>29</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pic>
        <p:nvPicPr>
          <p:cNvPr id="114" name="Google Shape;114;g3669771b81a_0_13" descr="An illustration of a micro:bit board being moved about. "/>
          <p:cNvPicPr preferRelativeResize="0"/>
          <p:nvPr/>
        </p:nvPicPr>
        <p:blipFill rotWithShape="1">
          <a:blip r:embed="rId3">
            <a:alphaModFix/>
          </a:blip>
          <a:srcRect/>
          <a:stretch/>
        </p:blipFill>
        <p:spPr>
          <a:xfrm>
            <a:off x="6290970" y="2403828"/>
            <a:ext cx="2751667" cy="2022475"/>
          </a:xfrm>
          <a:prstGeom prst="rect">
            <a:avLst/>
          </a:prstGeom>
          <a:noFill/>
          <a:ln>
            <a:noFill/>
          </a:ln>
        </p:spPr>
      </p:pic>
      <p:sp>
        <p:nvSpPr>
          <p:cNvPr id="115" name="Google Shape;115;g3669771b81a_0_13"/>
          <p:cNvSpPr txBox="1">
            <a:spLocks noGrp="1"/>
          </p:cNvSpPr>
          <p:nvPr>
            <p:ph type="title"/>
          </p:nvPr>
        </p:nvSpPr>
        <p:spPr>
          <a:xfrm>
            <a:off x="681037" y="456073"/>
            <a:ext cx="8544000" cy="9114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Computer Science Concepts</a:t>
            </a:r>
            <a:endParaRPr/>
          </a:p>
        </p:txBody>
      </p:sp>
      <p:sp>
        <p:nvSpPr>
          <p:cNvPr id="116" name="Google Shape;116;g3669771b81a_0_13"/>
          <p:cNvSpPr txBox="1">
            <a:spLocks noGrp="1"/>
          </p:cNvSpPr>
          <p:nvPr>
            <p:ph type="sldNum" idx="12"/>
          </p:nvPr>
        </p:nvSpPr>
        <p:spPr>
          <a:xfrm>
            <a:off x="6996113" y="6356351"/>
            <a:ext cx="22290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r>
              <a:rPr lang="en-GB"/>
              <a:t>Page </a:t>
            </a:r>
            <a:fld id="{00000000-1234-1234-1234-123412341234}" type="slidenum">
              <a:rPr lang="en-GB"/>
              <a:t>3</a:t>
            </a:fld>
            <a:endParaRPr/>
          </a:p>
        </p:txBody>
      </p:sp>
      <p:sp>
        <p:nvSpPr>
          <p:cNvPr id="117" name="Google Shape;117;g3669771b81a_0_13"/>
          <p:cNvSpPr txBox="1">
            <a:spLocks noGrp="1"/>
          </p:cNvSpPr>
          <p:nvPr>
            <p:ph type="body" idx="1"/>
          </p:nvPr>
        </p:nvSpPr>
        <p:spPr>
          <a:xfrm>
            <a:off x="681036" y="1548371"/>
            <a:ext cx="8544000" cy="4609500"/>
          </a:xfrm>
          <a:prstGeom prst="rect">
            <a:avLst/>
          </a:prstGeom>
        </p:spPr>
        <p:txBody>
          <a:bodyPr spcFirstLastPara="1" wrap="square" lIns="91425" tIns="45700" rIns="91425" bIns="45700" anchor="t" anchorCtr="0">
            <a:normAutofit lnSpcReduction="10000"/>
          </a:bodyPr>
          <a:lstStyle/>
          <a:p>
            <a:pPr marL="0" lvl="0" indent="0" algn="l" rtl="0">
              <a:spcBef>
                <a:spcPts val="0"/>
              </a:spcBef>
              <a:spcAft>
                <a:spcPts val="0"/>
              </a:spcAft>
              <a:buClr>
                <a:schemeClr val="dk1"/>
              </a:buClr>
              <a:buSzPts val="1100"/>
              <a:buFont typeface="Arial"/>
              <a:buNone/>
            </a:pPr>
            <a:r>
              <a:rPr lang="en-GB" sz="2000" b="1">
                <a:solidFill>
                  <a:srgbClr val="00A000"/>
                </a:solidFill>
              </a:rPr>
              <a:t>Inputs</a:t>
            </a:r>
            <a:endParaRPr/>
          </a:p>
          <a:p>
            <a:pPr marL="0" lvl="0" indent="0" algn="l" rtl="0">
              <a:spcBef>
                <a:spcPts val="1000"/>
              </a:spcBef>
              <a:spcAft>
                <a:spcPts val="0"/>
              </a:spcAft>
              <a:buNone/>
            </a:pP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Inputs allow computers to sense things happening in the real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rPr>
              <a:t>world so</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 they can act on them and make something happen.</a:t>
            </a:r>
            <a:r>
              <a:rPr lang="en-GB" sz="1800"/>
              <a:t> </a:t>
            </a:r>
            <a:endParaRPr sz="1800"/>
          </a:p>
          <a:p>
            <a:pPr marL="0" lvl="0" indent="0" algn="l" rtl="0">
              <a:spcBef>
                <a:spcPts val="812"/>
              </a:spcBef>
              <a:spcAft>
                <a:spcPts val="0"/>
              </a:spcAft>
              <a:buNone/>
            </a:pPr>
            <a:r>
              <a:rPr lang="en-GB" sz="1800"/>
              <a:t>This project uses buttons and the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accelerometer for inpu</a:t>
            </a:r>
            <a:r>
              <a:rPr lang="en-GB" sz="1800"/>
              <a:t>t. </a:t>
            </a:r>
            <a:endParaRPr sz="1800" strike="sngStrike"/>
          </a:p>
          <a:p>
            <a:pPr marL="457200" marR="2604607" lvl="0" indent="-342900" algn="l" rtl="0">
              <a:spcBef>
                <a:spcPts val="812"/>
              </a:spcBef>
              <a:spcAft>
                <a:spcPts val="0"/>
              </a:spcAft>
              <a:buSzPts val="1800"/>
              <a:buChar char="•"/>
            </a:pPr>
            <a:r>
              <a:rPr lang="en-GB" sz="1800"/>
              <a:t>An accelerometer is a motion sensor that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rPr>
              <a:t>measures movement. In this project, students can shake the micro:bit to view the number of insects and birds observed.</a:t>
            </a:r>
            <a:endParaRPr sz="2000" b="1">
              <a:solidFill>
                <a:srgbClr val="00A000"/>
              </a:solidFill>
            </a:endParaRPr>
          </a:p>
          <a:p>
            <a:pPr marL="0" lvl="0" indent="0" algn="l" rtl="0">
              <a:spcBef>
                <a:spcPts val="0"/>
              </a:spcBef>
              <a:spcAft>
                <a:spcPts val="0"/>
              </a:spcAft>
              <a:buClr>
                <a:schemeClr val="dk1"/>
              </a:buClr>
              <a:buSzPts val="1100"/>
              <a:buFont typeface="Arial"/>
              <a:buNone/>
            </a:pPr>
            <a:endParaRPr sz="2000" b="1">
              <a:solidFill>
                <a:srgbClr val="00A000"/>
              </a:solidFill>
            </a:endParaRPr>
          </a:p>
          <a:p>
            <a:pPr marL="0" lvl="0" indent="0" algn="l" rtl="0">
              <a:spcBef>
                <a:spcPts val="1000"/>
              </a:spcBef>
              <a:spcAft>
                <a:spcPts val="0"/>
              </a:spcAft>
              <a:buClr>
                <a:schemeClr val="dk1"/>
              </a:buClr>
              <a:buSzPts val="1100"/>
              <a:buFont typeface="Arial"/>
              <a:buNone/>
            </a:pPr>
            <a:r>
              <a:rPr lang="en-GB" sz="2000" b="1">
                <a:solidFill>
                  <a:srgbClr val="00A000"/>
                </a:solidFill>
              </a:rPr>
              <a:t>Storing Data</a:t>
            </a:r>
            <a:endParaRPr sz="1800"/>
          </a:p>
          <a:p>
            <a:pPr marL="0" lvl="0" indent="0" algn="l" rtl="0">
              <a:spcBef>
                <a:spcPts val="1000"/>
              </a:spcBef>
              <a:spcAft>
                <a:spcPts val="0"/>
              </a:spcAft>
              <a:buNone/>
            </a:pP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Variables store numbers or values that can change in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rPr>
              <a:t>a computer program.</a:t>
            </a:r>
            <a:r>
              <a:rPr lang="en-GB" sz="1800"/>
              <a:t> </a:t>
            </a:r>
            <a:endParaRPr sz="1800"/>
          </a:p>
          <a:p>
            <a:pPr marL="457200" lvl="0" indent="-342900" algn="l" rtl="0">
              <a:spcBef>
                <a:spcPts val="1000"/>
              </a:spcBef>
              <a:spcAft>
                <a:spcPts val="0"/>
              </a:spcAft>
              <a:buSzPts val="1800"/>
              <a:buChar char="•"/>
            </a:pP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We can describe variables like a box that stores information and which students can access, add to, or remove from at any time. </a:t>
            </a:r>
            <a:endParaRPr sz="1800"/>
          </a:p>
          <a:p>
            <a:pPr marL="0" lvl="0" indent="0" algn="l" rtl="0">
              <a:lnSpc>
                <a:spcPct val="110000"/>
              </a:lnSpc>
              <a:spcBef>
                <a:spcPts val="1300"/>
              </a:spcBef>
              <a:spcAft>
                <a:spcPts val="1000"/>
              </a:spcAft>
              <a:buNone/>
            </a:pPr>
            <a:r>
              <a:rPr lang="en-GB" sz="1800"/>
              <a:t>In computer science, a ‘string’ is a sequence of characters that can contain letters, numbers,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symbols, and </a:t>
            </a:r>
            <a:r>
              <a:rPr lang="en-GB" sz="1800"/>
              <a:t>spaces.</a:t>
            </a:r>
            <a:endParaRPr sz="2000" b="1">
              <a:solidFill>
                <a:srgbClr val="00A0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g36ae1943653_0_2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Rename Variable Activity S</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6"/>
                  </a:ext>
                </a:extLst>
              </a:rPr>
              <a:t>teps</a:t>
            </a:r>
            <a:r>
              <a:rPr lang="en-GB" sz="2600">
                <a:solidFill>
                  <a:srgbClr val="00A000"/>
                </a:solidFill>
              </a:rPr>
              <a:t> 1</a:t>
            </a:r>
            <a:endParaRPr sz="2600">
              <a:solidFill>
                <a:srgbClr val="00A000"/>
              </a:solidFill>
            </a:endParaRPr>
          </a:p>
        </p:txBody>
      </p:sp>
      <p:sp>
        <p:nvSpPr>
          <p:cNvPr id="405" name="Google Shape;405;g36ae1943653_0_2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30</a:t>
            </a:fld>
            <a:endParaRPr/>
          </a:p>
        </p:txBody>
      </p:sp>
      <p:sp>
        <p:nvSpPr>
          <p:cNvPr id="406" name="Google Shape;406;g36ae1943653_0_22"/>
          <p:cNvSpPr txBox="1">
            <a:spLocks noGrp="1"/>
          </p:cNvSpPr>
          <p:nvPr>
            <p:ph type="body" idx="1"/>
          </p:nvPr>
        </p:nvSpPr>
        <p:spPr>
          <a:xfrm>
            <a:off x="681025" y="2331473"/>
            <a:ext cx="8710800" cy="3880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None/>
            </a:pPr>
            <a:r>
              <a:rPr lang="en-GB" sz="1800" b="1" i="1">
                <a:solidFill>
                  <a:srgbClr val="00A000"/>
                </a:solidFill>
              </a:rPr>
              <a:t>Change the variable names:</a:t>
            </a:r>
            <a:endParaRPr sz="959" b="1" i="1">
              <a:solidFill>
                <a:srgbClr val="00A000"/>
              </a:solidFill>
            </a:endParaRPr>
          </a:p>
          <a:p>
            <a:pPr marL="318151" lvl="0" indent="-309553" algn="l" rtl="0">
              <a:lnSpc>
                <a:spcPct val="110000"/>
              </a:lnSpc>
              <a:spcBef>
                <a:spcPts val="1300"/>
              </a:spcBef>
              <a:spcAft>
                <a:spcPts val="0"/>
              </a:spcAft>
              <a:buClr>
                <a:srgbClr val="00A000"/>
              </a:buClr>
              <a:buSzPts val="1800"/>
              <a:buChar char="•"/>
            </a:pPr>
            <a:r>
              <a:rPr lang="en-GB" sz="1800" b="1">
                <a:solidFill>
                  <a:srgbClr val="00A000"/>
                </a:solidFill>
              </a:rPr>
              <a:t>Open</a:t>
            </a:r>
            <a:r>
              <a:rPr lang="en-GB" sz="1800"/>
              <a:t> the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7"/>
                  </a:ext>
                </a:extLst>
              </a:rPr>
              <a:t>starter project</a:t>
            </a:r>
            <a:r>
              <a:rPr lang="en-GB" sz="1800"/>
              <a:t> at the appropriate spice level</a:t>
            </a:r>
            <a:endParaRPr sz="1800"/>
          </a:p>
          <a:p>
            <a:pPr marL="318151" lvl="0" indent="-309553" algn="l" rtl="0">
              <a:lnSpc>
                <a:spcPct val="110000"/>
              </a:lnSpc>
              <a:spcBef>
                <a:spcPts val="1300"/>
              </a:spcBef>
              <a:spcAft>
                <a:spcPts val="0"/>
              </a:spcAft>
              <a:buClr>
                <a:srgbClr val="00A000"/>
              </a:buClr>
              <a:buSzPts val="1800"/>
              <a:buChar char="•"/>
            </a:pPr>
            <a:r>
              <a:rPr lang="en-GB" sz="1800" b="1">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8"/>
                  </a:ext>
                </a:extLst>
              </a:rPr>
              <a:t>Explain</a:t>
            </a:r>
            <a:r>
              <a:rPr lang="en-GB" sz="1800" b="1">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9"/>
                  </a:ext>
                </a:extLst>
              </a:rPr>
              <a: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0"/>
                  </a:ext>
                </a:extLst>
              </a:rPr>
              <a:t>th</a:t>
            </a:r>
            <a:r>
              <a:rPr lang="en-GB" sz="1800"/>
              <a:t>at students have been provided starter code,</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1"/>
                  </a:ext>
                </a:extLst>
              </a:rPr>
              <a:t> which </a:t>
            </a:r>
            <a:r>
              <a:rPr lang="en-GB" sz="1800"/>
              <a:t>includes two variables names “A-insects” and “B-birds”. It’s best to use variable names that describe the information that will be stored, so they will update the variable names to match the species you observe.</a:t>
            </a:r>
            <a:endParaRPr sz="1800"/>
          </a:p>
        </p:txBody>
      </p:sp>
      <p:sp>
        <p:nvSpPr>
          <p:cNvPr id="407" name="Google Shape;407;g36ae1943653_0_22"/>
          <p:cNvSpPr txBox="1">
            <a:spLocks noGrp="1"/>
          </p:cNvSpPr>
          <p:nvPr>
            <p:ph type="body" idx="1"/>
          </p:nvPr>
        </p:nvSpPr>
        <p:spPr>
          <a:xfrm>
            <a:off x="681025" y="1367475"/>
            <a:ext cx="75123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None/>
            </a:pPr>
            <a:r>
              <a:rPr lang="en-GB" sz="16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2"/>
                  </a:ext>
                </a:extLst>
              </a:rPr>
              <a:t>This project uses </a:t>
            </a:r>
            <a:r>
              <a:rPr lang="en-GB" sz="1600"/>
              <a:t>variables named “A-insects” and “B-birds” to store the number of insects and birds observed. You can tailor this to better suit your class and environment by changing the name of the variables.</a:t>
            </a:r>
            <a:endParaRPr sz="1550"/>
          </a:p>
        </p:txBody>
      </p:sp>
      <p:pic>
        <p:nvPicPr>
          <p:cNvPr id="408" name="Google Shape;408;g36ae1943653_0_22" descr="Illustration of educator in front of empty whiteboard used to signal teacher-led activities on this page" title="black female teacher image.png"/>
          <p:cNvPicPr preferRelativeResize="0"/>
          <p:nvPr/>
        </p:nvPicPr>
        <p:blipFill>
          <a:blip r:embed="rId3">
            <a:alphaModFix/>
          </a:blip>
          <a:stretch>
            <a:fillRect/>
          </a:stretch>
        </p:blipFill>
        <p:spPr>
          <a:xfrm>
            <a:off x="8193400" y="379637"/>
            <a:ext cx="1428350" cy="1191276"/>
          </a:xfrm>
          <a:prstGeom prst="rect">
            <a:avLst/>
          </a:prstGeom>
          <a:noFill/>
          <a:ln>
            <a:noFill/>
          </a:ln>
        </p:spPr>
      </p:pic>
      <p:pic>
        <p:nvPicPr>
          <p:cNvPr id="409" name="Google Shape;409;g36ae1943653_0_22" descr="decorative" title="Inspired_green@4x-100 (1).jpg"/>
          <p:cNvPicPr preferRelativeResize="0"/>
          <p:nvPr/>
        </p:nvPicPr>
        <p:blipFill rotWithShape="1">
          <a:blip r:embed="rId4">
            <a:alphaModFix/>
          </a:blip>
          <a:srcRect/>
          <a:stretch/>
        </p:blipFill>
        <p:spPr>
          <a:xfrm rot="572948">
            <a:off x="6459600" y="4787152"/>
            <a:ext cx="873876" cy="118865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g36ae1943653_0_3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00A000"/>
              </a:buClr>
              <a:buSzPts val="2600"/>
              <a:buFont typeface="Arial"/>
              <a:buNone/>
            </a:pPr>
            <a:r>
              <a:rPr lang="en-GB" sz="2600">
                <a:solidFill>
                  <a:srgbClr val="00A000"/>
                </a:solidFill>
              </a:rPr>
              <a:t>Rename Variable Activity S</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3"/>
                  </a:ext>
                </a:extLst>
              </a:rPr>
              <a:t>teps</a:t>
            </a:r>
            <a:r>
              <a:rPr lang="en-GB" sz="2600">
                <a:solidFill>
                  <a:srgbClr val="00A000"/>
                </a:solidFill>
              </a:rPr>
              <a:t> 2</a:t>
            </a:r>
            <a:endParaRPr sz="2600">
              <a:solidFill>
                <a:srgbClr val="CD0364"/>
              </a:solidFill>
            </a:endParaRPr>
          </a:p>
        </p:txBody>
      </p:sp>
      <p:sp>
        <p:nvSpPr>
          <p:cNvPr id="415" name="Google Shape;415;g36ae1943653_0_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31</a:t>
            </a:fld>
            <a:endParaRPr/>
          </a:p>
        </p:txBody>
      </p:sp>
      <p:sp>
        <p:nvSpPr>
          <p:cNvPr id="416" name="Google Shape;416;g36ae1943653_0_38"/>
          <p:cNvSpPr/>
          <p:nvPr/>
        </p:nvSpPr>
        <p:spPr>
          <a:xfrm>
            <a:off x="681025" y="1713683"/>
            <a:ext cx="2406600" cy="45657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700" b="1">
                <a:solidFill>
                  <a:srgbClr val="00A000"/>
                </a:solidFill>
                <a:latin typeface="Helvetica Neue"/>
                <a:ea typeface="Helvetica Neue"/>
                <a:cs typeface="Helvetica Neue"/>
                <a:sym typeface="Helvetica Neue"/>
              </a:rPr>
              <a:t>Open the Variable section,</a:t>
            </a:r>
            <a:r>
              <a:rPr lang="en-GB" sz="1700" b="1">
                <a:solidFill>
                  <a:srgbClr val="CD0364"/>
                </a:solidFill>
                <a:latin typeface="Helvetica Neue"/>
                <a:ea typeface="Helvetica Neue"/>
                <a:cs typeface="Helvetica Neue"/>
                <a:sym typeface="Helvetica Neue"/>
              </a:rPr>
              <a:t> </a:t>
            </a:r>
            <a:r>
              <a:rPr lang="en-GB" sz="1700">
                <a:solidFill>
                  <a:schemeClr val="dk1"/>
                </a:solidFill>
                <a:latin typeface="Helvetica Neue"/>
                <a:ea typeface="Helvetica Neue"/>
                <a:cs typeface="Helvetica Neue"/>
                <a:sym typeface="Helvetica Neue"/>
              </a:rPr>
              <a:t>move your mouse over variable “A-insects” and right click. A yellow border will appear.</a:t>
            </a:r>
            <a:endParaRPr sz="1300">
              <a:latin typeface="Helvetica Neue"/>
              <a:ea typeface="Helvetica Neue"/>
              <a:cs typeface="Helvetica Neue"/>
              <a:sym typeface="Helvetica Neue"/>
            </a:endParaRPr>
          </a:p>
        </p:txBody>
      </p:sp>
      <p:sp>
        <p:nvSpPr>
          <p:cNvPr id="417" name="Google Shape;417;g36ae1943653_0_38"/>
          <p:cNvSpPr/>
          <p:nvPr/>
        </p:nvSpPr>
        <p:spPr>
          <a:xfrm>
            <a:off x="3306775" y="1713683"/>
            <a:ext cx="2406600" cy="4565700"/>
          </a:xfrm>
          <a:prstGeom prst="roundRect">
            <a:avLst>
              <a:gd name="adj" fmla="val 16667"/>
            </a:avLst>
          </a:prstGeom>
          <a:no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700" b="1">
                <a:solidFill>
                  <a:srgbClr val="00A000"/>
                </a:solidFill>
                <a:latin typeface="Helvetica Neue"/>
                <a:ea typeface="Helvetica Neue"/>
                <a:cs typeface="Helvetica Neue"/>
                <a:sym typeface="Helvetica Neue"/>
              </a:rPr>
              <a:t>Right-click on variable “A-insects”</a:t>
            </a:r>
            <a:r>
              <a:rPr lang="en-GB" sz="1700">
                <a:solidFill>
                  <a:schemeClr val="dk1"/>
                </a:solidFill>
                <a:latin typeface="Helvetica Neue"/>
                <a:ea typeface="Helvetica Neue"/>
                <a:cs typeface="Helvetica Neue"/>
                <a:sym typeface="Helvetica Neue"/>
              </a:rPr>
              <a:t> and a menu will appear. Select ‘Rename variable…’ by left-clicking.</a:t>
            </a:r>
            <a:endParaRPr sz="1700" b="1">
              <a:solidFill>
                <a:srgbClr val="CD0364"/>
              </a:solidFill>
              <a:latin typeface="Helvetica Neue"/>
              <a:ea typeface="Helvetica Neue"/>
              <a:cs typeface="Helvetica Neue"/>
              <a:sym typeface="Helvetica Neue"/>
            </a:endParaRPr>
          </a:p>
        </p:txBody>
      </p:sp>
      <p:sp>
        <p:nvSpPr>
          <p:cNvPr id="418" name="Google Shape;418;g36ae1943653_0_38"/>
          <p:cNvSpPr/>
          <p:nvPr/>
        </p:nvSpPr>
        <p:spPr>
          <a:xfrm>
            <a:off x="5932525" y="1682800"/>
            <a:ext cx="3527700" cy="4627500"/>
          </a:xfrm>
          <a:prstGeom prst="roundRect">
            <a:avLst>
              <a:gd name="adj" fmla="val 16667"/>
            </a:avLst>
          </a:prstGeom>
          <a:no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chemeClr val="dk1"/>
              </a:buClr>
              <a:buSzPts val="1100"/>
              <a:buFont typeface="Arial"/>
              <a:buNone/>
            </a:pPr>
            <a:r>
              <a:rPr lang="en-GB" sz="1700" b="1">
                <a:solidFill>
                  <a:srgbClr val="00A000"/>
                </a:solidFill>
                <a:latin typeface="Helvetica Neue"/>
                <a:ea typeface="Helvetica Neue"/>
                <a:cs typeface="Helvetica Neue"/>
                <a:sym typeface="Helvetica Neue"/>
              </a:rPr>
              <a:t>Type the new variable name </a:t>
            </a:r>
            <a:r>
              <a:rPr lang="en-GB" sz="1700">
                <a:solidFill>
                  <a:schemeClr val="dk1"/>
                </a:solidFill>
                <a:latin typeface="Helvetica Neue"/>
                <a:ea typeface="Helvetica Neue"/>
                <a:cs typeface="Helvetica Neue"/>
                <a:sym typeface="Helvetica Neue"/>
              </a:rPr>
              <a:t>in the dialog box that pops up. It’s helpful to start with the button name and a word that describes what you’ll observe. Click Ok to rename all “A-insect” variables to the name you typed.</a:t>
            </a:r>
            <a:endParaRPr sz="1700">
              <a:solidFill>
                <a:srgbClr val="00A000"/>
              </a:solidFill>
              <a:latin typeface="Helvetica Neue"/>
              <a:ea typeface="Helvetica Neue"/>
              <a:cs typeface="Helvetica Neue"/>
              <a:sym typeface="Helvetica Neue"/>
            </a:endParaRPr>
          </a:p>
        </p:txBody>
      </p:sp>
      <p:pic>
        <p:nvPicPr>
          <p:cNvPr id="419" name="Google Shape;419;g36ae1943653_0_38" descr="Directions to rename variables in block-based code for a micro:bit. The Variables section of the menu is shown with the set variable to 0 block, change variable by 1 block, and the variable blocks for A-insect and B-birds. There is a yellow border around the A-insect variable block to signal the mouse is hovering over the block for the first step." title="Screenshot 2025-06-25 at 12.45.42.png"/>
          <p:cNvPicPr preferRelativeResize="0"/>
          <p:nvPr/>
        </p:nvPicPr>
        <p:blipFill rotWithShape="1">
          <a:blip r:embed="rId3">
            <a:alphaModFix/>
          </a:blip>
          <a:srcRect l="19" r="19"/>
          <a:stretch/>
        </p:blipFill>
        <p:spPr>
          <a:xfrm>
            <a:off x="1239327" y="1899164"/>
            <a:ext cx="1315124" cy="2210891"/>
          </a:xfrm>
          <a:prstGeom prst="rect">
            <a:avLst/>
          </a:prstGeom>
          <a:solidFill>
            <a:schemeClr val="lt1"/>
          </a:solidFill>
          <a:ln>
            <a:noFill/>
          </a:ln>
        </p:spPr>
      </p:pic>
      <p:pic>
        <p:nvPicPr>
          <p:cNvPr id="420" name="Google Shape;420;g36ae1943653_0_38" descr="Directions to rename variables in block-based code for a micro:bit. The Variables section of the menu is shown with only the variable blocks for A-insect and B-birds. The menu that appears after right-clicking on the variable A-insect is shown as step 2 and includes the option to Rename a variable." title="Screenshot 2025-06-25 at 12.46.19.png"/>
          <p:cNvPicPr preferRelativeResize="0"/>
          <p:nvPr/>
        </p:nvPicPr>
        <p:blipFill rotWithShape="1">
          <a:blip r:embed="rId4">
            <a:alphaModFix/>
          </a:blip>
          <a:srcRect t="54277"/>
          <a:stretch/>
        </p:blipFill>
        <p:spPr>
          <a:xfrm>
            <a:off x="3443850" y="2064875"/>
            <a:ext cx="2132425" cy="1528724"/>
          </a:xfrm>
          <a:prstGeom prst="rect">
            <a:avLst/>
          </a:prstGeom>
          <a:noFill/>
          <a:ln>
            <a:noFill/>
          </a:ln>
        </p:spPr>
      </p:pic>
      <p:pic>
        <p:nvPicPr>
          <p:cNvPr id="421" name="Google Shape;421;g36ae1943653_0_38" descr="Directions to rename variables in block-based code for a micro:bit. The Variables section of the menu is shown with only the variable blocks for A-insect and B-birds. The menu that appears after selecting rename variable is show with a prompt to &quot;Rename all A-insects variable to:&quot; and a field to type the new variable name. The field includes the new variable name &quot;A-flowers&quot; and a small green Ok button to click as the final step to rename a variable." title="Screenshot 2025-06-25 at 13.09.34.png"/>
          <p:cNvPicPr preferRelativeResize="0"/>
          <p:nvPr/>
        </p:nvPicPr>
        <p:blipFill rotWithShape="1">
          <a:blip r:embed="rId5">
            <a:alphaModFix/>
          </a:blip>
          <a:srcRect/>
          <a:stretch/>
        </p:blipFill>
        <p:spPr>
          <a:xfrm>
            <a:off x="6251313" y="2176977"/>
            <a:ext cx="2890125" cy="1304520"/>
          </a:xfrm>
          <a:prstGeom prst="rect">
            <a:avLst/>
          </a:prstGeom>
          <a:noFill/>
          <a:ln w="9525" cap="flat" cmpd="sng">
            <a:solidFill>
              <a:schemeClr val="dk1"/>
            </a:solidFill>
            <a:prstDash val="solid"/>
            <a:round/>
            <a:headEnd type="none" w="sm" len="sm"/>
            <a:tailEnd type="none" w="sm" len="sm"/>
          </a:ln>
        </p:spPr>
      </p:pic>
      <p:pic>
        <p:nvPicPr>
          <p:cNvPr id="422" name="Google Shape;422;g36ae1943653_0_38" descr="Illustration of educator in front of empty whiteboard used to signal teacher-led activities on this page" title="black female teacher image.png"/>
          <p:cNvPicPr preferRelativeResize="0"/>
          <p:nvPr/>
        </p:nvPicPr>
        <p:blipFill>
          <a:blip r:embed="rId6">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g36ae1943653_0_6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00A000"/>
              </a:buClr>
              <a:buSzPts val="2600"/>
              <a:buFont typeface="Arial"/>
              <a:buNone/>
            </a:pPr>
            <a:r>
              <a:rPr lang="en-GB" sz="2600">
                <a:solidFill>
                  <a:srgbClr val="00A000"/>
                </a:solidFill>
              </a:rPr>
              <a:t>Rename Variable Activity S</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4"/>
                  </a:ext>
                </a:extLst>
              </a:rPr>
              <a:t>teps</a:t>
            </a:r>
            <a:r>
              <a:rPr lang="en-GB" sz="2600">
                <a:solidFill>
                  <a:srgbClr val="00A000"/>
                </a:solidFill>
              </a:rPr>
              <a:t> 3</a:t>
            </a:r>
            <a:endParaRPr sz="2600">
              <a:solidFill>
                <a:srgbClr val="CD0364"/>
              </a:solidFill>
            </a:endParaRPr>
          </a:p>
        </p:txBody>
      </p:sp>
      <p:sp>
        <p:nvSpPr>
          <p:cNvPr id="428" name="Google Shape;428;g36ae1943653_0_6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32</a:t>
            </a:fld>
            <a:endParaRPr/>
          </a:p>
        </p:txBody>
      </p:sp>
      <p:sp>
        <p:nvSpPr>
          <p:cNvPr id="429" name="Google Shape;429;g36ae1943653_0_66"/>
          <p:cNvSpPr/>
          <p:nvPr/>
        </p:nvSpPr>
        <p:spPr>
          <a:xfrm>
            <a:off x="681025" y="1331050"/>
            <a:ext cx="6568200" cy="43242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chemeClr val="dk1"/>
              </a:buClr>
              <a:buSzPts val="1100"/>
              <a:buFont typeface="Arial"/>
              <a:buNone/>
            </a:pPr>
            <a:r>
              <a:rPr lang="en-GB" sz="1700" b="1">
                <a:solidFill>
                  <a:srgbClr val="00A000"/>
                </a:solidFill>
                <a:latin typeface="Helvetica Neue"/>
                <a:ea typeface="Helvetica Neue"/>
                <a:cs typeface="Helvetica Neue"/>
                <a:sym typeface="Helvetica Neue"/>
              </a:rPr>
              <a:t>Find the ‘show string’ block</a:t>
            </a:r>
            <a:r>
              <a:rPr lang="en-GB" sz="1700" b="1">
                <a:solidFill>
                  <a:srgbClr val="CD0364"/>
                </a:solidFill>
                <a:latin typeface="Helvetica Neue"/>
                <a:ea typeface="Helvetica Neue"/>
                <a:cs typeface="Helvetica Neue"/>
                <a:sym typeface="Helvetica Neue"/>
              </a:rPr>
              <a:t> </a:t>
            </a:r>
            <a:r>
              <a:rPr lang="en-GB" sz="1700">
                <a:solidFill>
                  <a:schemeClr val="dk1"/>
                </a:solidFill>
                <a:latin typeface="Helvetica Neue"/>
                <a:ea typeface="Helvetica Neue"/>
                <a:cs typeface="Helvetica Neue"/>
                <a:sym typeface="Helvetica Neue"/>
              </a:rPr>
              <a:t>above the ‘show number “A-flowers” block and update the string to read your variable name. In this example, the variable “A-insect” was renamed to “A-flowers”, so the string is updated to “flowers”.</a:t>
            </a:r>
            <a:endParaRPr sz="1200">
              <a:latin typeface="Helvetica Neue"/>
              <a:ea typeface="Helvetica Neue"/>
              <a:cs typeface="Helvetica Neue"/>
              <a:sym typeface="Helvetica Neue"/>
            </a:endParaRPr>
          </a:p>
        </p:txBody>
      </p:sp>
      <p:sp>
        <p:nvSpPr>
          <p:cNvPr id="430" name="Google Shape;430;g36ae1943653_0_66"/>
          <p:cNvSpPr txBox="1"/>
          <p:nvPr/>
        </p:nvSpPr>
        <p:spPr>
          <a:xfrm>
            <a:off x="681025" y="5736850"/>
            <a:ext cx="5635200" cy="461700"/>
          </a:xfrm>
          <a:prstGeom prst="rect">
            <a:avLst/>
          </a:prstGeom>
          <a:noFill/>
          <a:ln>
            <a:noFill/>
          </a:ln>
        </p:spPr>
        <p:txBody>
          <a:bodyPr spcFirstLastPara="1" wrap="square" lIns="91425" tIns="91425" rIns="91425" bIns="91425" anchor="t" anchorCtr="0">
            <a:spAutoFit/>
          </a:bodyPr>
          <a:lstStyle/>
          <a:p>
            <a:pPr marL="318151" lvl="0" indent="-309553" algn="l" rtl="0">
              <a:lnSpc>
                <a:spcPct val="110000"/>
              </a:lnSpc>
              <a:spcBef>
                <a:spcPts val="1300"/>
              </a:spcBef>
              <a:spcAft>
                <a:spcPts val="0"/>
              </a:spcAft>
              <a:buClr>
                <a:srgbClr val="00A000"/>
              </a:buClr>
              <a:buSzPts val="1800"/>
              <a:buChar char="•"/>
            </a:pPr>
            <a:r>
              <a:rPr lang="en-GB" sz="1800" b="1">
                <a:solidFill>
                  <a:srgbClr val="00A000"/>
                </a:solidFill>
                <a:latin typeface="Helvetica Neue"/>
                <a:ea typeface="Helvetica Neue"/>
                <a:cs typeface="Helvetica Neue"/>
                <a:sym typeface="Helvetica Neue"/>
              </a:rPr>
              <a:t>Repeat</a:t>
            </a:r>
            <a:r>
              <a:rPr lang="en-GB" sz="1800">
                <a:solidFill>
                  <a:schemeClr val="dk1"/>
                </a:solidFill>
                <a:latin typeface="Helvetica Neue"/>
                <a:ea typeface="Helvetica Neue"/>
                <a:cs typeface="Helvetica Neue"/>
                <a:sym typeface="Helvetica Neue"/>
              </a:rPr>
              <a:t> for Button B. </a:t>
            </a:r>
            <a:endParaRPr sz="2275">
              <a:solidFill>
                <a:schemeClr val="dk1"/>
              </a:solidFill>
              <a:latin typeface="Helvetica Neue"/>
              <a:ea typeface="Helvetica Neue"/>
              <a:cs typeface="Helvetica Neue"/>
              <a:sym typeface="Helvetica Neue"/>
            </a:endParaRPr>
          </a:p>
        </p:txBody>
      </p:sp>
      <p:pic>
        <p:nvPicPr>
          <p:cNvPr id="431" name="Google Shape;431;g36ae1943653_0_66" descr="Block-based code for a micro:bit and directions to to rename the variables. The code displays the label flowers, show the value of variable A-flowers pause, show the label birds, and show the value of variable B-birds when a student shakes the micro:bit. The show string &quot;flowers&quot;, show number A-flowers, pause, clear screen, show string &quot;birds&quot; and show number B-birds blocks are inside the on shake block." title="microbit-screenshot (80).png"/>
          <p:cNvPicPr preferRelativeResize="0"/>
          <p:nvPr/>
        </p:nvPicPr>
        <p:blipFill>
          <a:blip r:embed="rId3">
            <a:alphaModFix/>
          </a:blip>
          <a:stretch>
            <a:fillRect/>
          </a:stretch>
        </p:blipFill>
        <p:spPr>
          <a:xfrm>
            <a:off x="3112600" y="1497300"/>
            <a:ext cx="1705050" cy="2607366"/>
          </a:xfrm>
          <a:prstGeom prst="rect">
            <a:avLst/>
          </a:prstGeom>
          <a:solidFill>
            <a:schemeClr val="lt1"/>
          </a:solidFill>
          <a:ln>
            <a:noFill/>
          </a:ln>
        </p:spPr>
      </p:pic>
      <p:pic>
        <p:nvPicPr>
          <p:cNvPr id="432" name="Google Shape;432;g36ae1943653_0_66" descr="Illustration of educator in front of empty whiteboard used to signal teacher-led activities on this page" title="black female teacher image.png"/>
          <p:cNvPicPr preferRelativeResize="0"/>
          <p:nvPr/>
        </p:nvPicPr>
        <p:blipFill>
          <a:blip r:embed="rId4">
            <a:alphaModFix/>
          </a:blip>
          <a:stretch>
            <a:fillRect/>
          </a:stretch>
        </p:blipFill>
        <p:spPr>
          <a:xfrm>
            <a:off x="8193400" y="379637"/>
            <a:ext cx="1428350" cy="1191276"/>
          </a:xfrm>
          <a:prstGeom prst="rect">
            <a:avLst/>
          </a:prstGeom>
          <a:noFill/>
          <a:ln>
            <a:noFill/>
          </a:ln>
        </p:spPr>
      </p:pic>
      <p:pic>
        <p:nvPicPr>
          <p:cNvPr id="433" name="Google Shape;433;g36ae1943653_0_66" descr="decorative" title="Inspired_green@4x-100 (1).jpg"/>
          <p:cNvPicPr preferRelativeResize="0"/>
          <p:nvPr/>
        </p:nvPicPr>
        <p:blipFill rotWithShape="1">
          <a:blip r:embed="rId5">
            <a:alphaModFix/>
          </a:blip>
          <a:srcRect/>
          <a:stretch/>
        </p:blipFill>
        <p:spPr>
          <a:xfrm rot="572948">
            <a:off x="7437500" y="5155452"/>
            <a:ext cx="873876" cy="11886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g36ae1943653_0_5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Rename Variable Activity S</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5"/>
                  </a:ext>
                </a:extLst>
              </a:rPr>
              <a:t>teps</a:t>
            </a:r>
            <a:r>
              <a:rPr lang="en-GB" sz="2600">
                <a:solidFill>
                  <a:srgbClr val="00A000"/>
                </a:solidFill>
              </a:rPr>
              <a:t> 4</a:t>
            </a:r>
            <a:endParaRPr sz="2600">
              <a:solidFill>
                <a:srgbClr val="00A000"/>
              </a:solidFill>
            </a:endParaRPr>
          </a:p>
        </p:txBody>
      </p:sp>
      <p:sp>
        <p:nvSpPr>
          <p:cNvPr id="439" name="Google Shape;439;g36ae1943653_0_5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33</a:t>
            </a:fld>
            <a:endParaRPr/>
          </a:p>
        </p:txBody>
      </p:sp>
      <p:sp>
        <p:nvSpPr>
          <p:cNvPr id="440" name="Google Shape;440;g36ae1943653_0_57"/>
          <p:cNvSpPr txBox="1">
            <a:spLocks noGrp="1"/>
          </p:cNvSpPr>
          <p:nvPr>
            <p:ph type="body" idx="1"/>
          </p:nvPr>
        </p:nvSpPr>
        <p:spPr>
          <a:xfrm>
            <a:off x="709875" y="1636750"/>
            <a:ext cx="8710800" cy="4719600"/>
          </a:xfrm>
          <a:prstGeom prst="rect">
            <a:avLst/>
          </a:prstGeom>
          <a:noFill/>
          <a:ln>
            <a:noFill/>
          </a:ln>
        </p:spPr>
        <p:txBody>
          <a:bodyPr spcFirstLastPara="1" wrap="square" lIns="91425" tIns="45700" rIns="91425" bIns="45700" anchor="t" anchorCtr="0">
            <a:normAutofit lnSpcReduction="10000"/>
          </a:bodyPr>
          <a:lstStyle/>
          <a:p>
            <a:pPr marL="318151" lvl="0" indent="-309553" algn="l" rtl="0">
              <a:lnSpc>
                <a:spcPct val="110000"/>
              </a:lnSpc>
              <a:spcBef>
                <a:spcPts val="1300"/>
              </a:spcBef>
              <a:spcAft>
                <a:spcPts val="0"/>
              </a:spcAft>
              <a:buClr>
                <a:srgbClr val="00A000"/>
              </a:buClr>
              <a:buSzPts val="1800"/>
              <a:buChar char="•"/>
            </a:pPr>
            <a:r>
              <a:rPr lang="en-GB" sz="1800" b="1">
                <a:solidFill>
                  <a:srgbClr val="00A000"/>
                </a:solidFill>
              </a:rPr>
              <a:t>Make sure</a:t>
            </a:r>
            <a:r>
              <a:rPr lang="en-GB" sz="1800"/>
              <a: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6"/>
                  </a:ext>
                </a:extLst>
              </a:rPr>
              <a:t>student</a:t>
            </a:r>
            <a:r>
              <a:rPr lang="en-GB" sz="1800"/>
              <a:t> code looks like:</a:t>
            </a:r>
            <a:endParaRPr sz="1800"/>
          </a:p>
          <a:p>
            <a:pPr marL="0" lvl="0" indent="0" algn="l" rtl="0">
              <a:lnSpc>
                <a:spcPct val="110000"/>
              </a:lnSpc>
              <a:spcBef>
                <a:spcPts val="1300"/>
              </a:spcBef>
              <a:spcAft>
                <a:spcPts val="0"/>
              </a:spcAft>
              <a:buNone/>
            </a:pPr>
            <a:endParaRPr sz="1800"/>
          </a:p>
          <a:p>
            <a:pPr marL="0" lvl="0" indent="0" algn="l" rtl="0">
              <a:lnSpc>
                <a:spcPct val="110000"/>
              </a:lnSpc>
              <a:spcBef>
                <a:spcPts val="1300"/>
              </a:spcBef>
              <a:spcAft>
                <a:spcPts val="0"/>
              </a:spcAft>
              <a:buNone/>
            </a:pPr>
            <a:endParaRPr sz="1800"/>
          </a:p>
          <a:p>
            <a:pPr marL="0" lvl="0" indent="0" algn="l" rtl="0">
              <a:lnSpc>
                <a:spcPct val="110000"/>
              </a:lnSpc>
              <a:spcBef>
                <a:spcPts val="1300"/>
              </a:spcBef>
              <a:spcAft>
                <a:spcPts val="0"/>
              </a:spcAft>
              <a:buNone/>
            </a:pPr>
            <a:endParaRPr sz="1800"/>
          </a:p>
          <a:p>
            <a:pPr marL="0" lvl="0" indent="0" algn="l" rtl="0">
              <a:lnSpc>
                <a:spcPct val="110000"/>
              </a:lnSpc>
              <a:spcBef>
                <a:spcPts val="1300"/>
              </a:spcBef>
              <a:spcAft>
                <a:spcPts val="0"/>
              </a:spcAft>
              <a:buNone/>
            </a:pPr>
            <a:endParaRPr sz="1800"/>
          </a:p>
          <a:p>
            <a:pPr marL="318151" marR="3490921" lvl="0" indent="-309553" algn="l" rtl="0">
              <a:lnSpc>
                <a:spcPct val="110000"/>
              </a:lnSpc>
              <a:spcBef>
                <a:spcPts val="1300"/>
              </a:spcBef>
              <a:spcAft>
                <a:spcPts val="0"/>
              </a:spcAft>
              <a:buClr>
                <a:srgbClr val="00A000"/>
              </a:buClr>
              <a:buSzPts val="1800"/>
              <a:buChar char="•"/>
            </a:pPr>
            <a:r>
              <a:rPr lang="en-GB" sz="1800" b="1">
                <a:solidFill>
                  <a:srgbClr val="00A000"/>
                </a:solidFill>
              </a:rPr>
              <a:t>Explain</a:t>
            </a:r>
            <a:r>
              <a:rPr lang="en-GB" sz="1800"/>
              <a:t> that when a variable is renamed in MakeCode, all variable names blocks are updated automatically. In this example, all “A-insect” variable are renamed “A-flowers” and all “B-birds” variable are renamed “B-squirrels”. Students do not have to add or remove blocks when variable are renamed.</a:t>
            </a:r>
            <a:endParaRPr sz="1800"/>
          </a:p>
          <a:p>
            <a:pPr marL="0" marR="0" lvl="0" indent="0" algn="l" rtl="0">
              <a:lnSpc>
                <a:spcPct val="110000"/>
              </a:lnSpc>
              <a:spcBef>
                <a:spcPts val="1300"/>
              </a:spcBef>
              <a:spcAft>
                <a:spcPts val="0"/>
              </a:spcAft>
              <a:buNone/>
            </a:pPr>
            <a:endParaRPr sz="1800"/>
          </a:p>
        </p:txBody>
      </p:sp>
      <p:pic>
        <p:nvPicPr>
          <p:cNvPr id="441" name="Google Shape;441;g36ae1943653_0_57" descr="Block-based code for a micro:bit and directions to to rename the variables. The code displays the label flowers, show the value of variable A-flowers pause, show the label squirrels, and show the value of variable B-squirrels when a student shakes the micro:bit. The show string &quot;flowers&quot;, show number A-flowers, pause, clear screen, show string &quot;squirrels&quot; and show number B-squirrels blocks are inside the on shake block." title="microbit-screenshot (82).png"/>
          <p:cNvPicPr preferRelativeResize="0"/>
          <p:nvPr/>
        </p:nvPicPr>
        <p:blipFill>
          <a:blip r:embed="rId3">
            <a:alphaModFix/>
          </a:blip>
          <a:stretch>
            <a:fillRect/>
          </a:stretch>
        </p:blipFill>
        <p:spPr>
          <a:xfrm>
            <a:off x="6016900" y="1693600"/>
            <a:ext cx="1927076" cy="2746423"/>
          </a:xfrm>
          <a:prstGeom prst="rect">
            <a:avLst/>
          </a:prstGeom>
          <a:noFill/>
          <a:ln>
            <a:noFill/>
          </a:ln>
        </p:spPr>
      </p:pic>
      <p:pic>
        <p:nvPicPr>
          <p:cNvPr id="442" name="Google Shape;442;g36ae1943653_0_57" descr="decorative" title="Love it_green@4x-100.jpg"/>
          <p:cNvPicPr preferRelativeResize="0"/>
          <p:nvPr/>
        </p:nvPicPr>
        <p:blipFill rotWithShape="1">
          <a:blip r:embed="rId4">
            <a:alphaModFix/>
          </a:blip>
          <a:srcRect/>
          <a:stretch/>
        </p:blipFill>
        <p:spPr>
          <a:xfrm>
            <a:off x="7689550" y="5067425"/>
            <a:ext cx="946775" cy="782900"/>
          </a:xfrm>
          <a:prstGeom prst="rect">
            <a:avLst/>
          </a:prstGeom>
          <a:noFill/>
          <a:ln>
            <a:noFill/>
          </a:ln>
        </p:spPr>
      </p:pic>
      <p:pic>
        <p:nvPicPr>
          <p:cNvPr id="443" name="Google Shape;443;g36ae1943653_0_57" descr="Illustration of educator in front of empty whiteboard used to signal teacher-led activities on this page" title="black female teacher image.png"/>
          <p:cNvPicPr preferRelativeResize="0"/>
          <p:nvPr/>
        </p:nvPicPr>
        <p:blipFill>
          <a:blip r:embed="rId5">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How the Species Counter Works</a:t>
            </a:r>
            <a:endParaRPr sz="2600">
              <a:solidFill>
                <a:srgbClr val="00A000"/>
              </a:solidFill>
            </a:endParaRPr>
          </a:p>
        </p:txBody>
      </p:sp>
      <p:sp>
        <p:nvSpPr>
          <p:cNvPr id="123" name="Google Shape;123;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4</a:t>
            </a:fld>
            <a:endParaRPr/>
          </a:p>
        </p:txBody>
      </p:sp>
      <p:sp>
        <p:nvSpPr>
          <p:cNvPr id="124" name="Google Shape;124;g365ab73c13e_0_81"/>
          <p:cNvSpPr txBox="1">
            <a:spLocks noGrp="1"/>
          </p:cNvSpPr>
          <p:nvPr>
            <p:ph type="body" idx="1"/>
          </p:nvPr>
        </p:nvSpPr>
        <p:spPr>
          <a:xfrm>
            <a:off x="681025" y="1548375"/>
            <a:ext cx="78318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90000"/>
              </a:lnSpc>
              <a:spcBef>
                <a:spcPts val="812"/>
              </a:spcBef>
              <a:spcAft>
                <a:spcPts val="0"/>
              </a:spcAft>
              <a:buClr>
                <a:srgbClr val="00A000"/>
              </a:buClr>
              <a:buSzPts val="1800"/>
              <a:buChar char="•"/>
            </a:pPr>
            <a:r>
              <a:rPr lang="en-GB" sz="1800"/>
              <a:t>The species counter uses variables called “A-insects” and “B-birds” to store the number of insects</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
                  </a:ext>
                </a:extLst>
              </a:rPr>
              <a:t> or </a:t>
            </a:r>
            <a:r>
              <a:rPr lang="en-GB" sz="1800"/>
              <a:t>birds counted.</a:t>
            </a:r>
            <a:endParaRPr sz="1800"/>
          </a:p>
          <a:p>
            <a:pPr marL="457200" lvl="0" indent="-342900" algn="l" rtl="0">
              <a:lnSpc>
                <a:spcPct val="90000"/>
              </a:lnSpc>
              <a:spcBef>
                <a:spcPts val="1000"/>
              </a:spcBef>
              <a:spcAft>
                <a:spcPts val="0"/>
              </a:spcAft>
              <a:buClr>
                <a:srgbClr val="00A000"/>
              </a:buClr>
              <a:buSzPts val="1800"/>
              <a:buChar char="•"/>
            </a:pPr>
            <a:r>
              <a:rPr lang="en-GB" sz="1800"/>
              <a:t>The variables “A-insects” and “B-birds” are set to 0 at the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
                  </a:ext>
                </a:extLst>
              </a:rPr>
              <a:t>start, and</a:t>
            </a:r>
            <a:r>
              <a:rPr lang="en-GB" sz="1800"/>
              <a:t> 0 is shown on the LED display. This prepares the variable to receive new data.</a:t>
            </a:r>
            <a:endParaRPr sz="1800"/>
          </a:p>
          <a:p>
            <a:pPr marL="457200" lvl="0" indent="-342900" algn="l" rtl="0">
              <a:lnSpc>
                <a:spcPct val="90000"/>
              </a:lnSpc>
              <a:spcBef>
                <a:spcPts val="1000"/>
              </a:spcBef>
              <a:spcAft>
                <a:spcPts val="0"/>
              </a:spcAft>
              <a:buClr>
                <a:srgbClr val="00A000"/>
              </a:buClr>
              <a:buSzPts val="1800"/>
              <a:buChar char="•"/>
            </a:pPr>
            <a:r>
              <a:rPr lang="en-GB" sz="1800"/>
              <a:t>Students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
                  </a:ext>
                </a:extLst>
              </a:rPr>
              <a:t>press button A each time they see an</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 insect, which</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
                  </a:ext>
                </a:extLst>
              </a:rPr>
              <a:t> increases the variable count for insects by 1.</a:t>
            </a:r>
            <a:endParaRPr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
                </a:ext>
              </a:extLst>
            </a:endParaRPr>
          </a:p>
          <a:p>
            <a:pPr marL="457200" lvl="0" indent="-342900" algn="l" rtl="0">
              <a:lnSpc>
                <a:spcPct val="90000"/>
              </a:lnSpc>
              <a:spcBef>
                <a:spcPts val="1000"/>
              </a:spcBef>
              <a:spcAft>
                <a:spcPts val="0"/>
              </a:spcAft>
              <a:buClr>
                <a:srgbClr val="00A000"/>
              </a:buClr>
              <a:buSzPts val="1800"/>
              <a:buChar char="•"/>
            </a:pP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
                  </a:ext>
                </a:extLst>
              </a:rPr>
              <a:t>Students press button B each time they see a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
                  </a:ext>
                </a:extLst>
              </a:rPr>
              <a:t>bird, which</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1"/>
                  </a:ext>
                </a:extLst>
              </a:rPr>
              <a:t> increases the variable count for birds by 1.</a:t>
            </a:r>
            <a:endParaRPr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2"/>
                </a:ext>
              </a:extLst>
            </a:endParaRPr>
          </a:p>
          <a:p>
            <a:pPr marL="457200" lvl="0" indent="-342900" algn="l" rtl="0">
              <a:lnSpc>
                <a:spcPct val="90000"/>
              </a:lnSpc>
              <a:spcBef>
                <a:spcPts val="1000"/>
              </a:spcBef>
              <a:spcAft>
                <a:spcPts val="0"/>
              </a:spcAft>
              <a:buClr>
                <a:srgbClr val="00A000"/>
              </a:buClr>
              <a:buSzPts val="1800"/>
              <a:buChar char="•"/>
            </a:pP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3"/>
                  </a:ext>
                </a:extLst>
              </a:rPr>
              <a:t>To view the total number of insects and birds counted, students shake their micro:bit, which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4"/>
                  </a:ext>
                </a:extLst>
              </a:rPr>
              <a:t>scroll</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5"/>
                  </a:ext>
                </a:extLst>
              </a:rPr>
              <a:t>s the results on the LED display.</a:t>
            </a:r>
            <a:endParaRPr sz="1800"/>
          </a:p>
          <a:p>
            <a:pPr marL="0" lvl="0" indent="0" algn="l" rtl="0">
              <a:lnSpc>
                <a:spcPct val="90000"/>
              </a:lnSpc>
              <a:spcBef>
                <a:spcPts val="1000"/>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sp>
        <p:nvSpPr>
          <p:cNvPr id="125" name="Google Shape;125;g365ab73c13e_0_81"/>
          <p:cNvSpPr/>
          <p:nvPr/>
        </p:nvSpPr>
        <p:spPr>
          <a:xfrm>
            <a:off x="584750" y="5444948"/>
            <a:ext cx="8254200" cy="911401"/>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600" b="1" dirty="0">
                <a:solidFill>
                  <a:srgbClr val="00A000"/>
                </a:solidFill>
                <a:latin typeface="Helvetica Neue"/>
                <a:ea typeface="Helvetica Neue"/>
                <a:cs typeface="Helvetica Neue"/>
                <a:sym typeface="Helvetica Neue"/>
              </a:rPr>
              <a:t>Pro</a:t>
            </a:r>
            <a:r>
              <a:rPr lang="en-GB" sz="1600" b="1" dirty="0">
                <a:solidFill>
                  <a:srgbClr val="00A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6"/>
                  </a:ext>
                </a:extLst>
              </a:rPr>
              <a:t> tip</a:t>
            </a:r>
            <a:r>
              <a:rPr lang="en-GB" sz="1600" b="1" dirty="0">
                <a:solidFill>
                  <a:srgbClr val="00A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7"/>
                  </a:ext>
                </a:extLst>
              </a:rPr>
              <a:t>:</a:t>
            </a:r>
            <a:r>
              <a:rPr lang="en-GB" sz="1600" dirty="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8"/>
                  </a:ext>
                </a:extLst>
              </a:rPr>
              <a:t> </a:t>
            </a:r>
            <a:r>
              <a:rPr lang="en-GB" sz="1600" dirty="0">
                <a:latin typeface="Helvetica Neue"/>
                <a:ea typeface="Helvetica Neue"/>
                <a:cs typeface="Helvetica Neue"/>
                <a:sym typeface="Helvetica Neue"/>
              </a:rPr>
              <a:t>Before the session, identify the outdoor observation areas where students will gather data. If outdoor areas aren't available, use a video recording.</a:t>
            </a:r>
            <a:endParaRPr sz="1600" dirty="0">
              <a:latin typeface="Helvetica Neue"/>
              <a:ea typeface="Helvetica Neue"/>
              <a:cs typeface="Helvetica Neue"/>
              <a:sym typeface="Helvetica Neue"/>
            </a:endParaRPr>
          </a:p>
        </p:txBody>
      </p:sp>
      <p:grpSp>
        <p:nvGrpSpPr>
          <p:cNvPr id="126" name="Google Shape;126;g365ab73c13e_0_81"/>
          <p:cNvGrpSpPr/>
          <p:nvPr/>
        </p:nvGrpSpPr>
        <p:grpSpPr>
          <a:xfrm rot="4042808">
            <a:off x="8733555" y="955093"/>
            <a:ext cx="650811" cy="659761"/>
            <a:chOff x="7572716" y="3272053"/>
            <a:chExt cx="489368" cy="496098"/>
          </a:xfrm>
        </p:grpSpPr>
        <p:sp>
          <p:nvSpPr>
            <p:cNvPr id="127" name="Google Shape;127;g365ab73c13e_0_81"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chemeClr val="dk1"/>
                </a:solidFill>
                <a:latin typeface="Calibri"/>
                <a:ea typeface="Calibri"/>
                <a:cs typeface="Calibri"/>
                <a:sym typeface="Calibri"/>
              </a:endParaRPr>
            </a:p>
          </p:txBody>
        </p:sp>
        <p:sp>
          <p:nvSpPr>
            <p:cNvPr id="128" name="Google Shape;128;g365ab73c13e_0_81"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chemeClr val="dk1"/>
                </a:solidFill>
                <a:latin typeface="Calibri"/>
                <a:ea typeface="Calibri"/>
                <a:cs typeface="Calibri"/>
                <a:sym typeface="Calibri"/>
              </a:endParaRPr>
            </a:p>
          </p:txBody>
        </p:sp>
        <p:sp>
          <p:nvSpPr>
            <p:cNvPr id="129" name="Google Shape;129;g365ab73c13e_0_81"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chemeClr val="dk1"/>
                </a:solidFill>
                <a:latin typeface="Calibri"/>
                <a:ea typeface="Calibri"/>
                <a:cs typeface="Calibri"/>
                <a:sym typeface="Calibri"/>
              </a:endParaRPr>
            </a:p>
          </p:txBody>
        </p:sp>
        <p:sp>
          <p:nvSpPr>
            <p:cNvPr id="130" name="Google Shape;130;g365ab73c13e_0_81"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chemeClr val="dk1"/>
                </a:solidFill>
                <a:latin typeface="Calibri"/>
                <a:ea typeface="Calibri"/>
                <a:cs typeface="Calibri"/>
                <a:sym typeface="Calibri"/>
              </a:endParaRPr>
            </a:p>
          </p:txBody>
        </p:sp>
        <p:sp>
          <p:nvSpPr>
            <p:cNvPr id="131" name="Google Shape;131;g365ab73c13e_0_81"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chemeClr val="dk1"/>
                </a:solidFill>
                <a:latin typeface="Calibri"/>
                <a:ea typeface="Calibri"/>
                <a:cs typeface="Calibri"/>
                <a:sym typeface="Calibri"/>
              </a:endParaRPr>
            </a:p>
          </p:txBody>
        </p:sp>
        <p:sp>
          <p:nvSpPr>
            <p:cNvPr id="132" name="Google Shape;132;g365ab73c13e_0_81"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288">
                <a:solidFill>
                  <a:schemeClr val="dk1"/>
                </a:solidFill>
                <a:latin typeface="Calibri"/>
                <a:ea typeface="Calibri"/>
                <a:cs typeface="Calibri"/>
                <a:sym typeface="Calibri"/>
              </a:endParaRPr>
            </a:p>
          </p:txBody>
        </p:sp>
      </p:grpSp>
      <p:pic>
        <p:nvPicPr>
          <p:cNvPr id="133" name="Google Shape;133;g365ab73c13e_0_81" descr="decorative"/>
          <p:cNvPicPr preferRelativeResize="0"/>
          <p:nvPr/>
        </p:nvPicPr>
        <p:blipFill rotWithShape="1">
          <a:blip r:embed="rId3">
            <a:alphaModFix/>
          </a:blip>
          <a:srcRect/>
          <a:stretch/>
        </p:blipFill>
        <p:spPr>
          <a:xfrm>
            <a:off x="8286302" y="1058044"/>
            <a:ext cx="192617" cy="19261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g35fe6bcad37_0_9"/>
          <p:cNvSpPr txBox="1">
            <a:spLocks noGrp="1"/>
          </p:cNvSpPr>
          <p:nvPr>
            <p:ph type="title"/>
          </p:nvPr>
        </p:nvSpPr>
        <p:spPr>
          <a:xfrm>
            <a:off x="681012"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9"/>
                  </a:ext>
                </a:extLst>
              </a:rPr>
              <a:t>Pick Your Level</a:t>
            </a:r>
            <a:endParaRPr sz="2600">
              <a:solidFill>
                <a:srgbClr val="00A000"/>
              </a:solidFill>
            </a:endParaRPr>
          </a:p>
        </p:txBody>
      </p:sp>
      <p:sp>
        <p:nvSpPr>
          <p:cNvPr id="139" name="Google Shape;139;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5</a:t>
            </a:fld>
            <a:endParaRPr/>
          </a:p>
        </p:txBody>
      </p:sp>
      <p:pic>
        <p:nvPicPr>
          <p:cNvPr id="140" name="Google Shape;140;g35fe6bcad37_0_9" descr="decorative"/>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41" name="Google Shape;141;g35fe6bcad37_0_9"/>
          <p:cNvGraphicFramePr/>
          <p:nvPr>
            <p:extLst>
              <p:ext uri="{D42A27DB-BD31-4B8C-83A1-F6EECF244321}">
                <p14:modId xmlns:p14="http://schemas.microsoft.com/office/powerpoint/2010/main" val="813292904"/>
              </p:ext>
            </p:extLst>
          </p:nvPr>
        </p:nvGraphicFramePr>
        <p:xfrm>
          <a:off x="775175" y="1276763"/>
          <a:ext cx="8001000" cy="5085475"/>
        </p:xfrm>
        <a:graphic>
          <a:graphicData uri="http://schemas.openxmlformats.org/drawingml/2006/table">
            <a:tbl>
              <a:tblPr>
                <a:noFill/>
                <a:tableStyleId>{422A821D-EDB2-4FCA-9F7C-09E87469B1F9}</a:tableStyleId>
              </a:tblPr>
              <a:tblGrid>
                <a:gridCol w="1574550">
                  <a:extLst>
                    <a:ext uri="{9D8B030D-6E8A-4147-A177-3AD203B41FA5}">
                      <a16:colId xmlns:a16="http://schemas.microsoft.com/office/drawing/2014/main" val="20000"/>
                    </a:ext>
                  </a:extLst>
                </a:gridCol>
                <a:gridCol w="6426450">
                  <a:extLst>
                    <a:ext uri="{9D8B030D-6E8A-4147-A177-3AD203B41FA5}">
                      <a16:colId xmlns:a16="http://schemas.microsoft.com/office/drawing/2014/main" val="20001"/>
                    </a:ext>
                  </a:extLst>
                </a:gridCol>
              </a:tblGrid>
              <a:tr h="657550">
                <a:tc rowSpan="2">
                  <a:txBody>
                    <a:bodyPr/>
                    <a:lstStyle/>
                    <a:p>
                      <a:pPr marL="0" lvl="0" indent="0" algn="l" rtl="0">
                        <a:lnSpc>
                          <a:spcPct val="90000"/>
                        </a:lnSpc>
                        <a:spcBef>
                          <a:spcPts val="812"/>
                        </a:spcBef>
                        <a:spcAft>
                          <a:spcPts val="0"/>
                        </a:spcAft>
                        <a:buNone/>
                      </a:pPr>
                      <a:r>
                        <a:rPr lang="en-GB" sz="1850" b="1" u="sng">
                          <a:solidFill>
                            <a:srgbClr val="2A92D6"/>
                          </a:solidFill>
                          <a:latin typeface="Helvetica Neue"/>
                          <a:ea typeface="Helvetica Neue"/>
                          <a:cs typeface="Helvetica Neue"/>
                          <a:sym typeface="Helvetica Neue"/>
                        </a:rPr>
                        <a:t>Mild</a:t>
                      </a:r>
                      <a:r>
                        <a:rPr lang="en-GB" sz="1850" u="sng" dirty="0">
                          <a:solidFill>
                            <a:srgbClr val="2A92D6"/>
                          </a:solidFill>
                          <a:latin typeface="Helvetica Neue"/>
                          <a:ea typeface="Helvetica Neue"/>
                          <a:cs typeface="Helvetica Neue"/>
                          <a:sym typeface="Helvetica Neue"/>
                          <a:hlinkClick r:id="" action="ppaction://noaction">
                            <a:extLst>
                              <a:ext uri="{A12FA001-AC4F-418D-AE19-62706E023703}">
                                <ahyp:hlinkClr xmlns:ahyp="http://schemas.microsoft.com/office/drawing/2018/hyperlinkcolor" val="tx"/>
                              </a:ext>
                            </a:extLst>
                          </a:hlinkClick>
                        </a:rPr>
                        <a:t> </a:t>
                      </a:r>
                      <a:endParaRPr sz="1850" dirty="0">
                        <a:solidFill>
                          <a:srgbClr val="2A92D6"/>
                        </a:solidFill>
                        <a:latin typeface="Helvetica Neue"/>
                        <a:ea typeface="Helvetica Neue"/>
                        <a:cs typeface="Helvetica Neue"/>
                        <a:sym typeface="Helvetica Neue"/>
                        <a:hlinkClick r:id="" action="ppaction://noaction">
                          <a:extLst>
                            <a:ext uri="{A12FA001-AC4F-418D-AE19-62706E023703}">
                              <ahyp:hlinkClr xmlns:ahyp="http://schemas.microsoft.com/office/drawing/2018/hyperlinkcolor" val="tx"/>
                            </a:ext>
                          </a:extLst>
                        </a:hlinkClick>
                      </a:endParaRPr>
                    </a:p>
                    <a:p>
                      <a:pPr marL="0" lvl="0" indent="0" algn="l" rtl="0">
                        <a:lnSpc>
                          <a:spcPct val="90000"/>
                        </a:lnSpc>
                        <a:spcBef>
                          <a:spcPts val="812"/>
                        </a:spcBef>
                        <a:spcAft>
                          <a:spcPts val="0"/>
                        </a:spcAft>
                        <a:buNone/>
                      </a:pPr>
                      <a:r>
                        <a:rPr lang="en-GB" sz="1850" dirty="0">
                          <a:solidFill>
                            <a:schemeClr val="dk1"/>
                          </a:solidFill>
                          <a:latin typeface="Helvetica Neue"/>
                          <a:ea typeface="Helvetica Neue"/>
                          <a:cs typeface="Helvetica Neue"/>
                          <a:sym typeface="Helvetica Neue"/>
                        </a:rPr>
                        <a:t>🌶️</a:t>
                      </a:r>
                      <a:endParaRPr sz="1850" dirty="0">
                        <a:solidFill>
                          <a:schemeClr val="dk1"/>
                        </a:solidFill>
                        <a:latin typeface="Helvetica Neue"/>
                        <a:ea typeface="Helvetica Neue"/>
                        <a:cs typeface="Helvetica Neue"/>
                        <a:sym typeface="Helvetica Neue"/>
                      </a:endParaRPr>
                    </a:p>
                    <a:p>
                      <a:pPr marL="0" lvl="0" indent="0" algn="l" rtl="0">
                        <a:lnSpc>
                          <a:spcPct val="90000"/>
                        </a:lnSpc>
                        <a:spcBef>
                          <a:spcPts val="812"/>
                        </a:spcBef>
                        <a:spcAft>
                          <a:spcPts val="0"/>
                        </a:spcAft>
                        <a:buNone/>
                      </a:pPr>
                      <a:endParaRPr sz="1300">
                        <a:solidFill>
                          <a:schemeClr val="dk1"/>
                        </a:solidFill>
                        <a:latin typeface="Helvetica Neue"/>
                        <a:ea typeface="Helvetica Neue"/>
                        <a:cs typeface="Helvetica Neue"/>
                        <a:sym typeface="Helvetica Neue"/>
                      </a:endParaRPr>
                    </a:p>
                    <a:p>
                      <a:pPr marL="0" lvl="0" indent="0" algn="l" rtl="0">
                        <a:lnSpc>
                          <a:spcPct val="90000"/>
                        </a:lnSpc>
                        <a:spcBef>
                          <a:spcPts val="812"/>
                        </a:spcBef>
                        <a:spcAft>
                          <a:spcPts val="0"/>
                        </a:spcAft>
                        <a:buNone/>
                      </a:pPr>
                      <a:endParaRPr sz="1300">
                        <a:solidFill>
                          <a:schemeClr val="dk1"/>
                        </a:solidFill>
                        <a:latin typeface="Helvetica Neue"/>
                        <a:ea typeface="Helvetica Neue"/>
                        <a:cs typeface="Helvetica Neue"/>
                        <a:sym typeface="Helvetica Neue"/>
                      </a:endParaRPr>
                    </a:p>
                    <a:p>
                      <a:pPr marL="0" lvl="0" indent="0" algn="l" rtl="0">
                        <a:lnSpc>
                          <a:spcPct val="90000"/>
                        </a:lnSpc>
                        <a:spcBef>
                          <a:spcPts val="812"/>
                        </a:spcBef>
                        <a:spcAft>
                          <a:spcPts val="0"/>
                        </a:spcAft>
                        <a:buNone/>
                      </a:pPr>
                      <a:r>
                        <a:rPr lang="en-GB" dirty="0">
                          <a:solidFill>
                            <a:schemeClr val="dk1"/>
                          </a:solidFill>
                          <a:latin typeface="Helvetica Neue"/>
                          <a:ea typeface="Helvetica Neue"/>
                          <a:cs typeface="Helvetica Neue"/>
                          <a:sym typeface="Helvetica Neue"/>
                        </a:rPr>
                        <a:t>30 mins</a:t>
                      </a:r>
                      <a:endParaRPr dirty="0"/>
                    </a:p>
                  </a:txBody>
                  <a:tcPr marL="91425" marR="91425" marT="91425" marB="90000"/>
                </a:tc>
                <a:tc>
                  <a:txBody>
                    <a:bodyPr/>
                    <a:lstStyle/>
                    <a:p>
                      <a:pPr marL="0" lvl="0" indent="0" algn="l" rtl="0">
                        <a:spcBef>
                          <a:spcPts val="0"/>
                        </a:spcBef>
                        <a:spcAft>
                          <a:spcPts val="0"/>
                        </a:spcAft>
                        <a:buClr>
                          <a:schemeClr val="dk1"/>
                        </a:buClr>
                        <a:buSzPts val="1100"/>
                        <a:buFont typeface="Arial"/>
                        <a:buNone/>
                      </a:pPr>
                      <a:r>
                        <a:rPr lang="en-GB" sz="1650" b="1" dirty="0">
                          <a:solidFill>
                            <a:schemeClr val="dk1"/>
                          </a:solidFill>
                          <a:latin typeface="Helvetica Neue"/>
                          <a:ea typeface="Helvetica Neue"/>
                          <a:cs typeface="Helvetica Neue"/>
                          <a:sym typeface="Helvetica Neue"/>
                        </a:rPr>
                        <a:t>Learning outcome: </a:t>
                      </a:r>
                      <a:r>
                        <a:rPr lang="en-GB" sz="1650" dirty="0">
                          <a:solidFill>
                            <a:schemeClr val="dk1"/>
                          </a:solidFill>
                          <a:latin typeface="Helvetica Neue"/>
                          <a:ea typeface="Helvetica Neue"/>
                          <a:cs typeface="Helvetica Neue"/>
                          <a:sym typeface="Helvetica Neue"/>
                        </a:rPr>
                        <a:t>I can collect data about different animals and plants in my local environment using the </a:t>
                      </a:r>
                      <a:r>
                        <a:rPr lang="en-GB" sz="1650" dirty="0" err="1">
                          <a:solidFill>
                            <a:schemeClr val="dk1"/>
                          </a:solidFill>
                          <a:latin typeface="Helvetica Neue"/>
                          <a:ea typeface="Helvetica Neue"/>
                          <a:cs typeface="Helvetica Neue"/>
                          <a:sym typeface="Helvetica Neue"/>
                        </a:rPr>
                        <a:t>micro:bit</a:t>
                      </a:r>
                      <a:r>
                        <a:rPr lang="en-GB" sz="1650" dirty="0">
                          <a:solidFill>
                            <a:schemeClr val="dk1"/>
                          </a:solidFill>
                          <a:latin typeface="Helvetica Neue"/>
                          <a:ea typeface="Helvetica Neue"/>
                          <a:cs typeface="Helvetica Neue"/>
                          <a:sym typeface="Helvetica Neue"/>
                        </a:rPr>
                        <a:t> species counter.</a:t>
                      </a:r>
                      <a:endParaRPr sz="1650" dirty="0">
                        <a:latin typeface="Helvetica Neue"/>
                        <a:ea typeface="Helvetica Neue"/>
                        <a:cs typeface="Helvetica Neue"/>
                        <a:sym typeface="Helvetica Neue"/>
                      </a:endParaRPr>
                    </a:p>
                  </a:txBody>
                  <a:tcPr marL="91425" marR="91425" marT="91425" marB="91425">
                    <a:solidFill>
                      <a:srgbClr val="F3F3F3"/>
                    </a:solidFill>
                  </a:tcPr>
                </a:tc>
                <a:extLst>
                  <a:ext uri="{0D108BD9-81ED-4DB2-BD59-A6C34878D82A}">
                    <a16:rowId xmlns:a16="http://schemas.microsoft.com/office/drawing/2014/main" val="10000"/>
                  </a:ext>
                </a:extLst>
              </a:tr>
              <a:tr h="1007950">
                <a:tc vMerge="1">
                  <a:txBody>
                    <a:bodyPr/>
                    <a:lstStyle/>
                    <a:p>
                      <a:endParaRPr lang="en-US"/>
                    </a:p>
                  </a:txBody>
                  <a:tcPr/>
                </a:tc>
                <a:tc>
                  <a:txBody>
                    <a:bodyPr/>
                    <a:lstStyle/>
                    <a:p>
                      <a:pPr marL="0" marR="0" lvl="0" indent="0" algn="l" rtl="0">
                        <a:lnSpc>
                          <a:spcPct val="100000"/>
                        </a:lnSpc>
                        <a:spcBef>
                          <a:spcPts val="0"/>
                        </a:spcBef>
                        <a:spcAft>
                          <a:spcPts val="0"/>
                        </a:spcAft>
                        <a:buNone/>
                      </a:pPr>
                      <a:r>
                        <a:rPr lang="en-GB" sz="1650" b="1" dirty="0">
                          <a:solidFill>
                            <a:schemeClr val="dk1"/>
                          </a:solidFill>
                          <a:latin typeface="Helvetica Neue"/>
                          <a:ea typeface="Helvetica Neue"/>
                          <a:cs typeface="Helvetica Neue"/>
                          <a:sym typeface="Helvetica Neue"/>
                        </a:rPr>
                        <a:t>Activity description: </a:t>
                      </a:r>
                      <a:r>
                        <a:rPr lang="en-GB" sz="1650" dirty="0">
                          <a:solidFill>
                            <a:schemeClr val="dk1"/>
                          </a:solidFill>
                          <a:latin typeface="Helvetica Neue"/>
                          <a:ea typeface="Helvetica Neue"/>
                          <a:cs typeface="Helvetica Neue"/>
                          <a:sym typeface="Helvetica Neue"/>
                        </a:rPr>
                        <a:t>Using existing code, utilize the </a:t>
                      </a:r>
                      <a:r>
                        <a:rPr lang="en-GB" sz="1650" dirty="0" err="1">
                          <a:solidFill>
                            <a:schemeClr val="dk1"/>
                          </a:solidFill>
                          <a:latin typeface="Helvetica Neue"/>
                          <a:ea typeface="Helvetica Neue"/>
                          <a:cs typeface="Helvetica Neue"/>
                          <a:sym typeface="Helvetica Neue"/>
                        </a:rPr>
                        <a:t>micro:bit</a:t>
                      </a:r>
                      <a:r>
                        <a:rPr lang="en-GB" sz="1650" dirty="0">
                          <a:solidFill>
                            <a:schemeClr val="dk1"/>
                          </a:solidFill>
                          <a:latin typeface="Helvetica Neue"/>
                          <a:ea typeface="Helvetica Neue"/>
                          <a:cs typeface="Helvetica Neue"/>
                          <a:sym typeface="Helvetica Neue"/>
                        </a:rPr>
                        <a:t> in local observation. You can record data from a video if local observation is not possible.</a:t>
                      </a:r>
                      <a:endParaRPr sz="1650" dirty="0">
                        <a:solidFill>
                          <a:schemeClr val="dk1"/>
                        </a:solidFill>
                        <a:latin typeface="Helvetica Neue"/>
                        <a:ea typeface="Helvetica Neue"/>
                        <a:cs typeface="Helvetica Neue"/>
                        <a:sym typeface="Helvetica Neue"/>
                      </a:endParaRPr>
                    </a:p>
                  </a:txBody>
                  <a:tcPr marL="91425" marR="91425" marT="91425" marB="91425">
                    <a:solidFill>
                      <a:srgbClr val="D9D9D9"/>
                    </a:solidFill>
                  </a:tcPr>
                </a:tc>
                <a:extLst>
                  <a:ext uri="{0D108BD9-81ED-4DB2-BD59-A6C34878D82A}">
                    <a16:rowId xmlns:a16="http://schemas.microsoft.com/office/drawing/2014/main" val="10001"/>
                  </a:ext>
                </a:extLst>
              </a:tr>
              <a:tr h="657550">
                <a:tc rowSpan="2">
                  <a:txBody>
                    <a:bodyPr/>
                    <a:lstStyle/>
                    <a:p>
                      <a:pPr marL="0" lvl="0" indent="0" algn="l" rtl="0">
                        <a:lnSpc>
                          <a:spcPct val="90000"/>
                        </a:lnSpc>
                        <a:spcBef>
                          <a:spcPts val="812"/>
                        </a:spcBef>
                        <a:spcAft>
                          <a:spcPts val="0"/>
                        </a:spcAft>
                        <a:buNone/>
                      </a:pPr>
                      <a:r>
                        <a:rPr lang="en-GB" sz="1850" b="1" u="sng" dirty="0">
                          <a:solidFill>
                            <a:srgbClr val="6C4BC1"/>
                          </a:solidFill>
                          <a:latin typeface="Helvetica Neue"/>
                          <a:ea typeface="Helvetica Neue"/>
                          <a:cs typeface="Helvetica Neue"/>
                          <a:sym typeface="Helvetica Neue"/>
                          <a:hlinkClick r:id="" action="ppaction://noaction">
                            <a:extLst>
                              <a:ext uri="{A12FA001-AC4F-418D-AE19-62706E023703}">
                                <ahyp:hlinkClr xmlns:ahyp="http://schemas.microsoft.com/office/drawing/2018/hyperlinkcolor" val="tx"/>
                              </a:ext>
                            </a:extLst>
                          </a:hlinkClick>
                        </a:rPr>
                        <a:t>Medium</a:t>
                      </a:r>
                      <a:endParaRPr sz="1850" dirty="0">
                        <a:solidFill>
                          <a:srgbClr val="6C4BC1"/>
                        </a:solidFill>
                        <a:latin typeface="Helvetica Neue"/>
                        <a:ea typeface="Helvetica Neue"/>
                        <a:cs typeface="Helvetica Neue"/>
                        <a:sym typeface="Helvetica Neue"/>
                      </a:endParaRPr>
                    </a:p>
                    <a:p>
                      <a:pPr marL="0" lvl="0" indent="0" algn="l" rtl="0">
                        <a:lnSpc>
                          <a:spcPct val="90000"/>
                        </a:lnSpc>
                        <a:spcBef>
                          <a:spcPts val="812"/>
                        </a:spcBef>
                        <a:spcAft>
                          <a:spcPts val="0"/>
                        </a:spcAft>
                        <a:buNone/>
                      </a:pPr>
                      <a:r>
                        <a:rPr lang="en-GB" sz="1850" dirty="0">
                          <a:solidFill>
                            <a:schemeClr val="dk1"/>
                          </a:solidFill>
                          <a:latin typeface="Helvetica Neue"/>
                          <a:ea typeface="Helvetica Neue"/>
                          <a:cs typeface="Helvetica Neue"/>
                          <a:sym typeface="Helvetica Neue"/>
                        </a:rPr>
                        <a:t>🌶️🌶️</a:t>
                      </a:r>
                      <a:endParaRPr sz="1850" dirty="0">
                        <a:solidFill>
                          <a:schemeClr val="dk1"/>
                        </a:solidFill>
                        <a:latin typeface="Helvetica Neue"/>
                        <a:ea typeface="Helvetica Neue"/>
                        <a:cs typeface="Helvetica Neue"/>
                        <a:sym typeface="Helvetica Neue"/>
                      </a:endParaRPr>
                    </a:p>
                    <a:p>
                      <a:pPr marL="0" lvl="0" indent="0" algn="l" rtl="0">
                        <a:lnSpc>
                          <a:spcPct val="90000"/>
                        </a:lnSpc>
                        <a:spcBef>
                          <a:spcPts val="812"/>
                        </a:spcBef>
                        <a:spcAft>
                          <a:spcPts val="0"/>
                        </a:spcAft>
                        <a:buNone/>
                      </a:pPr>
                      <a:endParaRPr sz="1075">
                        <a:solidFill>
                          <a:schemeClr val="dk1"/>
                        </a:solidFill>
                        <a:latin typeface="Helvetica Neue"/>
                        <a:ea typeface="Helvetica Neue"/>
                        <a:cs typeface="Helvetica Neue"/>
                        <a:sym typeface="Helvetica Neue"/>
                      </a:endParaRPr>
                    </a:p>
                    <a:p>
                      <a:pPr marL="0" lvl="0" indent="0" algn="l" rtl="0">
                        <a:lnSpc>
                          <a:spcPct val="90000"/>
                        </a:lnSpc>
                        <a:spcBef>
                          <a:spcPts val="812"/>
                        </a:spcBef>
                        <a:spcAft>
                          <a:spcPts val="0"/>
                        </a:spcAft>
                        <a:buNone/>
                      </a:pPr>
                      <a:r>
                        <a:rPr lang="en-GB" dirty="0">
                          <a:solidFill>
                            <a:schemeClr val="dk1"/>
                          </a:solidFill>
                          <a:latin typeface="Helvetica Neue"/>
                          <a:ea typeface="Helvetica Neue"/>
                          <a:cs typeface="Helvetica Neue"/>
                          <a:sym typeface="Helvetica Neue"/>
                        </a:rPr>
                        <a:t>45 mins</a:t>
                      </a:r>
                      <a:endParaRPr dirty="0"/>
                    </a:p>
                  </a:txBody>
                  <a:tcPr marL="91425" marR="91425" marT="91425" marB="91425"/>
                </a:tc>
                <a:tc>
                  <a:txBody>
                    <a:bodyPr/>
                    <a:lstStyle/>
                    <a:p>
                      <a:pPr marL="0" marR="0" lvl="0" indent="0" algn="l" rtl="0">
                        <a:lnSpc>
                          <a:spcPct val="100000"/>
                        </a:lnSpc>
                        <a:spcBef>
                          <a:spcPts val="0"/>
                        </a:spcBef>
                        <a:spcAft>
                          <a:spcPts val="0"/>
                        </a:spcAft>
                        <a:buNone/>
                      </a:pPr>
                      <a:r>
                        <a:rPr lang="en-GB" sz="1650" b="1" dirty="0">
                          <a:solidFill>
                            <a:schemeClr val="dk1"/>
                          </a:solidFill>
                          <a:latin typeface="Helvetica Neue"/>
                          <a:ea typeface="Helvetica Neue"/>
                          <a:cs typeface="Helvetica Neue"/>
                          <a:sym typeface="Helvetica Neue"/>
                        </a:rPr>
                        <a:t>Learning outcome:</a:t>
                      </a:r>
                      <a:r>
                        <a:rPr lang="en-GB" sz="1650" dirty="0">
                          <a:solidFill>
                            <a:schemeClr val="dk1"/>
                          </a:solidFill>
                          <a:latin typeface="Helvetica Neue"/>
                          <a:ea typeface="Helvetica Neue"/>
                          <a:cs typeface="Helvetica Neue"/>
                          <a:sym typeface="Helvetica Neue"/>
                        </a:rPr>
                        <a:t> I can modify my own species counter program to collect accurate species data.</a:t>
                      </a:r>
                      <a:endParaRPr sz="1650" dirty="0">
                        <a:solidFill>
                          <a:schemeClr val="dk1"/>
                        </a:solidFill>
                        <a:latin typeface="Helvetica Neue"/>
                        <a:ea typeface="Helvetica Neue"/>
                        <a:cs typeface="Helvetica Neue"/>
                        <a:sym typeface="Helvetica Neue"/>
                      </a:endParaRPr>
                    </a:p>
                  </a:txBody>
                  <a:tcPr marL="91425" marR="91425" marT="91425" marB="91425">
                    <a:solidFill>
                      <a:srgbClr val="F3F3F3"/>
                    </a:solidFill>
                  </a:tcPr>
                </a:tc>
                <a:extLst>
                  <a:ext uri="{0D108BD9-81ED-4DB2-BD59-A6C34878D82A}">
                    <a16:rowId xmlns:a16="http://schemas.microsoft.com/office/drawing/2014/main" val="10002"/>
                  </a:ext>
                </a:extLst>
              </a:tr>
              <a:tr h="773950">
                <a:tc vMerge="1">
                  <a:txBody>
                    <a:bodyPr/>
                    <a:lstStyle/>
                    <a:p>
                      <a:endParaRPr lang="en-US"/>
                    </a:p>
                  </a:txBody>
                  <a:tcPr/>
                </a:tc>
                <a:tc>
                  <a:txBody>
                    <a:bodyPr/>
                    <a:lstStyle/>
                    <a:p>
                      <a:pPr marL="0" marR="0" lvl="0" indent="0" algn="l" rtl="0">
                        <a:lnSpc>
                          <a:spcPct val="100000"/>
                        </a:lnSpc>
                        <a:spcBef>
                          <a:spcPts val="0"/>
                        </a:spcBef>
                        <a:spcAft>
                          <a:spcPts val="0"/>
                        </a:spcAft>
                        <a:buNone/>
                      </a:pPr>
                      <a:r>
                        <a:rPr lang="en-GB" sz="1650" b="1" dirty="0">
                          <a:solidFill>
                            <a:schemeClr val="dk1"/>
                          </a:solidFill>
                          <a:latin typeface="Helvetica Neue"/>
                          <a:ea typeface="Helvetica Neue"/>
                          <a:cs typeface="Helvetica Neue"/>
                          <a:sym typeface="Helvetica Neue"/>
                        </a:rPr>
                        <a:t>Activity description:</a:t>
                      </a:r>
                      <a:r>
                        <a:rPr lang="en-GB" sz="1650" dirty="0">
                          <a:solidFill>
                            <a:schemeClr val="dk1"/>
                          </a:solidFill>
                          <a:latin typeface="Helvetica Neue"/>
                          <a:ea typeface="Helvetica Neue"/>
                          <a:cs typeface="Helvetica Neue"/>
                          <a:sym typeface="Helvetica Neue"/>
                        </a:rPr>
                        <a:t> Modify the starter project to code your own species counter for local observation.</a:t>
                      </a:r>
                      <a:endParaRPr sz="1650" dirty="0">
                        <a:solidFill>
                          <a:schemeClr val="dk1"/>
                        </a:solidFill>
                        <a:latin typeface="Helvetica Neue"/>
                        <a:ea typeface="Helvetica Neue"/>
                        <a:cs typeface="Helvetica Neue"/>
                        <a:sym typeface="Helvetica Neue"/>
                      </a:endParaRPr>
                    </a:p>
                  </a:txBody>
                  <a:tcPr marL="91425" marR="91425" marT="91425" marB="91425">
                    <a:solidFill>
                      <a:srgbClr val="D9D9D9"/>
                    </a:solidFill>
                  </a:tcPr>
                </a:tc>
                <a:extLst>
                  <a:ext uri="{0D108BD9-81ED-4DB2-BD59-A6C34878D82A}">
                    <a16:rowId xmlns:a16="http://schemas.microsoft.com/office/drawing/2014/main" val="10003"/>
                  </a:ext>
                </a:extLst>
              </a:tr>
              <a:tr h="840100">
                <a:tc rowSpan="2">
                  <a:txBody>
                    <a:bodyPr/>
                    <a:lstStyle/>
                    <a:p>
                      <a:pPr marL="0" lvl="0" indent="0" algn="l" rtl="0">
                        <a:lnSpc>
                          <a:spcPct val="90000"/>
                        </a:lnSpc>
                        <a:spcBef>
                          <a:spcPts val="812"/>
                        </a:spcBef>
                        <a:spcAft>
                          <a:spcPts val="0"/>
                        </a:spcAft>
                        <a:buNone/>
                      </a:pPr>
                      <a:r>
                        <a:rPr lang="en-GB" sz="1850" b="1" u="sng">
                          <a:solidFill>
                            <a:srgbClr val="CD0364"/>
                          </a:solidFill>
                          <a:latin typeface="Helvetica Neue"/>
                          <a:ea typeface="Helvetica Neue"/>
                          <a:cs typeface="Helvetica Neue"/>
                          <a:sym typeface="Helvetica Neue"/>
                        </a:rPr>
                        <a:t>Spicy</a:t>
                      </a:r>
                      <a:endParaRPr sz="1850">
                        <a:solidFill>
                          <a:srgbClr val="CD0364"/>
                        </a:solidFill>
                        <a:latin typeface="Helvetica Neue"/>
                        <a:ea typeface="Helvetica Neue"/>
                        <a:cs typeface="Helvetica Neue"/>
                        <a:sym typeface="Helvetica Neue"/>
                      </a:endParaRPr>
                    </a:p>
                    <a:p>
                      <a:pPr marL="0" lvl="0" indent="0" algn="l" rtl="0">
                        <a:lnSpc>
                          <a:spcPct val="90000"/>
                        </a:lnSpc>
                        <a:spcBef>
                          <a:spcPts val="812"/>
                        </a:spcBef>
                        <a:spcAft>
                          <a:spcPts val="0"/>
                        </a:spcAft>
                        <a:buNone/>
                      </a:pPr>
                      <a:r>
                        <a:rPr lang="en-GB" sz="1850" dirty="0">
                          <a:solidFill>
                            <a:schemeClr val="dk1"/>
                          </a:solidFill>
                          <a:latin typeface="Helvetica Neue"/>
                          <a:ea typeface="Helvetica Neue"/>
                          <a:cs typeface="Helvetica Neue"/>
                          <a:sym typeface="Helvetica Neue"/>
                        </a:rPr>
                        <a:t>🌶️🌶️🌶️</a:t>
                      </a:r>
                      <a:endParaRPr sz="1850" dirty="0">
                        <a:solidFill>
                          <a:schemeClr val="dk1"/>
                        </a:solidFill>
                        <a:latin typeface="Helvetica Neue"/>
                        <a:ea typeface="Helvetica Neue"/>
                        <a:cs typeface="Helvetica Neue"/>
                        <a:sym typeface="Helvetica Neue"/>
                      </a:endParaRPr>
                    </a:p>
                    <a:p>
                      <a:pPr marL="0" lvl="0" indent="0" algn="l" rtl="0">
                        <a:lnSpc>
                          <a:spcPct val="90000"/>
                        </a:lnSpc>
                        <a:spcBef>
                          <a:spcPts val="812"/>
                        </a:spcBef>
                        <a:spcAft>
                          <a:spcPts val="0"/>
                        </a:spcAft>
                        <a:buNone/>
                      </a:pPr>
                      <a:endParaRPr sz="1375">
                        <a:solidFill>
                          <a:schemeClr val="dk1"/>
                        </a:solidFill>
                        <a:latin typeface="Helvetica Neue"/>
                        <a:ea typeface="Helvetica Neue"/>
                        <a:cs typeface="Helvetica Neue"/>
                        <a:sym typeface="Helvetica Neue"/>
                      </a:endParaRPr>
                    </a:p>
                    <a:p>
                      <a:pPr marL="0" lvl="0" indent="0" algn="l" rtl="0">
                        <a:lnSpc>
                          <a:spcPct val="90000"/>
                        </a:lnSpc>
                        <a:spcBef>
                          <a:spcPts val="812"/>
                        </a:spcBef>
                        <a:spcAft>
                          <a:spcPts val="0"/>
                        </a:spcAft>
                        <a:buNone/>
                      </a:pPr>
                      <a:endParaRPr sz="1375">
                        <a:solidFill>
                          <a:schemeClr val="dk1"/>
                        </a:solidFill>
                        <a:latin typeface="Helvetica Neue"/>
                        <a:ea typeface="Helvetica Neue"/>
                        <a:cs typeface="Helvetica Neue"/>
                        <a:sym typeface="Helvetica Neue"/>
                      </a:endParaRPr>
                    </a:p>
                    <a:p>
                      <a:pPr marL="0" lvl="0" indent="0" algn="l" rtl="0">
                        <a:lnSpc>
                          <a:spcPct val="90000"/>
                        </a:lnSpc>
                        <a:spcBef>
                          <a:spcPts val="812"/>
                        </a:spcBef>
                        <a:spcAft>
                          <a:spcPts val="0"/>
                        </a:spcAft>
                        <a:buNone/>
                      </a:pPr>
                      <a:r>
                        <a:rPr lang="en-GB" dirty="0">
                          <a:solidFill>
                            <a:schemeClr val="dk1"/>
                          </a:solidFill>
                          <a:latin typeface="Helvetica Neue"/>
                          <a:ea typeface="Helvetica Neue"/>
                          <a:cs typeface="Helvetica Neue"/>
                          <a:sym typeface="Helvetica Neue"/>
                        </a:rPr>
                        <a:t>45-60 mins</a:t>
                      </a:r>
                      <a:endParaRPr dirty="0"/>
                    </a:p>
                  </a:txBody>
                  <a:tcPr marL="91425" marR="91425" marT="91425" marB="91425"/>
                </a:tc>
                <a:tc>
                  <a:txBody>
                    <a:bodyPr/>
                    <a:lstStyle/>
                    <a:p>
                      <a:pPr marL="0" marR="0" lvl="0" indent="0" algn="l" rtl="0">
                        <a:lnSpc>
                          <a:spcPct val="100000"/>
                        </a:lnSpc>
                        <a:spcBef>
                          <a:spcPts val="0"/>
                        </a:spcBef>
                        <a:spcAft>
                          <a:spcPts val="1000"/>
                        </a:spcAft>
                        <a:buNone/>
                      </a:pPr>
                      <a:r>
                        <a:rPr lang="en-GB" sz="1650" b="1" dirty="0">
                          <a:solidFill>
                            <a:schemeClr val="dk1"/>
                          </a:solidFill>
                          <a:latin typeface="Helvetica Neue"/>
                          <a:ea typeface="Helvetica Neue"/>
                          <a:cs typeface="Helvetica Neue"/>
                          <a:sym typeface="Helvetica Neue"/>
                        </a:rPr>
                        <a:t>Learning outcome:</a:t>
                      </a:r>
                      <a:r>
                        <a:rPr lang="en-GB" sz="1650" dirty="0">
                          <a:solidFill>
                            <a:schemeClr val="dk1"/>
                          </a:solidFill>
                          <a:latin typeface="Helvetica Neue"/>
                          <a:ea typeface="Helvetica Neue"/>
                          <a:cs typeface="Helvetica Neue"/>
                          <a:sym typeface="Helvetica Neue"/>
                        </a:rPr>
                        <a:t> I can create my own species counter program to collect accurate species data.</a:t>
                      </a:r>
                      <a:endParaRPr sz="1650" dirty="0">
                        <a:solidFill>
                          <a:schemeClr val="dk1"/>
                        </a:solidFill>
                        <a:latin typeface="Helvetica Neue"/>
                        <a:ea typeface="Helvetica Neue"/>
                        <a:cs typeface="Helvetica Neue"/>
                        <a:sym typeface="Helvetica Neue"/>
                      </a:endParaRPr>
                    </a:p>
                  </a:txBody>
                  <a:tcPr marL="91425" marR="91425" marT="91425" marB="91425">
                    <a:solidFill>
                      <a:srgbClr val="F3F3F3"/>
                    </a:solidFill>
                  </a:tcPr>
                </a:tc>
                <a:extLst>
                  <a:ext uri="{0D108BD9-81ED-4DB2-BD59-A6C34878D82A}">
                    <a16:rowId xmlns:a16="http://schemas.microsoft.com/office/drawing/2014/main" val="10004"/>
                  </a:ext>
                </a:extLst>
              </a:tr>
              <a:tr h="840475">
                <a:tc vMerge="1">
                  <a:txBody>
                    <a:bodyPr/>
                    <a:lstStyle/>
                    <a:p>
                      <a:endParaRPr lang="en-US"/>
                    </a:p>
                  </a:txBody>
                  <a:tcPr/>
                </a:tc>
                <a:tc>
                  <a:txBody>
                    <a:bodyPr/>
                    <a:lstStyle/>
                    <a:p>
                      <a:pPr marL="0" marR="0" lvl="0" indent="0" algn="l" rtl="0">
                        <a:lnSpc>
                          <a:spcPct val="100000"/>
                        </a:lnSpc>
                        <a:spcBef>
                          <a:spcPts val="0"/>
                        </a:spcBef>
                        <a:spcAft>
                          <a:spcPts val="1000"/>
                        </a:spcAft>
                        <a:buNone/>
                      </a:pPr>
                      <a:r>
                        <a:rPr lang="en-GB" sz="1650" b="1" dirty="0">
                          <a:solidFill>
                            <a:schemeClr val="dk1"/>
                          </a:solidFill>
                          <a:latin typeface="Helvetica Neue"/>
                          <a:ea typeface="Helvetica Neue"/>
                          <a:cs typeface="Helvetica Neue"/>
                          <a:sym typeface="Helvetica Neue"/>
                        </a:rPr>
                        <a:t>Activity description:</a:t>
                      </a:r>
                      <a:r>
                        <a:rPr lang="en-GB" sz="1650" dirty="0">
                          <a:solidFill>
                            <a:schemeClr val="dk1"/>
                          </a:solidFill>
                          <a:latin typeface="Helvetica Neue"/>
                          <a:ea typeface="Helvetica Neue"/>
                          <a:cs typeface="Helvetica Neue"/>
                          <a:sym typeface="Helvetica Neue"/>
                        </a:rPr>
                        <a:t> Code your own species counter program to collect accurate species data for local observation.</a:t>
                      </a:r>
                      <a:endParaRPr sz="1650" dirty="0">
                        <a:solidFill>
                          <a:schemeClr val="dk1"/>
                        </a:solidFill>
                        <a:latin typeface="Helvetica Neue"/>
                        <a:ea typeface="Helvetica Neue"/>
                        <a:cs typeface="Helvetica Neue"/>
                        <a:sym typeface="Helvetica Neue"/>
                      </a:endParaRPr>
                    </a:p>
                  </a:txBody>
                  <a:tcPr marL="91425" marR="91425" marT="91425" marB="91425">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Mild</a:t>
            </a:r>
            <a:endParaRPr/>
          </a:p>
        </p:txBody>
      </p:sp>
      <p:sp>
        <p:nvSpPr>
          <p:cNvPr id="147" name="Google Shape;147;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0"/>
                  </a:ext>
                </a:extLst>
              </a:rPr>
              <a:t>Mild 🌶️ </a:t>
            </a:r>
            <a:r>
              <a:rPr lang="en-GB" sz="2600">
                <a:solidFill>
                  <a:srgbClr val="2993D6"/>
                </a:solidFill>
              </a:rPr>
              <a:t>Introduction</a:t>
            </a:r>
            <a:endParaRPr sz="2600">
              <a:solidFill>
                <a:srgbClr val="2993D6"/>
              </a:solidFill>
            </a:endParaRPr>
          </a:p>
        </p:txBody>
      </p:sp>
      <p:sp>
        <p:nvSpPr>
          <p:cNvPr id="153" name="Google Shape;153;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7</a:t>
            </a:fld>
            <a:endParaRPr/>
          </a:p>
        </p:txBody>
      </p:sp>
      <p:sp>
        <p:nvSpPr>
          <p:cNvPr id="154" name="Google Shape;154;g35fa30c4f18_0_17"/>
          <p:cNvSpPr txBox="1">
            <a:spLocks noGrp="1"/>
          </p:cNvSpPr>
          <p:nvPr>
            <p:ph type="body" idx="1"/>
          </p:nvPr>
        </p:nvSpPr>
        <p:spPr>
          <a:xfrm>
            <a:off x="681025" y="1220800"/>
            <a:ext cx="8432700" cy="4937100"/>
          </a:xfrm>
          <a:prstGeom prst="rect">
            <a:avLst/>
          </a:prstGeom>
          <a:noFill/>
          <a:ln>
            <a:noFill/>
          </a:ln>
        </p:spPr>
        <p:txBody>
          <a:bodyPr spcFirstLastPara="1" wrap="square" lIns="91425" tIns="45700" rIns="91425" bIns="45700" anchor="t" anchorCtr="0">
            <a:noAutofit/>
          </a:bodyPr>
          <a:lstStyle/>
          <a:p>
            <a:pPr marL="457200" lvl="0" indent="-333375" algn="l" rtl="0">
              <a:lnSpc>
                <a:spcPct val="100000"/>
              </a:lnSpc>
              <a:spcBef>
                <a:spcPts val="0"/>
              </a:spcBef>
              <a:spcAft>
                <a:spcPts val="0"/>
              </a:spcAft>
              <a:buClr>
                <a:srgbClr val="2A92D6"/>
              </a:buClr>
              <a:buSzPts val="1650"/>
              <a:buChar char="•"/>
            </a:pPr>
            <a:r>
              <a:rPr lang="en-GB" sz="1650" dirty="0"/>
              <a:t>Students will download the code on their </a:t>
            </a:r>
            <a:r>
              <a:rPr lang="en-GB" sz="1650" dirty="0" err="1"/>
              <a:t>micro:bit</a:t>
            </a:r>
            <a:r>
              <a:rPr lang="en-GB" sz="1650" dirty="0"/>
              <a:t>, take it outside (connected to the battery</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1"/>
                  </a:ext>
                </a:extLst>
              </a:rPr>
              <a:t> pack), and </a:t>
            </a:r>
            <a:r>
              <a:rPr lang="en-GB" sz="1650" dirty="0"/>
              <a:t>gather some real-world data.  </a:t>
            </a:r>
            <a:endParaRPr sz="1650" dirty="0"/>
          </a:p>
          <a:p>
            <a:pPr marL="457200" lvl="0" indent="-333375" algn="l" rtl="0">
              <a:lnSpc>
                <a:spcPct val="100000"/>
              </a:lnSpc>
              <a:spcBef>
                <a:spcPts val="2400"/>
              </a:spcBef>
              <a:spcAft>
                <a:spcPts val="0"/>
              </a:spcAft>
              <a:buClr>
                <a:srgbClr val="2A92D6"/>
              </a:buClr>
              <a:buSzPts val="1650"/>
              <a:buChar char="•"/>
            </a:pPr>
            <a:r>
              <a:rPr lang="en-GB" sz="1650" dirty="0"/>
              <a:t>Counting living (moving) species is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2"/>
                  </a:ext>
                </a:extLst>
              </a:rPr>
              <a:t>hard, so </a:t>
            </a:r>
            <a:r>
              <a:rPr lang="en-GB" sz="1650" dirty="0"/>
              <a:t>working in pairs or small groups can be help</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3"/>
                  </a:ext>
                </a:extLst>
              </a:rPr>
              <a:t>ful</a:t>
            </a:r>
            <a:r>
              <a:rPr lang="en-GB" sz="1650" dirty="0"/>
              <a:t>.</a:t>
            </a:r>
            <a:endParaRPr sz="1650" dirty="0"/>
          </a:p>
          <a:p>
            <a:pPr marL="457200" lvl="0" indent="-333375" algn="l" rtl="0">
              <a:lnSpc>
                <a:spcPct val="100000"/>
              </a:lnSpc>
              <a:spcBef>
                <a:spcPts val="2400"/>
              </a:spcBef>
              <a:spcAft>
                <a:spcPts val="0"/>
              </a:spcAft>
              <a:buClr>
                <a:srgbClr val="2A92D6"/>
              </a:buClr>
              <a:buSzPts val="1650"/>
              <a:buChar char="•"/>
            </a:pPr>
            <a:r>
              <a:rPr lang="en-GB" sz="1650" dirty="0"/>
              <a:t>This p</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4"/>
                  </a:ext>
                </a:extLst>
              </a:rPr>
              <a:t>roject</a:t>
            </a:r>
            <a:r>
              <a:rPr lang="en-GB" sz="1650" dirty="0"/>
              <a:t> is set up to measure A for insects and B for birds, but you can tailor this to better suit your class and environment. You can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5"/>
                  </a:ext>
                </a:extLst>
              </a:rPr>
              <a:t>rename the variables</a:t>
            </a:r>
            <a:r>
              <a:rPr lang="en-GB" sz="1650" dirty="0"/>
              <a:t> to customize your use of this project (instructions available at the end of this guide).</a:t>
            </a:r>
            <a:endParaRPr sz="1650" dirty="0"/>
          </a:p>
          <a:p>
            <a:pPr marL="457200" lvl="0" indent="-333375" algn="l" rtl="0">
              <a:lnSpc>
                <a:spcPct val="100000"/>
              </a:lnSpc>
              <a:spcBef>
                <a:spcPts val="2400"/>
              </a:spcBef>
              <a:spcAft>
                <a:spcPts val="0"/>
              </a:spcAft>
              <a:buClr>
                <a:srgbClr val="2A92D6"/>
              </a:buClr>
              <a:buSzPts val="1650"/>
              <a:buChar char="•"/>
            </a:pPr>
            <a:r>
              <a:rPr lang="en-GB" sz="1650" dirty="0"/>
              <a:t>Remember to identify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6"/>
                  </a:ext>
                </a:extLst>
              </a:rPr>
              <a:t>the areas where student will be collecting data</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7"/>
                  </a:ext>
                </a:extLst>
              </a:rPr>
              <a:t>. A </a:t>
            </a:r>
            <a:r>
              <a:rPr lang="en-GB" sz="1650" dirty="0"/>
              <a:t>selection of areas can provide interesting discussions at the end of the session.  </a:t>
            </a:r>
            <a:endParaRPr sz="1650" dirty="0"/>
          </a:p>
          <a:p>
            <a:pPr marL="457200" lvl="0" indent="-333375" algn="l" rtl="0">
              <a:lnSpc>
                <a:spcPct val="100000"/>
              </a:lnSpc>
              <a:spcBef>
                <a:spcPts val="2400"/>
              </a:spcBef>
              <a:spcAft>
                <a:spcPts val="0"/>
              </a:spcAft>
              <a:buClr>
                <a:srgbClr val="2A92D6"/>
              </a:buClr>
              <a:buSzPts val="1650"/>
              <a:buChar char="•"/>
            </a:pPr>
            <a:r>
              <a:rPr lang="en-GB" sz="1650" dirty="0"/>
              <a:t>After they have collected the data, students can use the data to build graphs to support class discussion about biodiversity.</a:t>
            </a:r>
            <a:endParaRPr sz="1650" dirty="0"/>
          </a:p>
          <a:p>
            <a:pPr marL="914400" lvl="1" indent="-333375" algn="l" rtl="0">
              <a:lnSpc>
                <a:spcPct val="100000"/>
              </a:lnSpc>
              <a:spcBef>
                <a:spcPts val="1000"/>
              </a:spcBef>
              <a:spcAft>
                <a:spcPts val="2400"/>
              </a:spcAft>
              <a:buClr>
                <a:srgbClr val="2993D6"/>
              </a:buClr>
              <a:buSzPts val="1650"/>
              <a:buChar char="•"/>
            </a:pPr>
            <a:r>
              <a:rPr lang="en-GB" sz="1650" dirty="0"/>
              <a:t>The </a:t>
            </a:r>
            <a:r>
              <a:rPr lang="en-GB" sz="1650">
                <a:solidFill>
                  <a:schemeClr val="tx1"/>
                </a:solidFill>
              </a:rPr>
              <a:t>species counter recording sheet</a:t>
            </a:r>
            <a:r>
              <a:rPr lang="en-GB" sz="1650" dirty="0"/>
              <a:t> can be used to record the date, time, location, and species observation totals.</a:t>
            </a:r>
            <a:endParaRPr sz="1650" dirty="0"/>
          </a:p>
        </p:txBody>
      </p:sp>
      <p:pic>
        <p:nvPicPr>
          <p:cNvPr id="155" name="Google Shape;155;g35fa30c4f18_0_17" descr="decorative"/>
          <p:cNvPicPr preferRelativeResize="0"/>
          <p:nvPr/>
        </p:nvPicPr>
        <p:blipFill rotWithShape="1">
          <a:blip r:embed="rId3">
            <a:alphaModFix/>
          </a:blip>
          <a:srcRect/>
          <a:stretch/>
        </p:blipFill>
        <p:spPr>
          <a:xfrm>
            <a:off x="8310377" y="282688"/>
            <a:ext cx="955218" cy="736882"/>
          </a:xfrm>
          <a:prstGeom prst="rect">
            <a:avLst/>
          </a:prstGeom>
          <a:noFill/>
          <a:ln>
            <a:noFill/>
          </a:ln>
        </p:spPr>
      </p:pic>
      <p:sp>
        <p:nvSpPr>
          <p:cNvPr id="156" name="Google Shape;156;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b="1">
                <a:solidFill>
                  <a:srgbClr val="2A92D6"/>
                </a:solidFill>
                <a:latin typeface="Helvetica Neue"/>
                <a:ea typeface="Helvetica Neue"/>
                <a:cs typeface="Helvetica Neue"/>
                <a:sym typeface="Helvetica Neue"/>
              </a:rPr>
              <a:t>Mild 🌶️ </a:t>
            </a:r>
            <a:r>
              <a:rPr lang="en-GB" sz="1150">
                <a:solidFill>
                  <a:srgbClr val="888888"/>
                </a:solidFill>
                <a:latin typeface="Helvetica Neue"/>
                <a:ea typeface="Helvetica Neue"/>
                <a:cs typeface="Helvetica Neue"/>
                <a:sym typeface="Helvetica Neue"/>
              </a:rPr>
              <a:t>- Medium - Spicy</a:t>
            </a:r>
            <a:endParaRPr sz="1150">
              <a:solidFill>
                <a:srgbClr val="888888"/>
              </a:solidFill>
              <a:latin typeface="Helvetica Neue"/>
              <a:ea typeface="Helvetica Neue"/>
              <a:cs typeface="Helvetica Neue"/>
              <a:sym typeface="Helvetica Neue"/>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Student A</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8"/>
                  </a:ext>
                </a:extLst>
              </a:rPr>
              <a:t>ctivity</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9"/>
                  </a:ext>
                </a:extLst>
              </a:rPr>
              <a:t> Steps</a:t>
            </a:r>
            <a:endParaRPr sz="2600">
              <a:solidFill>
                <a:srgbClr val="2993D6"/>
              </a:solidFill>
            </a:endParaRPr>
          </a:p>
        </p:txBody>
      </p:sp>
      <p:sp>
        <p:nvSpPr>
          <p:cNvPr id="162" name="Google Shape;162;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8</a:t>
            </a:fld>
            <a:endParaRPr/>
          </a:p>
        </p:txBody>
      </p:sp>
      <p:sp>
        <p:nvSpPr>
          <p:cNvPr id="163" name="Google Shape;163;g3669771b81a_0_1"/>
          <p:cNvSpPr txBox="1">
            <a:spLocks noGrp="1"/>
          </p:cNvSpPr>
          <p:nvPr>
            <p:ph type="body" idx="1"/>
          </p:nvPr>
        </p:nvSpPr>
        <p:spPr>
          <a:xfrm>
            <a:off x="681025" y="1548375"/>
            <a:ext cx="8544000" cy="38487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Open</a:t>
            </a:r>
            <a:r>
              <a:rPr lang="en-GB" sz="1800"/>
              <a:t> the project: </a:t>
            </a:r>
            <a:r>
              <a:rPr lang="en-GB" sz="1800" u="sng">
                <a:solidFill>
                  <a:schemeClr val="hlink"/>
                </a:solidFill>
                <a:hlinkClick r:id="rId3"/>
              </a:rPr>
              <a:t>mbit.io/us-species</a:t>
            </a:r>
            <a:r>
              <a:rPr lang="en-GB" sz="1800"/>
              <a:t> and </a:t>
            </a:r>
            <a:r>
              <a:rPr lang="en-GB" sz="1800" b="1">
                <a:solidFill>
                  <a:srgbClr val="2A92D6"/>
                </a:solidFill>
              </a:rPr>
              <a:t>d</a:t>
            </a:r>
            <a:r>
              <a:rPr lang="en-GB" sz="1800" b="1">
                <a:solidFill>
                  <a:srgbClr val="2993D6"/>
                </a:solidFill>
              </a:rPr>
              <a:t>ownload</a:t>
            </a:r>
            <a:r>
              <a:rPr lang="en-GB" sz="1800"/>
              <a:t> the code to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0"/>
                  </a:ext>
                </a:extLst>
              </a:rPr>
              <a:t>the</a:t>
            </a:r>
            <a:r>
              <a:rPr lang="en-GB" sz="1800"/>
              <a:t> micro:bit.</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Unplug </a:t>
            </a:r>
            <a:r>
              <a:rPr lang="en-GB" sz="1800"/>
              <a:t>the micro:bit and </a:t>
            </a:r>
            <a:r>
              <a:rPr lang="en-GB" sz="1800" b="1">
                <a:solidFill>
                  <a:srgbClr val="2A92D6"/>
                </a:solidFill>
              </a:rPr>
              <a:t>connect</a:t>
            </a:r>
            <a:r>
              <a:rPr lang="en-GB" sz="1800"/>
              <a:t> the battery pack.  </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Go</a:t>
            </a:r>
            <a:r>
              <a:rPr lang="en-GB" sz="1800"/>
              <a:t> to the predetermined observation area and start collecting data. </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Collect</a:t>
            </a:r>
            <a:r>
              <a:rPr lang="en-GB" sz="1800"/>
              <a:t> data using the buttons to increase each count</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1"/>
                  </a:ext>
                </a:extLst>
              </a:rPr>
              <a:t> by</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2"/>
                  </a:ext>
                </a:extLst>
              </a:rPr>
              <a: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3"/>
                  </a:ext>
                </a:extLst>
              </a:rPr>
              <a:t>1</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4"/>
                  </a:ext>
                </a:extLst>
              </a:rPr>
              <a: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5"/>
                  </a:ext>
                </a:extLst>
              </a:rPr>
              <a:t>(Button</a:t>
            </a:r>
            <a:r>
              <a:rPr lang="en-GB" sz="1800"/>
              <a:t> A = insects, B</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6"/>
                  </a:ext>
                </a:extLst>
              </a:rPr>
              <a:t>utton</a:t>
            </a:r>
            <a:r>
              <a:rPr lang="en-GB" sz="1800"/>
              <a:t> B = birds)</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Shake</a:t>
            </a:r>
            <a:r>
              <a:rPr lang="en-GB" sz="1800"/>
              <a:t> the micro:bit to show the totals on the LED display.</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Record </a:t>
            </a:r>
            <a:r>
              <a:rPr lang="en-GB" sz="1800"/>
              <a:t>totals and </a:t>
            </a:r>
            <a:r>
              <a:rPr lang="en-GB" sz="1800" b="1">
                <a:solidFill>
                  <a:srgbClr val="2993D6"/>
                </a:solidFill>
              </a:rPr>
              <a:t>d</a:t>
            </a:r>
            <a:r>
              <a:rPr lang="en-GB" sz="1800" b="1">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7"/>
                  </a:ext>
                </a:extLst>
              </a:rPr>
              <a:t>iscuss</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8"/>
                  </a:ext>
                </a:extLst>
              </a:rPr>
              <a:t> observations. What do you notice and wonder about the results? </a:t>
            </a:r>
            <a:endParaRPr sz="1800"/>
          </a:p>
        </p:txBody>
      </p:sp>
      <p:sp>
        <p:nvSpPr>
          <p:cNvPr id="164" name="Google Shape;164;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b="1">
                <a:solidFill>
                  <a:srgbClr val="2A92D6"/>
                </a:solidFill>
                <a:latin typeface="Helvetica Neue"/>
                <a:ea typeface="Helvetica Neue"/>
                <a:cs typeface="Helvetica Neue"/>
                <a:sym typeface="Helvetica Neue"/>
              </a:rPr>
              <a:t>Mild 🌶️ </a:t>
            </a:r>
            <a:r>
              <a:rPr lang="en-GB" sz="1150">
                <a:solidFill>
                  <a:srgbClr val="888888"/>
                </a:solidFill>
                <a:latin typeface="Helvetica Neue"/>
                <a:ea typeface="Helvetica Neue"/>
                <a:cs typeface="Helvetica Neue"/>
                <a:sym typeface="Helvetica Neue"/>
              </a:rPr>
              <a:t>- Medium - Spicy</a:t>
            </a:r>
            <a:endParaRPr sz="1150">
              <a:solidFill>
                <a:srgbClr val="888888"/>
              </a:solidFill>
              <a:latin typeface="Helvetica Neue"/>
              <a:ea typeface="Helvetica Neue"/>
              <a:cs typeface="Helvetica Neue"/>
              <a:sym typeface="Helvetica Neue"/>
            </a:endParaRPr>
          </a:p>
        </p:txBody>
      </p:sp>
      <p:sp>
        <p:nvSpPr>
          <p:cNvPr id="165" name="Google Shape;165;g3669771b81a_0_1"/>
          <p:cNvSpPr/>
          <p:nvPr/>
        </p:nvSpPr>
        <p:spPr>
          <a:xfrm>
            <a:off x="681025" y="5306725"/>
            <a:ext cx="6561300" cy="857100"/>
          </a:xfrm>
          <a:prstGeom prst="roundRect">
            <a:avLst>
              <a:gd name="adj" fmla="val 16667"/>
            </a:avLst>
          </a:prstGeom>
          <a:solidFill>
            <a:schemeClr val="lt1"/>
          </a:solid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0000"/>
              </a:lnSpc>
              <a:spcBef>
                <a:spcPts val="1300"/>
              </a:spcBef>
              <a:spcAft>
                <a:spcPts val="0"/>
              </a:spcAft>
              <a:buNone/>
            </a:pPr>
            <a:r>
              <a:rPr lang="en-GB" sz="1800" b="1">
                <a:solidFill>
                  <a:srgbClr val="2A92D6"/>
                </a:solidFill>
                <a:latin typeface="Helvetica Neue"/>
                <a:ea typeface="Helvetica Neue"/>
                <a:cs typeface="Helvetica Neue"/>
                <a:sym typeface="Helvetica Neue"/>
              </a:rPr>
              <a:t>Pro</a:t>
            </a:r>
            <a:r>
              <a:rPr lang="en-GB" sz="1800" b="1">
                <a:solidFill>
                  <a:srgbClr val="2A92D6"/>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9"/>
                  </a:ext>
                </a:extLst>
              </a:rPr>
              <a:t> tip:</a:t>
            </a:r>
            <a:r>
              <a:rPr lang="en-GB" sz="18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0"/>
                  </a:ext>
                </a:extLst>
              </a:rPr>
              <a:t> </a:t>
            </a:r>
            <a:r>
              <a:rPr lang="en-GB" sz="1800">
                <a:solidFill>
                  <a:schemeClr val="dk1"/>
                </a:solidFill>
                <a:latin typeface="Helvetica Neue"/>
                <a:ea typeface="Helvetica Neue"/>
                <a:cs typeface="Helvetica Neue"/>
                <a:sym typeface="Helvetica Neue"/>
              </a:rPr>
              <a:t>Students can press the reset button on the back of the micro:bit to clear the current count.</a:t>
            </a:r>
            <a:endParaRPr>
              <a:latin typeface="Helvetica Neue"/>
              <a:ea typeface="Helvetica Neue"/>
              <a:cs typeface="Helvetica Neue"/>
              <a:sym typeface="Helvetica Neue"/>
            </a:endParaRPr>
          </a:p>
        </p:txBody>
      </p:sp>
      <p:pic>
        <p:nvPicPr>
          <p:cNvPr id="166" name="Google Shape;166;g3669771b81a_0_1" descr="An illustration of the back of a micro:bit and a finger over part of the board. The reset button is being pressed by the finger."/>
          <p:cNvPicPr preferRelativeResize="0"/>
          <p:nvPr/>
        </p:nvPicPr>
        <p:blipFill>
          <a:blip r:embed="rId4">
            <a:alphaModFix/>
          </a:blip>
          <a:stretch>
            <a:fillRect/>
          </a:stretch>
        </p:blipFill>
        <p:spPr>
          <a:xfrm>
            <a:off x="7390950" y="5206575"/>
            <a:ext cx="1523049" cy="1149775"/>
          </a:xfrm>
          <a:prstGeom prst="rect">
            <a:avLst/>
          </a:prstGeom>
          <a:noFill/>
          <a:ln>
            <a:noFill/>
          </a:ln>
        </p:spPr>
      </p:pic>
      <p:pic>
        <p:nvPicPr>
          <p:cNvPr id="167" name="Google Shape;167;g3669771b81a_0_1" descr="Illustration of educator in front of empty whiteboard used to signal teacher-led activities on this page" title="black female teacher image.png"/>
          <p:cNvPicPr preferRelativeResize="0"/>
          <p:nvPr/>
        </p:nvPicPr>
        <p:blipFill>
          <a:blip r:embed="rId5">
            <a:alphaModFix/>
          </a:blip>
          <a:stretch>
            <a:fillRect/>
          </a:stretch>
        </p:blipFill>
        <p:spPr>
          <a:xfrm>
            <a:off x="8269200" y="316137"/>
            <a:ext cx="1428350" cy="11912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g35fa30c4f18_0_9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Code Details 1</a:t>
            </a:r>
            <a:endParaRPr sz="2600">
              <a:solidFill>
                <a:srgbClr val="2993D6"/>
              </a:solidFill>
            </a:endParaRPr>
          </a:p>
        </p:txBody>
      </p:sp>
      <p:sp>
        <p:nvSpPr>
          <p:cNvPr id="173" name="Google Shape;173;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Page </a:t>
            </a:r>
            <a:fld id="{00000000-1234-1234-1234-123412341234}" type="slidenum">
              <a:rPr lang="en-GB"/>
              <a:t>9</a:t>
            </a:fld>
            <a:endParaRPr/>
          </a:p>
        </p:txBody>
      </p:sp>
      <p:sp>
        <p:nvSpPr>
          <p:cNvPr id="174" name="Google Shape;174;g35fa30c4f18_0_96"/>
          <p:cNvSpPr txBox="1">
            <a:spLocks noGrp="1"/>
          </p:cNvSpPr>
          <p:nvPr>
            <p:ph type="body" idx="1"/>
          </p:nvPr>
        </p:nvSpPr>
        <p:spPr>
          <a:xfrm>
            <a:off x="681025" y="1548375"/>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None/>
            </a:pPr>
            <a:r>
              <a:rPr lang="en-GB" sz="16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1"/>
                  </a:ext>
                </a:extLst>
              </a:rPr>
              <a:t>This project uses </a:t>
            </a:r>
            <a:r>
              <a:rPr lang="en-GB" sz="1600"/>
              <a:t>variables named “A-insects” and “B-birds” to store the number of insects and birds observed. It uses buttons A and B as input devices. </a:t>
            </a:r>
            <a:endParaRPr sz="1550"/>
          </a:p>
        </p:txBody>
      </p:sp>
      <p:sp>
        <p:nvSpPr>
          <p:cNvPr id="175" name="Google Shape;175;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50" b="1">
                <a:solidFill>
                  <a:srgbClr val="2A92D6"/>
                </a:solidFill>
                <a:latin typeface="Helvetica Neue"/>
                <a:ea typeface="Helvetica Neue"/>
                <a:cs typeface="Helvetica Neue"/>
                <a:sym typeface="Helvetica Neue"/>
              </a:rPr>
              <a:t>Mild 🌶️ </a:t>
            </a:r>
            <a:r>
              <a:rPr lang="en-GB" sz="1150">
                <a:solidFill>
                  <a:srgbClr val="888888"/>
                </a:solidFill>
                <a:latin typeface="Helvetica Neue"/>
                <a:ea typeface="Helvetica Neue"/>
                <a:cs typeface="Helvetica Neue"/>
                <a:sym typeface="Helvetica Neue"/>
              </a:rPr>
              <a:t>- Medium - Spicy</a:t>
            </a:r>
            <a:endParaRPr sz="1150">
              <a:solidFill>
                <a:srgbClr val="888888"/>
              </a:solidFill>
              <a:latin typeface="Helvetica Neue"/>
              <a:ea typeface="Helvetica Neue"/>
              <a:cs typeface="Helvetica Neue"/>
              <a:sym typeface="Helvetica Neue"/>
            </a:endParaRPr>
          </a:p>
        </p:txBody>
      </p:sp>
      <p:sp>
        <p:nvSpPr>
          <p:cNvPr id="176" name="Google Shape;176;g35fa30c4f18_0_96"/>
          <p:cNvSpPr/>
          <p:nvPr/>
        </p:nvSpPr>
        <p:spPr>
          <a:xfrm>
            <a:off x="743525" y="2533850"/>
            <a:ext cx="2850600" cy="36198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600">
                <a:solidFill>
                  <a:schemeClr val="dk1"/>
                </a:solidFill>
                <a:latin typeface="Helvetica Neue"/>
                <a:ea typeface="Helvetica Neue"/>
                <a:cs typeface="Helvetica Neue"/>
                <a:sym typeface="Helvetica Neue"/>
              </a:rPr>
              <a:t>At the beginning of the program,</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2"/>
                  </a:ext>
                </a:extLst>
              </a:rPr>
              <a:t> 0 is shown on the LED display</a:t>
            </a:r>
            <a:r>
              <a:rPr lang="en-GB" sz="1600">
                <a:solidFill>
                  <a:schemeClr val="dk1"/>
                </a:solidFill>
                <a:latin typeface="Helvetica Neue"/>
                <a:ea typeface="Helvetica Neue"/>
                <a:cs typeface="Helvetica Neue"/>
                <a:sym typeface="Helvetica Neue"/>
              </a:rPr>
              <a:t> to help students know both variables “A-insects” and “B-birds” are </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3"/>
                  </a:ext>
                </a:extLst>
              </a:rPr>
              <a:t>reset</a:t>
            </a:r>
            <a:r>
              <a:rPr lang="en-GB" sz="1600">
                <a:solidFill>
                  <a:schemeClr val="dk1"/>
                </a:solidFill>
                <a:latin typeface="Helvetica Neue"/>
                <a:ea typeface="Helvetica Neue"/>
                <a:cs typeface="Helvetica Neue"/>
                <a:sym typeface="Helvetica Neue"/>
              </a:rPr>
              <a:t> to 0. </a:t>
            </a:r>
            <a:endParaRPr>
              <a:latin typeface="Helvetica Neue"/>
              <a:ea typeface="Helvetica Neue"/>
              <a:cs typeface="Helvetica Neue"/>
              <a:sym typeface="Helvetica Neue"/>
            </a:endParaRPr>
          </a:p>
        </p:txBody>
      </p:sp>
      <p:sp>
        <p:nvSpPr>
          <p:cNvPr id="177" name="Google Shape;177;g35fa30c4f18_0_96"/>
          <p:cNvSpPr/>
          <p:nvPr/>
        </p:nvSpPr>
        <p:spPr>
          <a:xfrm>
            <a:off x="3962400" y="2533850"/>
            <a:ext cx="5364600" cy="36198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600">
                <a:solidFill>
                  <a:schemeClr val="dk1"/>
                </a:solidFill>
                <a:latin typeface="Helvetica Neue"/>
                <a:ea typeface="Helvetica Neue"/>
                <a:cs typeface="Helvetica Neue"/>
                <a:sym typeface="Helvetica Neue"/>
              </a:rPr>
              <a:t>Pressing button A adds 1 to the value of variable “A-insects” and shows the current value stored in variable “A-insects” on the LED display. This allows students to confirm their observation was added to the count. Pressing button B yields the same result for variable </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4"/>
                  </a:ext>
                </a:extLst>
              </a:rPr>
              <a:t>“B-birds”.</a:t>
            </a:r>
            <a:endParaRPr>
              <a:latin typeface="Helvetica Neue"/>
              <a:ea typeface="Helvetica Neue"/>
              <a:cs typeface="Helvetica Neue"/>
              <a:sym typeface="Helvetica Neue"/>
            </a:endParaRPr>
          </a:p>
        </p:txBody>
      </p:sp>
      <p:pic>
        <p:nvPicPr>
          <p:cNvPr id="178" name="Google Shape;178;g35fa30c4f18_0_96" descr="Block-based code for a micro:bit to reset variables &quot;A-insect&quot; and &quot;B-birds&quot; to 0 and display 0 to confirm reset at start of program. The show number and set variable blocks for A-insect and B-birds are inside the on start block." title="microbit-screenshot (17).png"/>
          <p:cNvPicPr preferRelativeResize="0"/>
          <p:nvPr/>
        </p:nvPicPr>
        <p:blipFill rotWithShape="1">
          <a:blip r:embed="rId3">
            <a:alphaModFix/>
          </a:blip>
          <a:srcRect r="70796" b="64653"/>
          <a:stretch/>
        </p:blipFill>
        <p:spPr>
          <a:xfrm>
            <a:off x="1237738" y="2705725"/>
            <a:ext cx="1887969" cy="1654750"/>
          </a:xfrm>
          <a:prstGeom prst="rect">
            <a:avLst/>
          </a:prstGeom>
          <a:noFill/>
          <a:ln>
            <a:noFill/>
          </a:ln>
        </p:spPr>
      </p:pic>
      <p:pic>
        <p:nvPicPr>
          <p:cNvPr id="179" name="Google Shape;179;g35fa30c4f18_0_96" descr="Block-based code for Buttons A and B on a micro:bit to increase the value of variables &quot;A-insect&quot; and &quot;B-birds&quot; by 1 and display the current value each time Button A or B is pressed. The change variable A-insects by 1 and show number blocks are inside the on button A pressed block. The change variable B-birds by 1 and show number blocks are inside the on button B pressed block." title="microbit-screenshot (17).png"/>
          <p:cNvPicPr preferRelativeResize="0"/>
          <p:nvPr/>
        </p:nvPicPr>
        <p:blipFill rotWithShape="1">
          <a:blip r:embed="rId3">
            <a:alphaModFix/>
          </a:blip>
          <a:srcRect l="32459" b="71009"/>
          <a:stretch/>
        </p:blipFill>
        <p:spPr>
          <a:xfrm>
            <a:off x="4210225" y="2859375"/>
            <a:ext cx="4829548" cy="1501100"/>
          </a:xfrm>
          <a:prstGeom prst="rect">
            <a:avLst/>
          </a:prstGeom>
          <a:noFill/>
          <a:ln>
            <a:noFill/>
          </a:ln>
        </p:spPr>
      </p:pic>
      <p:pic>
        <p:nvPicPr>
          <p:cNvPr id="180" name="Google Shape;180;g35fa30c4f18_0_96" descr="decorative" title="Inspired_green@4x-100 (1).jpg"/>
          <p:cNvPicPr preferRelativeResize="0"/>
          <p:nvPr/>
        </p:nvPicPr>
        <p:blipFill rotWithShape="1">
          <a:blip r:embed="rId4">
            <a:alphaModFix/>
          </a:blip>
          <a:srcRect/>
          <a:stretch/>
        </p:blipFill>
        <p:spPr>
          <a:xfrm rot="572948">
            <a:off x="7932800" y="240552"/>
            <a:ext cx="873876" cy="11886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3408</Words>
  <Application>Microsoft Office PowerPoint</Application>
  <PresentationFormat>A4 Paper (210x297 mm)</PresentationFormat>
  <Paragraphs>275</Paragraphs>
  <Slides>33</Slides>
  <Notes>33</Notes>
  <HiddenSlides>0</HiddenSlides>
  <MMClips>0</MMClips>
  <ScaleCrop>false</ScaleCrop>
  <HeadingPairs>
    <vt:vector size="4" baseType="variant">
      <vt:variant>
        <vt:lpstr>Theme</vt:lpstr>
      </vt:variant>
      <vt:variant>
        <vt:i4>2</vt:i4>
      </vt:variant>
      <vt:variant>
        <vt:lpstr>Slide Titles</vt:lpstr>
      </vt:variant>
      <vt:variant>
        <vt:i4>33</vt:i4>
      </vt:variant>
    </vt:vector>
  </HeadingPairs>
  <TitlesOfParts>
    <vt:vector size="35" baseType="lpstr">
      <vt:lpstr>Office Theme</vt:lpstr>
      <vt:lpstr>Divider Slides</vt:lpstr>
      <vt:lpstr>What you need: </vt:lpstr>
      <vt:lpstr>Biological Evolution with Species Counter</vt:lpstr>
      <vt:lpstr>Computer Science Concepts</vt:lpstr>
      <vt:lpstr>How the Species Counter Works</vt:lpstr>
      <vt:lpstr>Pick Your Level</vt:lpstr>
      <vt:lpstr>PowerPoint Presentation</vt:lpstr>
      <vt:lpstr>Mild 🌶️ Introduction</vt:lpstr>
      <vt:lpstr>Mild 🌶️ Student Activity Steps</vt:lpstr>
      <vt:lpstr>Mild 🌶️ Code Details 1</vt:lpstr>
      <vt:lpstr>Mild 🌶️ Code Details 2</vt:lpstr>
      <vt:lpstr>PowerPoint Presentation</vt:lpstr>
      <vt:lpstr>Medium 🌶️🌶️ Introduction</vt:lpstr>
      <vt:lpstr>Medium 🌶️🌶️ Student Activity Steps 1</vt:lpstr>
      <vt:lpstr>Medium 🌶️🌶️ Student Activity Steps 2</vt:lpstr>
      <vt:lpstr>Medium 🌶️🌶️ Student Activity Steps 3</vt:lpstr>
      <vt:lpstr>Medium 🌶️🌶️ Code Details 1</vt:lpstr>
      <vt:lpstr>Medium 🌶️🌶️ Code Details 2</vt:lpstr>
      <vt:lpstr>PowerPoint Presentation</vt:lpstr>
      <vt:lpstr>Spicy 🌶️🌶️🌶️ Introduction</vt:lpstr>
      <vt:lpstr>Spicy 🌶️🌶️🌶️ Student Activity Steps 1</vt:lpstr>
      <vt:lpstr>Spicy 🌶️🌶️🌶️ Student Activity Steps 2</vt:lpstr>
      <vt:lpstr>Spicy 🌶️🌶️🌶️ Student Activity Steps 3</vt:lpstr>
      <vt:lpstr>Spicy 🌶️🌶️🌶️ Student Activity Steps 4</vt:lpstr>
      <vt:lpstr>Spicy 🌶️🌶️🌶️ Student Activity Steps 5</vt:lpstr>
      <vt:lpstr>Spicy 🌶️🌶️🌶️ Code Details 1</vt:lpstr>
      <vt:lpstr>Spicy 🌶️🌶️🌶️ Code Details 2</vt:lpstr>
      <vt:lpstr>PowerPoint Presentation</vt:lpstr>
      <vt:lpstr>Species Counter Extensions</vt:lpstr>
      <vt:lpstr>PowerPoint Presentation</vt:lpstr>
      <vt:lpstr>Rename Variable Activity Steps 1</vt:lpstr>
      <vt:lpstr>Rename Variable Activity Steps 2</vt:lpstr>
      <vt:lpstr>Rename Variable Activity Steps 3</vt:lpstr>
      <vt:lpstr>Rename Variable Activity Steps 4</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guide</dc:title>
  <dc:subject/>
  <dc:creator>Micro:bit Educational Foundation</dc:creator>
  <cp:keywords/>
  <dc:description/>
  <cp:lastModifiedBy>Corey Rogers</cp:lastModifiedBy>
  <cp:revision>12</cp:revision>
  <dcterms:created xsi:type="dcterms:W3CDTF">2024-02-02T13:38:47Z</dcterms:created>
  <dcterms:modified xsi:type="dcterms:W3CDTF">2025-12-17T21:49:37Z</dcterms:modified>
  <cp:category/>
</cp:coreProperties>
</file>