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3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Lst>
  <p:sldSz cx="9906000" cy="6858000" type="A4"/>
  <p:notesSz cx="6858000" cy="9144000"/>
  <p:embeddedFontLst>
    <p:embeddedFont>
      <p:font typeface="Helvetica Neue" panose="02000503000000020004" pitchFamily="2"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hQJd6May10hvIMXraL6Jq3spqWH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9FBB986-7B04-480E-9427-B925EF6C8672}">
  <a:tblStyle styleId="{19FBB986-7B04-480E-9427-B925EF6C8672}"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slide" Target="slides/slide32.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1.fntdata"/><Relationship Id="rId40" Type="http://schemas.openxmlformats.org/officeDocument/2006/relationships/font" Target="fonts/font4.fntdata"/><Relationship Id="rId45" Type="http://customschemas.google.com/relationships/presentationmetadata" Target="meta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65ab73c13e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9" name="Google Shape;189;g365ab73c13e_0_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9" name="Google Shape;199;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5" name="Google Shape;205;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4" name="Google Shape;214;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669771b81a_0_2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5" name="Google Shape;225;g3669771b81a_0_2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246" name="Google Shape;246;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65ab73c13e_0_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9" name="Google Shape;259;g365ab73c13e_0_4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9" name="Google Shape;269;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5" name="Google Shape;275;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0" name="Google Shape;100;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4" name="Google Shape;284;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3" name="Google Shape;293;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65ab73c13e_0_3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9" name="Google Shape;309;g365ab73c13e_0_31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65ab73c13e_0_3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7" name="Google Shape;327;g365ab73c13e_0_38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3" name="Google Shape;343;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365ab73c13e_0_3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7" name="Google Shape;367;g365ab73c13e_0_34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7" name="Google Shape;377;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3" name="Google Shape;383;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36ae1943653_0_32: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2" name="Google Shape;402;g36ae1943653_0_32: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g3669771b81a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8" name="Google Shape;118;g3669771b81a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36ae1943653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8" name="Google Shape;408;g36ae1943653_0_2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36ae1943653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8" name="Google Shape;418;g36ae1943653_0_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36ae1943653_0_6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1" name="Google Shape;431;g36ae1943653_0_6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36ae1943653_0_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2" name="Google Shape;442;g36ae1943653_0_5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6" name="Google Shape;126;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2" name="Google Shape;142;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0" name="Google Shape;150;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6" name="Google Shape;156;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5" name="Google Shape;165;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6" name="Google Shape;176;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47508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evolución biológica con el contador de especies</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5131200" cy="472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evolución biológica con el contador de especies</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3rd Grade - Biological Evolution with Species Counter</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mbit.io/us-species-pp"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2.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hyperlink" Target="http://mbit.io/us-species-spicy"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2.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38.jpg"/><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41.png"/><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23.jpg"/><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44.jp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mbit.io/us-species"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El logotip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Guía del proyecto</a:t>
            </a:r>
            <a:endParaRPr/>
          </a:p>
        </p:txBody>
      </p:sp>
      <p:sp>
        <p:nvSpPr>
          <p:cNvPr id="79" name="Google Shape;79;g35fec345a22_0_24"/>
          <p:cNvSpPr txBox="1"/>
          <p:nvPr/>
        </p:nvSpPr>
        <p:spPr>
          <a:xfrm>
            <a:off x="283812" y="1352450"/>
            <a:ext cx="9447600" cy="561682"/>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000" b="1" i="0" u="none" strike="noStrike" cap="none">
                <a:solidFill>
                  <a:schemeClr val="lt1"/>
                </a:solidFill>
                <a:latin typeface="Arial"/>
                <a:ea typeface="Arial"/>
                <a:cs typeface="Arial"/>
                <a:sym typeface="Arial"/>
              </a:rPr>
              <a:t>Evolución biológica con el contador de especies</a:t>
            </a:r>
            <a:endParaRPr/>
          </a:p>
        </p:txBody>
      </p:sp>
      <p:grpSp>
        <p:nvGrpSpPr>
          <p:cNvPr id="80" name="Google Shape;80;g35fec345a22_0_24"/>
          <p:cNvGrpSpPr/>
          <p:nvPr/>
        </p:nvGrpSpPr>
        <p:grpSpPr>
          <a:xfrm>
            <a:off x="283824" y="308091"/>
            <a:ext cx="9527688" cy="886983"/>
            <a:chOff x="1043748" y="-1624402"/>
            <a:chExt cx="1645200" cy="818778"/>
          </a:xfrm>
        </p:grpSpPr>
        <p:sp>
          <p:nvSpPr>
            <p:cNvPr id="81" name="Google Shape;81;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112157" y="-1522993"/>
              <a:ext cx="1506000" cy="717369"/>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en-GB" sz="2200" b="0" i="0" u="none" strike="noStrike" cap="none">
                  <a:solidFill>
                    <a:schemeClr val="lt1"/>
                  </a:solidFill>
                  <a:latin typeface="Helvetica Neue"/>
                  <a:ea typeface="Helvetica Neue"/>
                  <a:cs typeface="Helvetica Neue"/>
                  <a:sym typeface="Helvetica Neue"/>
                </a:rPr>
                <a:t>Integración de la Informática con las Ciencias Naturales: 3.er curso</a:t>
              </a:r>
              <a:endParaRPr/>
            </a:p>
          </p:txBody>
        </p:sp>
      </p:grpSp>
      <p:sp>
        <p:nvSpPr>
          <p:cNvPr id="83" name="Google Shape;83;g35fec345a22_0_24" descr="'''"/>
          <p:cNvSpPr/>
          <p:nvPr/>
        </p:nvSpPr>
        <p:spPr>
          <a:xfrm>
            <a:off x="330225" y="5954600"/>
            <a:ext cx="2500704"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84" name="Google Shape;84;g35fec345a22_0_24" descr="Ilustración de un micro:bit necesario para utilizar este recurso" title="Screenshot 2025-06-03 at 15.50.03.png"/>
          <p:cNvPicPr preferRelativeResize="0"/>
          <p:nvPr/>
        </p:nvPicPr>
        <p:blipFill rotWithShape="1">
          <a:blip r:embed="rId4">
            <a:alphaModFix/>
          </a:blip>
          <a:srcRect/>
          <a:stretch/>
        </p:blipFill>
        <p:spPr>
          <a:xfrm>
            <a:off x="482100" y="4108457"/>
            <a:ext cx="1385268" cy="1249141"/>
          </a:xfrm>
          <a:prstGeom prst="rect">
            <a:avLst/>
          </a:prstGeom>
          <a:noFill/>
          <a:ln>
            <a:noFill/>
          </a:ln>
        </p:spPr>
      </p:pic>
      <p:pic>
        <p:nvPicPr>
          <p:cNvPr id="85" name="Google Shape;85;g35fec345a22_0_24" descr="Ilustración de un cable Micro USB que se necesita para descargar código en el micro:bit utilizado en este recurso" title="Screenshot 2025-06-03 at 15.50.11.png"/>
          <p:cNvPicPr preferRelativeResize="0"/>
          <p:nvPr/>
        </p:nvPicPr>
        <p:blipFill rotWithShape="1">
          <a:blip r:embed="rId5">
            <a:alphaModFix/>
          </a:blip>
          <a:srcRect/>
          <a:stretch/>
        </p:blipFill>
        <p:spPr>
          <a:xfrm>
            <a:off x="2010052" y="4079365"/>
            <a:ext cx="820877" cy="1249155"/>
          </a:xfrm>
          <a:prstGeom prst="rect">
            <a:avLst/>
          </a:prstGeom>
          <a:noFill/>
          <a:ln>
            <a:noFill/>
          </a:ln>
        </p:spPr>
      </p:pic>
      <p:grpSp>
        <p:nvGrpSpPr>
          <p:cNvPr id="86" name="Google Shape;86;g35fec345a22_0_24"/>
          <p:cNvGrpSpPr/>
          <p:nvPr/>
        </p:nvGrpSpPr>
        <p:grpSpPr>
          <a:xfrm>
            <a:off x="7539634" y="4267383"/>
            <a:ext cx="1678118" cy="1126865"/>
            <a:chOff x="5447675" y="4033825"/>
            <a:chExt cx="1999425" cy="1342625"/>
          </a:xfrm>
        </p:grpSpPr>
        <p:pic>
          <p:nvPicPr>
            <p:cNvPr id="87" name="Google Shape;87;g35fec345a22_0_24" descr="Ilustración del espacio exterior necesario para que los alumnos observen y registren las especies con el micro:bit" title="Screenshot 2025-06-03 at 15.53.27.png"/>
            <p:cNvPicPr preferRelativeResize="0"/>
            <p:nvPr/>
          </p:nvPicPr>
          <p:blipFill rotWithShape="1">
            <a:blip r:embed="rId6">
              <a:alphaModFix/>
            </a:blip>
            <a:srcRect/>
            <a:stretch/>
          </p:blipFill>
          <p:spPr>
            <a:xfrm>
              <a:off x="5447675" y="4033825"/>
              <a:ext cx="1999425" cy="1219350"/>
            </a:xfrm>
            <a:prstGeom prst="rect">
              <a:avLst/>
            </a:prstGeom>
            <a:noFill/>
            <a:ln>
              <a:noFill/>
            </a:ln>
          </p:spPr>
        </p:pic>
        <p:sp>
          <p:nvSpPr>
            <p:cNvPr id="88" name="Google Shape;88;g35fec345a22_0_24"/>
            <p:cNvSpPr txBox="1"/>
            <p:nvPr/>
          </p:nvSpPr>
          <p:spPr>
            <a:xfrm>
              <a:off x="5802388" y="5041650"/>
              <a:ext cx="1290000" cy="334800"/>
            </a:xfrm>
            <a:prstGeom prst="rect">
              <a:avLst/>
            </a:prstGeom>
            <a:noFill/>
            <a:ln>
              <a:noFill/>
            </a:ln>
          </p:spPr>
          <p:txBody>
            <a:bodyPr spcFirstLastPara="1" wrap="square" lIns="76725" tIns="76725" rIns="76725" bIns="76725" anchor="t" anchorCtr="0">
              <a:spAutoFit/>
            </a:bodyPr>
            <a:lstStyle/>
            <a:p>
              <a:pPr marL="0" marR="0" lvl="0" indent="0" algn="l" rtl="0">
                <a:lnSpc>
                  <a:spcPct val="100000"/>
                </a:lnSpc>
                <a:spcBef>
                  <a:spcPts val="0"/>
                </a:spcBef>
                <a:spcAft>
                  <a:spcPts val="0"/>
                </a:spcAft>
                <a:buClr>
                  <a:srgbClr val="000000"/>
                </a:buClr>
                <a:buSzPts val="818"/>
                <a:buFont typeface="Arial"/>
                <a:buNone/>
              </a:pPr>
              <a:r>
                <a:rPr lang="en-GB" sz="818" b="1" i="0" u="none" strike="noStrike" cap="none">
                  <a:solidFill>
                    <a:srgbClr val="000000"/>
                  </a:solidFill>
                  <a:latin typeface="Helvetica Neue"/>
                  <a:ea typeface="Helvetica Neue"/>
                  <a:cs typeface="Helvetica Neue"/>
                  <a:sym typeface="Helvetica Neue"/>
                </a:rPr>
                <a:t>Espacio exterior</a:t>
              </a:r>
              <a:endParaRPr/>
            </a:p>
          </p:txBody>
        </p:sp>
      </p:grpSp>
      <p:grpSp>
        <p:nvGrpSpPr>
          <p:cNvPr id="89" name="Google Shape;89;g35fec345a22_0_24"/>
          <p:cNvGrpSpPr/>
          <p:nvPr/>
        </p:nvGrpSpPr>
        <p:grpSpPr>
          <a:xfrm>
            <a:off x="3149692" y="4166751"/>
            <a:ext cx="1010147" cy="1177999"/>
            <a:chOff x="2774754" y="4194251"/>
            <a:chExt cx="1010147" cy="1177999"/>
          </a:xfrm>
        </p:grpSpPr>
        <p:pic>
          <p:nvPicPr>
            <p:cNvPr id="90" name="Google Shape;90;g35fec345a22_0_24" descr="Ilustración de una batería de respaldo necesaria para suministrar energía a un micro:bit utilizado con este recurso" title="Screenshot 2025-06-03 at 15.50.33.png"/>
            <p:cNvPicPr preferRelativeResize="0"/>
            <p:nvPr/>
          </p:nvPicPr>
          <p:blipFill rotWithShape="1">
            <a:blip r:embed="rId7">
              <a:alphaModFix/>
            </a:blip>
            <a:srcRect/>
            <a:stretch/>
          </p:blipFill>
          <p:spPr>
            <a:xfrm>
              <a:off x="2774754" y="4194251"/>
              <a:ext cx="1010147" cy="1149704"/>
            </a:xfrm>
            <a:prstGeom prst="rect">
              <a:avLst/>
            </a:prstGeom>
            <a:noFill/>
            <a:ln>
              <a:noFill/>
            </a:ln>
          </p:spPr>
        </p:pic>
        <p:sp>
          <p:nvSpPr>
            <p:cNvPr id="91" name="Google Shape;91;g35fec345a22_0_24"/>
            <p:cNvSpPr txBox="1"/>
            <p:nvPr/>
          </p:nvSpPr>
          <p:spPr>
            <a:xfrm>
              <a:off x="2774800" y="5200650"/>
              <a:ext cx="1010100" cy="171600"/>
            </a:xfrm>
            <a:prstGeom prst="rect">
              <a:avLst/>
            </a:prstGeom>
            <a:solidFill>
              <a:srgbClr val="FFFFFF"/>
            </a:solidFill>
            <a:ln>
              <a:noFill/>
            </a:ln>
          </p:spPr>
          <p:txBody>
            <a:bodyPr spcFirstLastPara="1" wrap="square" lIns="71600" tIns="0" rIns="71600" bIns="71600" anchor="t" anchorCtr="0">
              <a:noAutofit/>
            </a:bodyPr>
            <a:lstStyle/>
            <a:p>
              <a:pPr marL="0" marR="0" lvl="0" indent="0" algn="ctr" rtl="0">
                <a:lnSpc>
                  <a:spcPct val="100000"/>
                </a:lnSpc>
                <a:spcBef>
                  <a:spcPts val="0"/>
                </a:spcBef>
                <a:spcAft>
                  <a:spcPts val="0"/>
                </a:spcAft>
                <a:buClr>
                  <a:srgbClr val="000000"/>
                </a:buClr>
                <a:buSzPts val="763"/>
                <a:buFont typeface="Arial"/>
                <a:buNone/>
              </a:pPr>
              <a:r>
                <a:rPr lang="en-GB" sz="750" b="1">
                  <a:latin typeface="Helvetica Neue"/>
                  <a:ea typeface="Helvetica Neue"/>
                  <a:cs typeface="Helvetica Neue"/>
                  <a:sym typeface="Helvetica Neue"/>
                </a:rPr>
                <a:t>Batería</a:t>
              </a:r>
              <a:endParaRPr sz="750" b="1" i="0" u="none" strike="noStrike" cap="none">
                <a:solidFill>
                  <a:srgbClr val="000000"/>
                </a:solidFill>
                <a:latin typeface="Helvetica Neue"/>
                <a:ea typeface="Helvetica Neue"/>
                <a:cs typeface="Helvetica Neue"/>
                <a:sym typeface="Helvetica Neue"/>
              </a:endParaRPr>
            </a:p>
          </p:txBody>
        </p:sp>
      </p:grpSp>
      <p:grpSp>
        <p:nvGrpSpPr>
          <p:cNvPr id="92" name="Google Shape;92;g35fec345a22_0_24"/>
          <p:cNvGrpSpPr/>
          <p:nvPr/>
        </p:nvGrpSpPr>
        <p:grpSpPr>
          <a:xfrm>
            <a:off x="4291180" y="4329933"/>
            <a:ext cx="1399207" cy="1149703"/>
            <a:chOff x="3916243" y="4367216"/>
            <a:chExt cx="1399207" cy="1149703"/>
          </a:xfrm>
        </p:grpSpPr>
        <p:pic>
          <p:nvPicPr>
            <p:cNvPr id="93" name="Google Shape;93;g35fec345a22_0_24" title="computer with usb.png"/>
            <p:cNvPicPr preferRelativeResize="0"/>
            <p:nvPr/>
          </p:nvPicPr>
          <p:blipFill rotWithShape="1">
            <a:blip r:embed="rId8">
              <a:alphaModFix/>
            </a:blip>
            <a:srcRect/>
            <a:stretch/>
          </p:blipFill>
          <p:spPr>
            <a:xfrm>
              <a:off x="3916243" y="4367216"/>
              <a:ext cx="1399127" cy="1149703"/>
            </a:xfrm>
            <a:prstGeom prst="rect">
              <a:avLst/>
            </a:prstGeom>
            <a:noFill/>
            <a:ln>
              <a:noFill/>
            </a:ln>
          </p:spPr>
        </p:pic>
        <p:sp>
          <p:nvSpPr>
            <p:cNvPr id="94" name="Google Shape;94;g35fec345a22_0_24"/>
            <p:cNvSpPr txBox="1"/>
            <p:nvPr/>
          </p:nvSpPr>
          <p:spPr>
            <a:xfrm>
              <a:off x="3916250" y="5200650"/>
              <a:ext cx="1399200" cy="316200"/>
            </a:xfrm>
            <a:prstGeom prst="rect">
              <a:avLst/>
            </a:prstGeom>
            <a:solidFill>
              <a:srgbClr val="FFFFFF"/>
            </a:solidFill>
            <a:ln>
              <a:noFill/>
            </a:ln>
          </p:spPr>
          <p:txBody>
            <a:bodyPr spcFirstLastPara="1" wrap="square" lIns="71600" tIns="0" rIns="71600" bIns="71600" anchor="t" anchorCtr="0">
              <a:noAutofit/>
            </a:bodyPr>
            <a:lstStyle/>
            <a:p>
              <a:pPr marL="0" marR="0" lvl="0" indent="0" algn="l" rtl="0">
                <a:lnSpc>
                  <a:spcPct val="100000"/>
                </a:lnSpc>
                <a:spcBef>
                  <a:spcPts val="0"/>
                </a:spcBef>
                <a:spcAft>
                  <a:spcPts val="0"/>
                </a:spcAft>
                <a:buClr>
                  <a:srgbClr val="000000"/>
                </a:buClr>
                <a:buSzPts val="763"/>
                <a:buFont typeface="Arial"/>
                <a:buNone/>
              </a:pPr>
              <a:r>
                <a:rPr lang="en-GB" sz="750" b="1">
                  <a:latin typeface="Helvetica Neue"/>
                  <a:ea typeface="Helvetica Neue"/>
                  <a:cs typeface="Helvetica Neue"/>
                  <a:sym typeface="Helvetica Neue"/>
                </a:rPr>
                <a:t>Computadora </a:t>
              </a:r>
              <a:endParaRPr sz="750"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763"/>
                <a:buFont typeface="Arial"/>
                <a:buNone/>
              </a:pPr>
              <a:r>
                <a:rPr lang="en-GB" sz="750">
                  <a:latin typeface="Helvetica Neue"/>
                  <a:ea typeface="Helvetica Neue"/>
                  <a:cs typeface="Helvetica Neue"/>
                  <a:sym typeface="Helvetica Neue"/>
                </a:rPr>
                <a:t>con USB</a:t>
              </a:r>
              <a:endParaRPr sz="750" i="0" u="none" strike="noStrike" cap="none">
                <a:solidFill>
                  <a:srgbClr val="000000"/>
                </a:solidFill>
                <a:latin typeface="Helvetica Neue"/>
                <a:ea typeface="Helvetica Neue"/>
                <a:cs typeface="Helvetica Neue"/>
                <a:sym typeface="Helvetica Neue"/>
              </a:endParaRPr>
            </a:p>
          </p:txBody>
        </p:sp>
      </p:grpSp>
      <p:grpSp>
        <p:nvGrpSpPr>
          <p:cNvPr id="95" name="Google Shape;95;g35fec345a22_0_24"/>
          <p:cNvGrpSpPr/>
          <p:nvPr/>
        </p:nvGrpSpPr>
        <p:grpSpPr>
          <a:xfrm>
            <a:off x="5812063" y="4324511"/>
            <a:ext cx="1408800" cy="1160556"/>
            <a:chOff x="5437125" y="4361794"/>
            <a:chExt cx="1408800" cy="1160556"/>
          </a:xfrm>
        </p:grpSpPr>
        <p:pic>
          <p:nvPicPr>
            <p:cNvPr id="96" name="Google Shape;96;g35fec345a22_0_24" title="tablet with bluetooth.png"/>
            <p:cNvPicPr preferRelativeResize="0"/>
            <p:nvPr/>
          </p:nvPicPr>
          <p:blipFill rotWithShape="1">
            <a:blip r:embed="rId9">
              <a:alphaModFix/>
            </a:blip>
            <a:srcRect/>
            <a:stretch/>
          </p:blipFill>
          <p:spPr>
            <a:xfrm>
              <a:off x="5446722" y="4361794"/>
              <a:ext cx="1399124" cy="1160556"/>
            </a:xfrm>
            <a:prstGeom prst="rect">
              <a:avLst/>
            </a:prstGeom>
            <a:noFill/>
            <a:ln>
              <a:noFill/>
            </a:ln>
          </p:spPr>
        </p:pic>
        <p:sp>
          <p:nvSpPr>
            <p:cNvPr id="97" name="Google Shape;97;g35fec345a22_0_24"/>
            <p:cNvSpPr txBox="1"/>
            <p:nvPr/>
          </p:nvSpPr>
          <p:spPr>
            <a:xfrm>
              <a:off x="5437125" y="5200650"/>
              <a:ext cx="1408800" cy="316200"/>
            </a:xfrm>
            <a:prstGeom prst="rect">
              <a:avLst/>
            </a:prstGeom>
            <a:solidFill>
              <a:srgbClr val="FFFFFF"/>
            </a:solidFill>
            <a:ln>
              <a:noFill/>
            </a:ln>
          </p:spPr>
          <p:txBody>
            <a:bodyPr spcFirstLastPara="1" wrap="square" lIns="71600" tIns="0" rIns="71600" bIns="71600" anchor="t" anchorCtr="0">
              <a:noAutofit/>
            </a:bodyPr>
            <a:lstStyle/>
            <a:p>
              <a:pPr marL="0" marR="0" lvl="0" indent="0" algn="l" rtl="0">
                <a:lnSpc>
                  <a:spcPct val="100000"/>
                </a:lnSpc>
                <a:spcBef>
                  <a:spcPts val="0"/>
                </a:spcBef>
                <a:spcAft>
                  <a:spcPts val="0"/>
                </a:spcAft>
                <a:buClr>
                  <a:srgbClr val="000000"/>
                </a:buClr>
                <a:buSzPts val="763"/>
                <a:buFont typeface="Arial"/>
                <a:buNone/>
              </a:pPr>
              <a:r>
                <a:rPr lang="en-GB" sz="750" b="1">
                  <a:latin typeface="Helvetica Neue"/>
                  <a:ea typeface="Helvetica Neue"/>
                  <a:cs typeface="Helvetica Neue"/>
                  <a:sym typeface="Helvetica Neue"/>
                </a:rPr>
                <a:t>Tablet </a:t>
              </a:r>
              <a:endParaRPr sz="750"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763"/>
                <a:buFont typeface="Arial"/>
                <a:buNone/>
              </a:pPr>
              <a:r>
                <a:rPr lang="en-GB" sz="750">
                  <a:latin typeface="Helvetica Neue"/>
                  <a:ea typeface="Helvetica Neue"/>
                  <a:cs typeface="Helvetica Neue"/>
                  <a:sym typeface="Helvetica Neue"/>
                </a:rPr>
                <a:t>con Bluetooth</a:t>
              </a:r>
              <a:endParaRPr sz="750"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g365ab73c13e_0_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2</a:t>
            </a:r>
            <a:endParaRPr/>
          </a:p>
        </p:txBody>
      </p:sp>
      <p:sp>
        <p:nvSpPr>
          <p:cNvPr id="192" name="Google Shape;192;g365ab73c13e_0_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10</a:t>
            </a:fld>
            <a:endParaRPr/>
          </a:p>
        </p:txBody>
      </p:sp>
      <p:sp>
        <p:nvSpPr>
          <p:cNvPr id="193" name="Google Shape;193;g365ab73c13e_0_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94" name="Google Shape;194;g365ab73c13e_0_6"/>
          <p:cNvSpPr/>
          <p:nvPr/>
        </p:nvSpPr>
        <p:spPr>
          <a:xfrm>
            <a:off x="694500" y="1504124"/>
            <a:ext cx="8364600" cy="4613211"/>
          </a:xfrm>
          <a:prstGeom prst="roundRect">
            <a:avLst>
              <a:gd name="adj" fmla="val 16667"/>
            </a:avLst>
          </a:prstGeom>
          <a:noFill/>
          <a:ln w="19050" cap="flat" cmpd="sng">
            <a:solidFill>
              <a:srgbClr val="2993D6"/>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Este proyecto también utiliza el acelerómetro (sensor de movimiento) del micro:bit. Los alumnos agitarán el micro:bit para revisar los datos que han recopilado. Cuando se detecta la entrada «si agitado», el micro:bit:</a:t>
            </a:r>
            <a:endParaRPr sz="1500" b="0" i="0" u="none" strike="noStrike" cap="none">
              <a:solidFill>
                <a:schemeClr val="dk1"/>
              </a:solidFill>
              <a:latin typeface="Helvetica Neue"/>
              <a:ea typeface="Helvetica Neue"/>
              <a:cs typeface="Helvetica Neue"/>
              <a:sym typeface="Helvetica Neue"/>
            </a:endParaRPr>
          </a:p>
          <a:p>
            <a:pPr marL="2430000" marR="0" lvl="0" indent="-190500" algn="l" rtl="0">
              <a:lnSpc>
                <a:spcPct val="160000"/>
              </a:lnSpc>
              <a:spcBef>
                <a:spcPts val="130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Muestra «insectos» en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Mostrar el valor almacenado en la variable «A-insecto» en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Se pausa 1 segundo (1000 ms)</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Borra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Se pausa 2 segundos (2000 ms)</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Muestra «pájaros» en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Muestra el valor almacenado en la variable «B-pájaros» en la pantalla led.</a:t>
            </a:r>
            <a:endParaRPr/>
          </a:p>
        </p:txBody>
      </p:sp>
      <p:pic>
        <p:nvPicPr>
          <p:cNvPr id="195" name="Google Shape;195;g365ab73c13e_0_6" descr="Código basado en bloques para que un micro:bit muestre la etiqueta «insectos», muestre el valor de la variable «A-insectos», haga una pausa, muestre la etiqueta «pájaros» y muestre el valor de la variable «B-pájaros» cuando un alumno agite el micro:bit." title="microbit-screenshot (18).png"/>
          <p:cNvPicPr preferRelativeResize="0"/>
          <p:nvPr/>
        </p:nvPicPr>
        <p:blipFill rotWithShape="1">
          <a:blip r:embed="rId3">
            <a:alphaModFix/>
          </a:blip>
          <a:srcRect t="38642" r="70286"/>
          <a:stretch/>
        </p:blipFill>
        <p:spPr>
          <a:xfrm>
            <a:off x="1079625" y="2817550"/>
            <a:ext cx="2080650" cy="3111226"/>
          </a:xfrm>
          <a:prstGeom prst="rect">
            <a:avLst/>
          </a:prstGeom>
          <a:noFill/>
          <a:ln>
            <a:noFill/>
          </a:ln>
        </p:spPr>
      </p:pic>
      <p:pic>
        <p:nvPicPr>
          <p:cNvPr id="196" name="Google Shape;196;g365ab73c13e_0_6" descr="decorativo" title="Inspired_green@4x-100 (1).jpg"/>
          <p:cNvPicPr preferRelativeResize="0"/>
          <p:nvPr/>
        </p:nvPicPr>
        <p:blipFill rotWithShape="1">
          <a:blip r:embed="rId4">
            <a:alphaModFix/>
          </a:blip>
          <a:srcRect/>
          <a:stretch/>
        </p:blipFill>
        <p:spPr>
          <a:xfrm rot="572948">
            <a:off x="7932800" y="240552"/>
            <a:ext cx="873876" cy="11886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202" name="Google Shape;202;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a:t>
            </a:r>
            <a:endParaRPr/>
          </a:p>
        </p:txBody>
      </p:sp>
      <p:sp>
        <p:nvSpPr>
          <p:cNvPr id="208" name="Google Shape;208;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12</a:t>
            </a:fld>
            <a:endParaRPr/>
          </a:p>
        </p:txBody>
      </p:sp>
      <p:sp>
        <p:nvSpPr>
          <p:cNvPr id="209" name="Google Shape;209;g365ab73c13e_0_21"/>
          <p:cNvSpPr txBox="1">
            <a:spLocks noGrp="1"/>
          </p:cNvSpPr>
          <p:nvPr>
            <p:ph type="body" idx="1"/>
          </p:nvPr>
        </p:nvSpPr>
        <p:spPr>
          <a:xfrm>
            <a:off x="681025" y="1319775"/>
            <a:ext cx="8544000" cy="4808100"/>
          </a:xfrm>
          <a:prstGeom prst="rect">
            <a:avLst/>
          </a:prstGeom>
          <a:noFill/>
          <a:ln>
            <a:noFill/>
          </a:ln>
        </p:spPr>
        <p:txBody>
          <a:bodyPr spcFirstLastPara="1" wrap="square" lIns="91425" tIns="45700" rIns="91425" bIns="45700" anchor="t" anchorCtr="0">
            <a:noAutofit/>
          </a:bodyPr>
          <a:lstStyle/>
          <a:p>
            <a:pPr marL="185732" lvl="0" indent="-176207" algn="l" rtl="0">
              <a:lnSpc>
                <a:spcPct val="100000"/>
              </a:lnSpc>
              <a:spcBef>
                <a:spcPts val="0"/>
              </a:spcBef>
              <a:spcAft>
                <a:spcPts val="0"/>
              </a:spcAft>
              <a:buClr>
                <a:srgbClr val="6C4BC1"/>
              </a:buClr>
              <a:buSzPts val="1650"/>
              <a:buChar char="•"/>
            </a:pPr>
            <a:r>
              <a:rPr lang="en-GB" sz="1650"/>
              <a:t>Los alumnos abren un </a:t>
            </a:r>
            <a:r>
              <a:rPr lang="en-GB" sz="1650" b="1"/>
              <a:t>proyecto inicial</a:t>
            </a:r>
            <a:r>
              <a:rPr lang="en-GB" sz="1650"/>
              <a:t> que contiene todos los bloques que necesitan para realizar el proyecto. Ya se ha creado parte del código. Los alumnos deben utilizar los bloques restantes para terminar su contador de especies. </a:t>
            </a:r>
            <a:endParaRPr/>
          </a:p>
          <a:p>
            <a:pPr marL="185732" lvl="0" indent="-176207" algn="l" rtl="0">
              <a:lnSpc>
                <a:spcPct val="100000"/>
              </a:lnSpc>
              <a:spcBef>
                <a:spcPts val="2200"/>
              </a:spcBef>
              <a:spcAft>
                <a:spcPts val="0"/>
              </a:spcAft>
              <a:buClr>
                <a:srgbClr val="6C4BC1"/>
              </a:buClr>
              <a:buSzPts val="1650"/>
              <a:buChar char="•"/>
            </a:pPr>
            <a:r>
              <a:rPr lang="en-GB" sz="1650"/>
              <a:t>Contar las especies vivas (en movimiento) es difícil, por lo que trabajar en parejas o en grupos pequeños puede ser útil.</a:t>
            </a:r>
            <a:endParaRPr/>
          </a:p>
          <a:p>
            <a:pPr marL="185732" lvl="0" indent="-176207" algn="l" rtl="0">
              <a:lnSpc>
                <a:spcPct val="100000"/>
              </a:lnSpc>
              <a:spcBef>
                <a:spcPts val="2200"/>
              </a:spcBef>
              <a:spcAft>
                <a:spcPts val="0"/>
              </a:spcAft>
              <a:buClr>
                <a:srgbClr val="6C4BC1"/>
              </a:buClr>
              <a:buSzPts val="1650"/>
              <a:buChar char="•"/>
            </a:pPr>
            <a:r>
              <a:rPr lang="en-GB" sz="1650"/>
              <a:t>Este proyecto está preparado para medir A los insectos y B los pájaros, pero puedes adaptarlo mejor a tu clase y entorno. Puedes cambiar el nombre de las variables para personalizar tu uso de este proyecto (instrucciones disponibles al final de esta guía).</a:t>
            </a:r>
            <a:endParaRPr/>
          </a:p>
          <a:p>
            <a:pPr marL="185732" lvl="0" indent="-176207" algn="l" rtl="0">
              <a:lnSpc>
                <a:spcPct val="100000"/>
              </a:lnSpc>
              <a:spcBef>
                <a:spcPts val="2200"/>
              </a:spcBef>
              <a:spcAft>
                <a:spcPts val="0"/>
              </a:spcAft>
              <a:buClr>
                <a:srgbClr val="6C4BC1"/>
              </a:buClr>
              <a:buSzPts val="1650"/>
              <a:buChar char="•"/>
            </a:pPr>
            <a:r>
              <a:rPr lang="en-GB" sz="1650"/>
              <a:t>Recuerda identificar las áreas en las que el alumno recopilará datos. Una selección de áreas puede proporcionar debates interesantes al final de la sesión. </a:t>
            </a:r>
            <a:endParaRPr/>
          </a:p>
          <a:p>
            <a:pPr marL="185732" lvl="0" indent="-176207" algn="l" rtl="0">
              <a:lnSpc>
                <a:spcPct val="100000"/>
              </a:lnSpc>
              <a:spcBef>
                <a:spcPts val="2200"/>
              </a:spcBef>
              <a:spcAft>
                <a:spcPts val="0"/>
              </a:spcAft>
              <a:buClr>
                <a:srgbClr val="6C4BC1"/>
              </a:buClr>
              <a:buSzPts val="1650"/>
              <a:buChar char="•"/>
            </a:pPr>
            <a:r>
              <a:rPr lang="en-GB" sz="1650"/>
              <a:t>Una vez recopilados los datos, los alumnos pueden utilizarlos para elaborar gráficos que sirvan de apoyo al debate en clase sobre la biodiversidad.</a:t>
            </a:r>
            <a:endParaRPr/>
          </a:p>
          <a:p>
            <a:pPr marL="557194" lvl="1" indent="-176206" algn="l" rtl="0">
              <a:lnSpc>
                <a:spcPct val="100000"/>
              </a:lnSpc>
              <a:spcBef>
                <a:spcPts val="1000"/>
              </a:spcBef>
              <a:spcAft>
                <a:spcPts val="2200"/>
              </a:spcAft>
              <a:buClr>
                <a:srgbClr val="6C4BC1"/>
              </a:buClr>
              <a:buSzPts val="1650"/>
              <a:buChar char="•"/>
            </a:pPr>
            <a:r>
              <a:rPr lang="en-GB" sz="1650"/>
              <a:t>La hoja de registro del contador de especies puede utilizarse para anotar la fecha, la hora, el lugar y los totales de observación de especies.</a:t>
            </a:r>
            <a:endParaRPr/>
          </a:p>
        </p:txBody>
      </p:sp>
      <p:sp>
        <p:nvSpPr>
          <p:cNvPr id="210" name="Google Shape;210;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11" name="Google Shape;211;g365ab73c13e_0_21" descr="decorativo"/>
          <p:cNvPicPr preferRelativeResize="0"/>
          <p:nvPr/>
        </p:nvPicPr>
        <p:blipFill rotWithShape="1">
          <a:blip r:embed="rId3">
            <a:alphaModFix/>
          </a:blip>
          <a:srcRect/>
          <a:stretch/>
        </p:blipFill>
        <p:spPr>
          <a:xfrm>
            <a:off x="8470250" y="332948"/>
            <a:ext cx="833550" cy="643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1</a:t>
            </a:r>
            <a:endParaRPr sz="3675"/>
          </a:p>
        </p:txBody>
      </p:sp>
      <p:sp>
        <p:nvSpPr>
          <p:cNvPr id="217" name="Google Shape;217;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13</a:t>
            </a:fld>
            <a:endParaRPr/>
          </a:p>
        </p:txBody>
      </p:sp>
      <p:sp>
        <p:nvSpPr>
          <p:cNvPr id="218" name="Google Shape;218;g3669771b81a_0_211"/>
          <p:cNvSpPr txBox="1">
            <a:spLocks noGrp="1"/>
          </p:cNvSpPr>
          <p:nvPr>
            <p:ph type="body" idx="1"/>
          </p:nvPr>
        </p:nvSpPr>
        <p:spPr>
          <a:xfrm>
            <a:off x="681025" y="1509663"/>
            <a:ext cx="8710800" cy="46944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700" b="1" i="1">
                <a:solidFill>
                  <a:srgbClr val="6C4BC1"/>
                </a:solidFill>
              </a:rPr>
              <a:t>Crea el código:</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Abre</a:t>
            </a:r>
            <a:r>
              <a:rPr lang="en-GB" sz="1700"/>
              <a:t> el proyecto inicial: </a:t>
            </a:r>
            <a:r>
              <a:rPr lang="en-GB" sz="1700" u="sng">
                <a:solidFill>
                  <a:schemeClr val="hlink"/>
                </a:solidFill>
                <a:hlinkClick r:id="rId3"/>
              </a:rPr>
              <a:t>mbit.io/us-species-pp</a:t>
            </a:r>
            <a:endParaRPr sz="1700" u="sng">
              <a:solidFill>
                <a:schemeClr val="hlink"/>
              </a:solidFill>
              <a:hlinkClick r:id="rId3"/>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Explica </a:t>
            </a:r>
            <a:r>
              <a:rPr lang="en-GB" sz="1700"/>
              <a:t>que los alumnos tienen todos los bloques de código que necesitan. Para este proyecto, una parte del código ya está hecha, lo que les permite acceder a sus variables (sus conteos) para ver cuántos insectos y pájaros han contado. </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Programa el</a:t>
            </a:r>
            <a:r>
              <a:rPr lang="en-GB" sz="1700"/>
              <a:t> botón A para aumentar la variable «A-insectos» en 1 cuando se pulsa y, a continuación, mostrar el total.</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Repite</a:t>
            </a:r>
            <a:r>
              <a:rPr lang="en-GB" sz="1700"/>
              <a:t> para el botón B. </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Asegúrate de que el</a:t>
            </a:r>
            <a:r>
              <a:rPr lang="en-GB" sz="1700"/>
              <a:t> código de los </a:t>
            </a:r>
            <a:br>
              <a:rPr lang="en-GB" sz="1700"/>
            </a:br>
            <a:r>
              <a:rPr lang="en-GB" sz="1700"/>
              <a:t>alumnos tiene este aspecto:</a:t>
            </a:r>
            <a:endParaRPr/>
          </a:p>
          <a:p>
            <a:pPr marL="0" lvl="0" indent="0" algn="l" rtl="0">
              <a:lnSpc>
                <a:spcPct val="110000"/>
              </a:lnSpc>
              <a:spcBef>
                <a:spcPts val="1300"/>
              </a:spcBef>
              <a:spcAft>
                <a:spcPts val="0"/>
              </a:spcAft>
              <a:buSzPts val="1800"/>
              <a:buNone/>
            </a:pPr>
            <a:endParaRPr sz="1700"/>
          </a:p>
        </p:txBody>
      </p:sp>
      <p:pic>
        <p:nvPicPr>
          <p:cNvPr id="219" name="Google Shape;219;g3669771b81a_0_211"/>
          <p:cNvPicPr preferRelativeResize="0"/>
          <p:nvPr/>
        </p:nvPicPr>
        <p:blipFill rotWithShape="1">
          <a:blip r:embed="rId4">
            <a:alphaModFix/>
          </a:blip>
          <a:srcRect/>
          <a:stretch/>
        </p:blipFill>
        <p:spPr>
          <a:xfrm>
            <a:off x="1041884" y="5553801"/>
            <a:ext cx="782653" cy="603761"/>
          </a:xfrm>
          <a:prstGeom prst="rect">
            <a:avLst/>
          </a:prstGeom>
          <a:noFill/>
          <a:ln>
            <a:noFill/>
          </a:ln>
        </p:spPr>
      </p:pic>
      <p:sp>
        <p:nvSpPr>
          <p:cNvPr id="220" name="Google Shape;220;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21" name="Google Shape;221;g3669771b81a_0_211" descr="Código basado en bloques para los botones A y B de un micro:bit para aumentar el valor de las variables «A-insecto» y «B-pájaros» en 1 y mostrar el valor actual cada vez que se pulsa el botón A o B." title="microbit-screenshot (17).png"/>
          <p:cNvPicPr preferRelativeResize="0"/>
          <p:nvPr/>
        </p:nvPicPr>
        <p:blipFill rotWithShape="1">
          <a:blip r:embed="rId5">
            <a:alphaModFix/>
          </a:blip>
          <a:srcRect l="32459" b="71009"/>
          <a:stretch/>
        </p:blipFill>
        <p:spPr>
          <a:xfrm>
            <a:off x="4792200" y="4855250"/>
            <a:ext cx="4829548" cy="1501100"/>
          </a:xfrm>
          <a:prstGeom prst="rect">
            <a:avLst/>
          </a:prstGeom>
          <a:noFill/>
          <a:ln>
            <a:noFill/>
          </a:ln>
        </p:spPr>
      </p:pic>
      <p:pic>
        <p:nvPicPr>
          <p:cNvPr id="222" name="Google Shape;222;g3669771b81a_0_211"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g3669771b81a_0_2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2</a:t>
            </a:r>
            <a:endParaRPr sz="3675"/>
          </a:p>
        </p:txBody>
      </p:sp>
      <p:sp>
        <p:nvSpPr>
          <p:cNvPr id="228" name="Google Shape;228;g3669771b81a_0_2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14</a:t>
            </a:fld>
            <a:endParaRPr/>
          </a:p>
        </p:txBody>
      </p:sp>
      <p:sp>
        <p:nvSpPr>
          <p:cNvPr id="229" name="Google Shape;229;g3669771b81a_0_228"/>
          <p:cNvSpPr txBox="1">
            <a:spLocks noGrp="1"/>
          </p:cNvSpPr>
          <p:nvPr>
            <p:ph type="body" idx="1"/>
          </p:nvPr>
        </p:nvSpPr>
        <p:spPr>
          <a:xfrm>
            <a:off x="681025" y="1509663"/>
            <a:ext cx="8710800" cy="46944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110000"/>
              </a:lnSpc>
              <a:spcBef>
                <a:spcPts val="1300"/>
              </a:spcBef>
              <a:spcAft>
                <a:spcPts val="0"/>
              </a:spcAft>
              <a:buSzPts val="1800"/>
              <a:buNone/>
            </a:pPr>
            <a:r>
              <a:rPr lang="en-GB" sz="1800" b="1" i="1">
                <a:solidFill>
                  <a:srgbClr val="6C4BC1"/>
                </a:solidFill>
              </a:rPr>
              <a:t>Crea el código: parte 2:</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Debate</a:t>
            </a:r>
            <a:r>
              <a:rPr lang="en-GB" sz="1800"/>
              <a:t> la importancia de disponer de datos precisos y por qué es útil restablecer las variables a 0 antes de comenzar el recuento. </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Programa</a:t>
            </a:r>
            <a:r>
              <a:rPr lang="en-GB" sz="1800"/>
              <a:t> ambas variables para que se restablezcan a 0 (dentro de «al inicio»). Los alumnos también deben usar un bloque Mostrar número 0 para saber que han restablecido sus variables.</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Asegúrate de que el</a:t>
            </a:r>
            <a:r>
              <a:rPr lang="en-GB" sz="1800"/>
              <a:t> código de los alumnos tiene este aspecto:</a:t>
            </a:r>
            <a:endParaRPr/>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Prueba </a:t>
            </a:r>
            <a:r>
              <a:rPr lang="en-GB" sz="1800"/>
              <a:t>su código utilizando el simulador y luego </a:t>
            </a:r>
            <a:r>
              <a:rPr lang="en-GB" sz="1800" b="1">
                <a:solidFill>
                  <a:srgbClr val="6C4BC1"/>
                </a:solidFill>
              </a:rPr>
              <a:t>descarga</a:t>
            </a:r>
            <a:r>
              <a:rPr lang="en-GB" sz="1800"/>
              <a:t> el código en su micro:bit.</a:t>
            </a:r>
            <a:endParaRPr/>
          </a:p>
        </p:txBody>
      </p:sp>
      <p:sp>
        <p:nvSpPr>
          <p:cNvPr id="230" name="Google Shape;230;g3669771b81a_0_2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31" name="Google Shape;231;g3669771b81a_0_228" descr="Código basado en bloques para los botones A y B de un micro:bit para aumentar el valor de las variables «A-insecto» y «B-pájaros» en 1 y mostrar el valor actual cada vez que se pulsa el botón A o B." title="microbit-screenshot (17).png"/>
          <p:cNvPicPr preferRelativeResize="0"/>
          <p:nvPr/>
        </p:nvPicPr>
        <p:blipFill rotWithShape="1">
          <a:blip r:embed="rId3">
            <a:alphaModFix/>
          </a:blip>
          <a:srcRect r="70796" b="64653"/>
          <a:stretch/>
        </p:blipFill>
        <p:spPr>
          <a:xfrm>
            <a:off x="4886938" y="3991799"/>
            <a:ext cx="1887969" cy="1654750"/>
          </a:xfrm>
          <a:prstGeom prst="rect">
            <a:avLst/>
          </a:prstGeom>
          <a:noFill/>
          <a:ln>
            <a:noFill/>
          </a:ln>
        </p:spPr>
      </p:pic>
      <p:pic>
        <p:nvPicPr>
          <p:cNvPr id="232" name="Google Shape;232;g3669771b81a_0_228"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455837"/>
            <a:ext cx="1428350" cy="11912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3</a:t>
            </a:r>
            <a:endParaRPr sz="3675"/>
          </a:p>
        </p:txBody>
      </p:sp>
      <p:sp>
        <p:nvSpPr>
          <p:cNvPr id="238" name="Google Shape;238;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15</a:t>
            </a:fld>
            <a:endParaRPr/>
          </a:p>
        </p:txBody>
      </p:sp>
      <p:sp>
        <p:nvSpPr>
          <p:cNvPr id="239" name="Google Shape;239;g3669771b81a_0_219"/>
          <p:cNvSpPr txBox="1">
            <a:spLocks noGrp="1"/>
          </p:cNvSpPr>
          <p:nvPr>
            <p:ph type="body" idx="1"/>
          </p:nvPr>
        </p:nvSpPr>
        <p:spPr>
          <a:xfrm>
            <a:off x="681025" y="1496738"/>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Utiliza tu micro:bit para recopilar datos:</a:t>
            </a:r>
            <a:endParaRPr/>
          </a:p>
          <a:p>
            <a:pPr marL="185732" lvl="0" indent="-185732" algn="l" rtl="0">
              <a:lnSpc>
                <a:spcPct val="110000"/>
              </a:lnSpc>
              <a:spcBef>
                <a:spcPts val="1300"/>
              </a:spcBef>
              <a:spcAft>
                <a:spcPts val="0"/>
              </a:spcAft>
              <a:buClr>
                <a:srgbClr val="6C4BC1"/>
              </a:buClr>
              <a:buSzPts val="1800"/>
              <a:buChar char="•"/>
            </a:pPr>
            <a:r>
              <a:rPr lang="en-GB" sz="1800" b="1">
                <a:solidFill>
                  <a:srgbClr val="6C4BC1"/>
                </a:solidFill>
              </a:rPr>
              <a:t>Desconecta</a:t>
            </a:r>
            <a:r>
              <a:rPr lang="en-GB" sz="1800" b="1">
                <a:solidFill>
                  <a:srgbClr val="2993D6"/>
                </a:solidFill>
              </a:rPr>
              <a:t> </a:t>
            </a:r>
            <a:r>
              <a:rPr lang="en-GB" sz="1800"/>
              <a:t>el micro:bit y </a:t>
            </a:r>
            <a:r>
              <a:rPr lang="en-GB" sz="1800" b="1">
                <a:solidFill>
                  <a:srgbClr val="6C4BC1"/>
                </a:solidFill>
              </a:rPr>
              <a:t>conecta</a:t>
            </a:r>
            <a:r>
              <a:rPr lang="en-GB" sz="1800">
                <a:solidFill>
                  <a:srgbClr val="6C4BC1"/>
                </a:solidFill>
              </a:rPr>
              <a:t> </a:t>
            </a:r>
            <a:r>
              <a:rPr lang="en-GB" sz="1800"/>
              <a:t> la batería. </a:t>
            </a:r>
            <a:endParaRPr/>
          </a:p>
          <a:p>
            <a:pPr marL="185732" lvl="0" indent="-185732" algn="l" rtl="0">
              <a:lnSpc>
                <a:spcPct val="110000"/>
              </a:lnSpc>
              <a:spcBef>
                <a:spcPts val="1300"/>
              </a:spcBef>
              <a:spcAft>
                <a:spcPts val="0"/>
              </a:spcAft>
              <a:buClr>
                <a:srgbClr val="6C4BC1"/>
              </a:buClr>
              <a:buSzPts val="1800"/>
              <a:buChar char="•"/>
            </a:pPr>
            <a:r>
              <a:rPr lang="en-GB" sz="1800" b="1">
                <a:solidFill>
                  <a:srgbClr val="6C4BC1"/>
                </a:solidFill>
              </a:rPr>
              <a:t>Ve</a:t>
            </a:r>
            <a:r>
              <a:rPr lang="en-GB" sz="1800"/>
              <a:t> a la zona de observación predeterminada y empieza a recopilar datos.  </a:t>
            </a:r>
            <a:endParaRPr/>
          </a:p>
          <a:p>
            <a:pPr marL="185732" lvl="0" indent="-185732" algn="l" rtl="0">
              <a:lnSpc>
                <a:spcPct val="110000"/>
              </a:lnSpc>
              <a:spcBef>
                <a:spcPts val="1300"/>
              </a:spcBef>
              <a:spcAft>
                <a:spcPts val="0"/>
              </a:spcAft>
              <a:buClr>
                <a:srgbClr val="6C4BC1"/>
              </a:buClr>
              <a:buSzPts val="1800"/>
              <a:buChar char="•"/>
            </a:pPr>
            <a:r>
              <a:rPr lang="en-GB" sz="1800" b="1">
                <a:solidFill>
                  <a:srgbClr val="6C4BC1"/>
                </a:solidFill>
              </a:rPr>
              <a:t>Recopila </a:t>
            </a:r>
            <a:r>
              <a:rPr lang="en-GB" sz="1800">
                <a:solidFill>
                  <a:srgbClr val="6C4BC1"/>
                </a:solidFill>
              </a:rPr>
              <a:t> </a:t>
            </a:r>
            <a:r>
              <a:rPr lang="en-GB" sz="1800"/>
              <a:t>datos utilizando los botones para aumentar en 1 cada recuento (botón A = insectos, botón B = pájaros).</a:t>
            </a:r>
            <a:endParaRPr/>
          </a:p>
          <a:p>
            <a:pPr marL="185732" lvl="0" indent="-185732" algn="l" rtl="0">
              <a:lnSpc>
                <a:spcPct val="110000"/>
              </a:lnSpc>
              <a:spcBef>
                <a:spcPts val="1300"/>
              </a:spcBef>
              <a:spcAft>
                <a:spcPts val="0"/>
              </a:spcAft>
              <a:buClr>
                <a:srgbClr val="6C4BC1"/>
              </a:buClr>
              <a:buSzPts val="1800"/>
              <a:buChar char="•"/>
            </a:pPr>
            <a:r>
              <a:rPr lang="en-GB" sz="1800" b="1">
                <a:solidFill>
                  <a:srgbClr val="6C4BC1"/>
                </a:solidFill>
              </a:rPr>
              <a:t>Agita</a:t>
            </a:r>
            <a:r>
              <a:rPr lang="en-GB" sz="1800"/>
              <a:t> el micro:bit para mostrar los totales en la pantalla led.</a:t>
            </a:r>
            <a:endParaRPr/>
          </a:p>
          <a:p>
            <a:pPr marL="185732" lvl="0" indent="-185732" algn="l" rtl="0">
              <a:lnSpc>
                <a:spcPct val="110000"/>
              </a:lnSpc>
              <a:spcBef>
                <a:spcPts val="1300"/>
              </a:spcBef>
              <a:spcAft>
                <a:spcPts val="0"/>
              </a:spcAft>
              <a:buClr>
                <a:srgbClr val="6C4BC1"/>
              </a:buClr>
              <a:buSzPts val="1800"/>
              <a:buChar char="•"/>
            </a:pPr>
            <a:r>
              <a:rPr lang="en-GB" sz="1800" b="1">
                <a:solidFill>
                  <a:srgbClr val="6C4BC1"/>
                </a:solidFill>
              </a:rPr>
              <a:t>Registra los </a:t>
            </a:r>
            <a:r>
              <a:rPr lang="en-GB" sz="1800"/>
              <a:t>totales y </a:t>
            </a:r>
            <a:r>
              <a:rPr lang="en-GB" sz="1800" b="1">
                <a:solidFill>
                  <a:srgbClr val="6C4BC1"/>
                </a:solidFill>
              </a:rPr>
              <a:t>comenta</a:t>
            </a:r>
            <a:r>
              <a:rPr lang="en-GB" sz="1800"/>
              <a:t> las observaciones. ¿Qué observas y qué te sorprenden de los resultados? </a:t>
            </a:r>
            <a:endParaRPr/>
          </a:p>
        </p:txBody>
      </p:sp>
      <p:sp>
        <p:nvSpPr>
          <p:cNvPr id="240" name="Google Shape;240;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41" name="Google Shape;241;g3669771b81a_0_219"/>
          <p:cNvSpPr/>
          <p:nvPr/>
        </p:nvSpPr>
        <p:spPr>
          <a:xfrm>
            <a:off x="681025" y="5252425"/>
            <a:ext cx="6879600" cy="911400"/>
          </a:xfrm>
          <a:prstGeom prst="roundRect">
            <a:avLst>
              <a:gd name="adj" fmla="val 16667"/>
            </a:avLst>
          </a:prstGeom>
          <a:solidFill>
            <a:schemeClr val="lt1"/>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800" b="1" i="0" u="none" strike="noStrike" cap="none">
                <a:solidFill>
                  <a:srgbClr val="6C4BC1"/>
                </a:solidFill>
                <a:latin typeface="Helvetica Neue"/>
                <a:ea typeface="Helvetica Neue"/>
                <a:cs typeface="Helvetica Neue"/>
                <a:sym typeface="Helvetica Neue"/>
              </a:rPr>
              <a:t>Consejo profesional:</a:t>
            </a:r>
            <a:r>
              <a:rPr lang="en-GB" sz="1800" b="0" i="0" u="none" strike="noStrike" cap="none">
                <a:solidFill>
                  <a:schemeClr val="dk1"/>
                </a:solidFill>
                <a:latin typeface="Helvetica Neue"/>
                <a:ea typeface="Helvetica Neue"/>
                <a:cs typeface="Helvetica Neue"/>
                <a:sym typeface="Helvetica Neue"/>
              </a:rPr>
              <a:t> los alumnos pueden pulsar el botón de reinicio situado en la parte posterior del micro:bit para borrar el recuento actual.</a:t>
            </a:r>
            <a:endParaRPr sz="1700"/>
          </a:p>
        </p:txBody>
      </p:sp>
      <p:pic>
        <p:nvPicPr>
          <p:cNvPr id="242" name="Google Shape;242;g3669771b81a_0_219" descr="Ilustración de la parte posterior de un micro:bit y un dedo sobre parte de la placa."/>
          <p:cNvPicPr preferRelativeResize="0"/>
          <p:nvPr/>
        </p:nvPicPr>
        <p:blipFill rotWithShape="1">
          <a:blip r:embed="rId3">
            <a:alphaModFix/>
          </a:blip>
          <a:srcRect/>
          <a:stretch/>
        </p:blipFill>
        <p:spPr>
          <a:xfrm>
            <a:off x="7624750" y="5133238"/>
            <a:ext cx="1523049" cy="1149775"/>
          </a:xfrm>
          <a:prstGeom prst="rect">
            <a:avLst/>
          </a:prstGeom>
          <a:noFill/>
          <a:ln>
            <a:noFill/>
          </a:ln>
        </p:spPr>
      </p:pic>
      <p:pic>
        <p:nvPicPr>
          <p:cNvPr id="243" name="Google Shape;243;g3669771b81a_0_219"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42600" y="519337"/>
            <a:ext cx="1428350" cy="11912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1</a:t>
            </a:r>
            <a:endParaRPr/>
          </a:p>
        </p:txBody>
      </p:sp>
      <p:sp>
        <p:nvSpPr>
          <p:cNvPr id="249" name="Google Shape;249;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16</a:t>
            </a:fld>
            <a:endParaRPr/>
          </a:p>
        </p:txBody>
      </p:sp>
      <p:sp>
        <p:nvSpPr>
          <p:cNvPr id="250" name="Google Shape;250;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51" name="Google Shape;251;g365ab73c13e_0_36"/>
          <p:cNvSpPr txBox="1">
            <a:spLocks noGrp="1"/>
          </p:cNvSpPr>
          <p:nvPr>
            <p:ph type="body" idx="1"/>
          </p:nvPr>
        </p:nvSpPr>
        <p:spPr>
          <a:xfrm>
            <a:off x="681025" y="1548375"/>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500"/>
              <a:t>Este proyecto utiliza variables denominadas «A-insectos» y «B-pájaros» para almacenar el número de insectos y pájaros observados. Utiliza los botones A y B como dispositivos de entrada. </a:t>
            </a:r>
            <a:endParaRPr/>
          </a:p>
        </p:txBody>
      </p:sp>
      <p:sp>
        <p:nvSpPr>
          <p:cNvPr id="252" name="Google Shape;252;g365ab73c13e_0_36"/>
          <p:cNvSpPr/>
          <p:nvPr/>
        </p:nvSpPr>
        <p:spPr>
          <a:xfrm>
            <a:off x="743525" y="2533850"/>
            <a:ext cx="2856600" cy="36198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400" b="0" i="0" u="none" strike="noStrike" cap="none">
                <a:solidFill>
                  <a:schemeClr val="dk1"/>
                </a:solidFill>
                <a:latin typeface="Helvetica Neue"/>
                <a:ea typeface="Helvetica Neue"/>
                <a:cs typeface="Helvetica Neue"/>
                <a:sym typeface="Helvetica Neue"/>
              </a:rPr>
              <a:t>Al principio del programa, se muestra 0 en la pantalla led para ayudar a los alumnos a saber que ambas variables «A-insectos» y «B-pájaros» se ponen a 0. </a:t>
            </a:r>
            <a:endParaRPr/>
          </a:p>
        </p:txBody>
      </p:sp>
      <p:sp>
        <p:nvSpPr>
          <p:cNvPr id="253" name="Google Shape;253;g365ab73c13e_0_36"/>
          <p:cNvSpPr/>
          <p:nvPr/>
        </p:nvSpPr>
        <p:spPr>
          <a:xfrm>
            <a:off x="3942625" y="2533850"/>
            <a:ext cx="5384400" cy="36198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Al pulsar el botón A, se añade 1 al valor de la variable «A-insectos» y se muestra en la pantalla led el valor actual almacenado en la variable «A-insectos». Esto permite a los alumnos confirmar que su observación se ha añadido al conteo. Pulsar el botón B produce el mismo resultado para la variable «B-pájaros».</a:t>
            </a:r>
            <a:endParaRPr/>
          </a:p>
        </p:txBody>
      </p:sp>
      <p:pic>
        <p:nvPicPr>
          <p:cNvPr id="254" name="Google Shape;254;g365ab73c13e_0_36" descr="Código basado en bloques para un micro:bit para restablecer las variables «A-insecto» y «B-pájaros» a 0 y mostrar 0 para confirmar el restablecimiento al inicio del programa." title="microbit-screenshot (17).png"/>
          <p:cNvPicPr preferRelativeResize="0"/>
          <p:nvPr/>
        </p:nvPicPr>
        <p:blipFill rotWithShape="1">
          <a:blip r:embed="rId3">
            <a:alphaModFix/>
          </a:blip>
          <a:srcRect r="70796" b="64653"/>
          <a:stretch/>
        </p:blipFill>
        <p:spPr>
          <a:xfrm>
            <a:off x="1227838" y="2705725"/>
            <a:ext cx="1887969" cy="1654750"/>
          </a:xfrm>
          <a:prstGeom prst="rect">
            <a:avLst/>
          </a:prstGeom>
          <a:noFill/>
          <a:ln>
            <a:noFill/>
          </a:ln>
        </p:spPr>
      </p:pic>
      <p:pic>
        <p:nvPicPr>
          <p:cNvPr id="255" name="Google Shape;255;g365ab73c13e_0_36" descr="Código basado en bloques para los botones A y B de un micro:bit para aumentar el valor de las variables «A-insecto» y «B-pájaros» en 1 y mostrar el valor actual cada vez que se pulsa el botón A o B." title="microbit-screenshot (17).png"/>
          <p:cNvPicPr preferRelativeResize="0"/>
          <p:nvPr/>
        </p:nvPicPr>
        <p:blipFill rotWithShape="1">
          <a:blip r:embed="rId3">
            <a:alphaModFix/>
          </a:blip>
          <a:srcRect l="32459" b="71009"/>
          <a:stretch/>
        </p:blipFill>
        <p:spPr>
          <a:xfrm>
            <a:off x="4220050" y="2859375"/>
            <a:ext cx="4829548" cy="1501100"/>
          </a:xfrm>
          <a:prstGeom prst="rect">
            <a:avLst/>
          </a:prstGeom>
          <a:noFill/>
          <a:ln>
            <a:noFill/>
          </a:ln>
        </p:spPr>
      </p:pic>
      <p:pic>
        <p:nvPicPr>
          <p:cNvPr id="256" name="Google Shape;256;g365ab73c13e_0_36" descr="decorativo" title="Inspired_green@4x-100 (1).jpg"/>
          <p:cNvPicPr preferRelativeResize="0"/>
          <p:nvPr/>
        </p:nvPicPr>
        <p:blipFill rotWithShape="1">
          <a:blip r:embed="rId4">
            <a:alphaModFix/>
          </a:blip>
          <a:srcRect/>
          <a:stretch/>
        </p:blipFill>
        <p:spPr>
          <a:xfrm rot="572948">
            <a:off x="7932800" y="240552"/>
            <a:ext cx="873876" cy="11886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g365ab73c13e_0_47"/>
          <p:cNvSpPr/>
          <p:nvPr/>
        </p:nvSpPr>
        <p:spPr>
          <a:xfrm>
            <a:off x="833425" y="1685250"/>
            <a:ext cx="8364600" cy="4545122"/>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Este proyecto utiliza el acelerómetro (sensor de movimiento) del micro:bit. Los alumnos agitarán el micro:bit para revisar los datos que han recopilado. Cuando se detecta la entrada «si agitado», el micro:bit:</a:t>
            </a:r>
            <a:endParaRPr sz="1300" b="0" i="0" u="none" strike="noStrike" cap="none">
              <a:solidFill>
                <a:schemeClr val="dk1"/>
              </a:solidFill>
              <a:latin typeface="Helvetica Neue"/>
              <a:ea typeface="Helvetica Neue"/>
              <a:cs typeface="Helvetica Neue"/>
              <a:sym typeface="Helvetica Neue"/>
            </a:endParaRPr>
          </a:p>
          <a:p>
            <a:pPr marL="2430000" marR="0" lvl="0" indent="-190500" algn="l" rtl="0">
              <a:lnSpc>
                <a:spcPct val="160000"/>
              </a:lnSpc>
              <a:spcBef>
                <a:spcPts val="130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Muestra «insectos» en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Mostrar el valor almacenado en la variable «A-insecto» en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Se pausa 1 segundo (1000 ms)</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Borra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Se pausa 2 segundos (2000 ms)</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Muestra «pájaros» en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Muestra el valor almacenado en la variable «B-pájaros» en la pantalla led.</a:t>
            </a:r>
            <a:endParaRPr/>
          </a:p>
        </p:txBody>
      </p:sp>
      <p:sp>
        <p:nvSpPr>
          <p:cNvPr id="262" name="Google Shape;262;g365ab73c13e_0_4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a:t>
            </a:r>
            <a:r>
              <a:rPr lang="en-GB" sz="2600">
                <a:solidFill>
                  <a:srgbClr val="2993D6"/>
                </a:solidFill>
              </a:rPr>
              <a:t> </a:t>
            </a:r>
            <a:r>
              <a:rPr lang="en-GB" sz="2600">
                <a:solidFill>
                  <a:srgbClr val="6C4BC1"/>
                </a:solidFill>
              </a:rPr>
              <a:t>Detalles del código 2</a:t>
            </a:r>
            <a:endParaRPr/>
          </a:p>
        </p:txBody>
      </p:sp>
      <p:sp>
        <p:nvSpPr>
          <p:cNvPr id="263" name="Google Shape;263;g365ab73c13e_0_4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17</a:t>
            </a:fld>
            <a:endParaRPr/>
          </a:p>
        </p:txBody>
      </p:sp>
      <p:sp>
        <p:nvSpPr>
          <p:cNvPr id="264" name="Google Shape;264;g365ab73c13e_0_4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65" name="Google Shape;265;g365ab73c13e_0_47" descr="Código basado en bloques para que un micro:bit muestre la etiqueta «insectos», muestre el valor de la variable «A-insectos», haga una pausa, muestre la etiqueta «pájaros» y muestre el valor de la variable «B-pájaros» cuando un alumno agite el micro:bit." title="microbit-screenshot (18).png"/>
          <p:cNvPicPr preferRelativeResize="0"/>
          <p:nvPr/>
        </p:nvPicPr>
        <p:blipFill rotWithShape="1">
          <a:blip r:embed="rId3">
            <a:alphaModFix/>
          </a:blip>
          <a:srcRect t="38642" r="70286"/>
          <a:stretch/>
        </p:blipFill>
        <p:spPr>
          <a:xfrm>
            <a:off x="1173750" y="2856075"/>
            <a:ext cx="2080650" cy="3111226"/>
          </a:xfrm>
          <a:prstGeom prst="rect">
            <a:avLst/>
          </a:prstGeom>
          <a:noFill/>
          <a:ln>
            <a:noFill/>
          </a:ln>
        </p:spPr>
      </p:pic>
      <p:pic>
        <p:nvPicPr>
          <p:cNvPr id="266" name="Google Shape;266;g365ab73c13e_0_47" descr="decorativo" title="Inspired_green@4x-100 (1).jpg"/>
          <p:cNvPicPr preferRelativeResize="0"/>
          <p:nvPr/>
        </p:nvPicPr>
        <p:blipFill rotWithShape="1">
          <a:blip r:embed="rId4">
            <a:alphaModFix/>
          </a:blip>
          <a:srcRect/>
          <a:stretch/>
        </p:blipFill>
        <p:spPr>
          <a:xfrm rot="572948">
            <a:off x="7962150" y="240552"/>
            <a:ext cx="873876" cy="11886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272" name="Google Shape;272;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3669771b81a_0_2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a:t>
            </a:r>
            <a:endParaRPr/>
          </a:p>
        </p:txBody>
      </p:sp>
      <p:sp>
        <p:nvSpPr>
          <p:cNvPr id="278" name="Google Shape;278;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19</a:t>
            </a:fld>
            <a:endParaRPr/>
          </a:p>
        </p:txBody>
      </p:sp>
      <p:sp>
        <p:nvSpPr>
          <p:cNvPr id="279" name="Google Shape;279;g3669771b81a_0_238"/>
          <p:cNvSpPr txBox="1">
            <a:spLocks noGrp="1"/>
          </p:cNvSpPr>
          <p:nvPr>
            <p:ph type="body" idx="1"/>
          </p:nvPr>
        </p:nvSpPr>
        <p:spPr>
          <a:xfrm>
            <a:off x="681025" y="1395975"/>
            <a:ext cx="8490900" cy="4739700"/>
          </a:xfrm>
          <a:prstGeom prst="rect">
            <a:avLst/>
          </a:prstGeom>
          <a:noFill/>
          <a:ln>
            <a:noFill/>
          </a:ln>
        </p:spPr>
        <p:txBody>
          <a:bodyPr spcFirstLastPara="1" wrap="square" lIns="91425" tIns="45700" rIns="91425" bIns="45700" anchor="t" anchorCtr="0">
            <a:noAutofit/>
          </a:bodyPr>
          <a:lstStyle/>
          <a:p>
            <a:pPr marL="185732" lvl="0" indent="-176207" algn="l" rtl="0">
              <a:lnSpc>
                <a:spcPct val="100000"/>
              </a:lnSpc>
              <a:spcBef>
                <a:spcPts val="0"/>
              </a:spcBef>
              <a:spcAft>
                <a:spcPts val="0"/>
              </a:spcAft>
              <a:buClr>
                <a:srgbClr val="CD0364"/>
              </a:buClr>
              <a:buSzPts val="1650"/>
              <a:buChar char="•"/>
            </a:pPr>
            <a:r>
              <a:rPr lang="en-GB" sz="1600"/>
              <a:t>Los alumnos abren el </a:t>
            </a:r>
            <a:r>
              <a:rPr lang="en-GB" sz="1600" b="1"/>
              <a:t>contador de especies picante</a:t>
            </a:r>
            <a:r>
              <a:rPr lang="en-GB" sz="1600"/>
              <a:t>, que es el </a:t>
            </a:r>
            <a:r>
              <a:rPr lang="en-GB" sz="1600" b="1"/>
              <a:t>proyecto</a:t>
            </a:r>
            <a:r>
              <a:rPr lang="en-GB" sz="1600"/>
              <a:t> que contiene código precompilado. Los alumnos terminarán de crear su propio contador de especies utilizando MakeCode. </a:t>
            </a:r>
            <a:endParaRPr/>
          </a:p>
          <a:p>
            <a:pPr marL="185732" lvl="0" indent="-176207" algn="l" rtl="0">
              <a:lnSpc>
                <a:spcPct val="100000"/>
              </a:lnSpc>
              <a:spcBef>
                <a:spcPts val="2200"/>
              </a:spcBef>
              <a:spcAft>
                <a:spcPts val="0"/>
              </a:spcAft>
              <a:buClr>
                <a:srgbClr val="CD0364"/>
              </a:buClr>
              <a:buSzPts val="1650"/>
              <a:buChar char="•"/>
            </a:pPr>
            <a:r>
              <a:rPr lang="en-GB" sz="1600"/>
              <a:t>Contar las especies vivas (en movimiento) es difícil, por lo que trabajar en parejas o en grupos pequeños puede ser útil.</a:t>
            </a:r>
            <a:endParaRPr/>
          </a:p>
          <a:p>
            <a:pPr marL="185732" lvl="0" indent="-176207" algn="l" rtl="0">
              <a:lnSpc>
                <a:spcPct val="100000"/>
              </a:lnSpc>
              <a:spcBef>
                <a:spcPts val="2200"/>
              </a:spcBef>
              <a:spcAft>
                <a:spcPts val="0"/>
              </a:spcAft>
              <a:buClr>
                <a:srgbClr val="CD0364"/>
              </a:buClr>
              <a:buSzPts val="1650"/>
              <a:buChar char="•"/>
            </a:pPr>
            <a:r>
              <a:rPr lang="en-GB" sz="1600"/>
              <a:t>Este proyecto está preparado para medir A los insectos y B los pájaros, pero puedes adaptarlo mejor a tu clase y entorno. Puedes cambiar el nombre de las variables para personalizar tu uso de este proyecto (instrucciones disponibles al final de esta guía).</a:t>
            </a:r>
            <a:endParaRPr/>
          </a:p>
          <a:p>
            <a:pPr marL="185732" lvl="0" indent="-176207" algn="l" rtl="0">
              <a:lnSpc>
                <a:spcPct val="100000"/>
              </a:lnSpc>
              <a:spcBef>
                <a:spcPts val="2200"/>
              </a:spcBef>
              <a:spcAft>
                <a:spcPts val="0"/>
              </a:spcAft>
              <a:buClr>
                <a:srgbClr val="CD0364"/>
              </a:buClr>
              <a:buSzPts val="1650"/>
              <a:buChar char="•"/>
            </a:pPr>
            <a:r>
              <a:rPr lang="en-GB" sz="1600"/>
              <a:t>Recuerda identificar las áreas en las que el alumno recopilará datos. Una selección de áreas puede proporcionar debates interesantes al final de la sesión. </a:t>
            </a:r>
            <a:endParaRPr/>
          </a:p>
          <a:p>
            <a:pPr marL="185732" lvl="0" indent="-176207" algn="l" rtl="0">
              <a:lnSpc>
                <a:spcPct val="100000"/>
              </a:lnSpc>
              <a:spcBef>
                <a:spcPts val="2200"/>
              </a:spcBef>
              <a:spcAft>
                <a:spcPts val="0"/>
              </a:spcAft>
              <a:buClr>
                <a:srgbClr val="CD0364"/>
              </a:buClr>
              <a:buSzPts val="1650"/>
              <a:buChar char="•"/>
            </a:pPr>
            <a:r>
              <a:rPr lang="en-GB" sz="1600"/>
              <a:t>Una vez recopilados los datos, los alumnos pueden utilizarlos para elaborar gráficos que sirvan de apoyo al debate en clase sobre la biodiversidad.</a:t>
            </a:r>
            <a:endParaRPr/>
          </a:p>
          <a:p>
            <a:pPr marL="557194" lvl="1" indent="-176206" algn="l" rtl="0">
              <a:lnSpc>
                <a:spcPct val="100000"/>
              </a:lnSpc>
              <a:spcBef>
                <a:spcPts val="1000"/>
              </a:spcBef>
              <a:spcAft>
                <a:spcPts val="2200"/>
              </a:spcAft>
              <a:buClr>
                <a:srgbClr val="CD0364"/>
              </a:buClr>
              <a:buSzPts val="1650"/>
              <a:buChar char="•"/>
            </a:pPr>
            <a:r>
              <a:rPr lang="en-GB" sz="1600"/>
              <a:t>La hoja de registro del contador de especies puede utilizarse para anotar la fecha, la hora, el lugar y los totales de observación de especies.</a:t>
            </a:r>
            <a:endParaRPr/>
          </a:p>
        </p:txBody>
      </p:sp>
      <p:pic>
        <p:nvPicPr>
          <p:cNvPr id="280" name="Google Shape;280;g3669771b81a_0_238"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281" name="Google Shape;281;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400">
                <a:solidFill>
                  <a:srgbClr val="00A000"/>
                </a:solidFill>
              </a:rPr>
              <a:t>Evolución biológica con el contador de especies</a:t>
            </a:r>
            <a:endParaRPr/>
          </a:p>
        </p:txBody>
      </p:sp>
      <p:sp>
        <p:nvSpPr>
          <p:cNvPr id="103" name="Google Shape;103;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04" name="Google Shape;104;g35d6a68a0a1_0_136"/>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rPr>
              <a:t>Resumen y contexto</a:t>
            </a:r>
            <a:endParaRPr/>
          </a:p>
          <a:p>
            <a:pPr marL="0" lvl="0" indent="0" algn="l" rtl="0">
              <a:lnSpc>
                <a:spcPct val="90000"/>
              </a:lnSpc>
              <a:spcBef>
                <a:spcPts val="812"/>
              </a:spcBef>
              <a:spcAft>
                <a:spcPts val="0"/>
              </a:spcAft>
              <a:buClr>
                <a:schemeClr val="dk1"/>
              </a:buClr>
              <a:buSzPts val="1800"/>
              <a:buNone/>
            </a:pPr>
            <a:r>
              <a:rPr lang="en-GB" sz="1800"/>
              <a:t>Recopilar datos es fácil y eficiente con el BBC micro:bit. Los alumnos recopilan datos sobre dos especies diferentes de animales o plantas en el patio del colegio, en el barrio o en el parque local. A continuación, los alumnos pueden utilizar los datos recopilados para desarrollar argumentos basados en pruebas, como harían los científicos. </a:t>
            </a:r>
            <a:endParaRPr/>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1800"/>
              <a:buNone/>
            </a:pPr>
            <a:r>
              <a:rPr lang="en-GB" sz="1800"/>
              <a:t>Los alumnos pueden utilizar los datos recopilados para respaldar su afirmación sobre las ventajas de una solución (ya sea una idea propia o de otros).</a:t>
            </a:r>
            <a:endParaRPr/>
          </a:p>
          <a:p>
            <a:pPr marL="0" lvl="0" indent="0" algn="l" rtl="0">
              <a:lnSpc>
                <a:spcPct val="90000"/>
              </a:lnSpc>
              <a:spcBef>
                <a:spcPts val="812"/>
              </a:spcBef>
              <a:spcAft>
                <a:spcPts val="0"/>
              </a:spcAft>
              <a:buClr>
                <a:schemeClr val="dk1"/>
              </a:buClr>
              <a:buSzPts val="2275"/>
              <a:buNone/>
            </a:pPr>
            <a:endParaRPr/>
          </a:p>
        </p:txBody>
      </p:sp>
      <p:grpSp>
        <p:nvGrpSpPr>
          <p:cNvPr id="105" name="Google Shape;105;g35d6a68a0a1_0_136"/>
          <p:cNvGrpSpPr/>
          <p:nvPr/>
        </p:nvGrpSpPr>
        <p:grpSpPr>
          <a:xfrm rot="4042808">
            <a:off x="8733555" y="955093"/>
            <a:ext cx="650811" cy="659761"/>
            <a:chOff x="7572716" y="3272053"/>
            <a:chExt cx="489368" cy="496098"/>
          </a:xfrm>
        </p:grpSpPr>
        <p:sp>
          <p:nvSpPr>
            <p:cNvPr id="106" name="Google Shape;106;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7" name="Google Shape;107;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8" name="Google Shape;108;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9" name="Google Shape;109;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10" name="Google Shape;110;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11" name="Google Shape;111;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12" name="Google Shape;112;g35d6a68a0a1_0_136" descr="decorativo"/>
          <p:cNvPicPr preferRelativeResize="0"/>
          <p:nvPr/>
        </p:nvPicPr>
        <p:blipFill rotWithShape="1">
          <a:blip r:embed="rId3">
            <a:alphaModFix/>
          </a:blip>
          <a:srcRect/>
          <a:stretch/>
        </p:blipFill>
        <p:spPr>
          <a:xfrm>
            <a:off x="8286302" y="1058044"/>
            <a:ext cx="192617" cy="192617"/>
          </a:xfrm>
          <a:prstGeom prst="rect">
            <a:avLst/>
          </a:prstGeom>
          <a:noFill/>
          <a:ln>
            <a:noFill/>
          </a:ln>
        </p:spPr>
      </p:pic>
      <p:sp>
        <p:nvSpPr>
          <p:cNvPr id="113" name="Google Shape;113;g35d6a68a0a1_0_136"/>
          <p:cNvSpPr txBox="1">
            <a:spLocks noGrp="1"/>
          </p:cNvSpPr>
          <p:nvPr>
            <p:ph type="body" idx="1"/>
          </p:nvPr>
        </p:nvSpPr>
        <p:spPr>
          <a:xfrm>
            <a:off x="50929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rPr>
              <a:t>Función del micro:bit: </a:t>
            </a:r>
            <a:r>
              <a:rPr lang="en-GB" sz="2000" b="1">
                <a:solidFill>
                  <a:srgbClr val="00A000"/>
                </a:solidFill>
                <a:latin typeface="Helvetica Neue"/>
                <a:ea typeface="Helvetica Neue"/>
                <a:cs typeface="Helvetica Neue"/>
                <a:sym typeface="Helvetica Neue"/>
              </a:rPr>
              <a:t>botones</a:t>
            </a:r>
            <a:endParaRPr/>
          </a:p>
          <a:p>
            <a:pPr marL="0" lvl="0" indent="0" algn="l" rtl="0">
              <a:lnSpc>
                <a:spcPct val="90000"/>
              </a:lnSpc>
              <a:spcBef>
                <a:spcPts val="812"/>
              </a:spcBef>
              <a:spcAft>
                <a:spcPts val="0"/>
              </a:spcAft>
              <a:buClr>
                <a:schemeClr val="dk1"/>
              </a:buClr>
              <a:buSzPts val="1800"/>
              <a:buNone/>
            </a:pPr>
            <a:r>
              <a:rPr lang="en-GB" sz="1800">
                <a:latin typeface="Helvetica Neue"/>
                <a:ea typeface="Helvetica Neue"/>
                <a:cs typeface="Helvetica Neue"/>
                <a:sym typeface="Helvetica Neue"/>
              </a:rPr>
              <a:t>Los botones son un dispositivo de entrada muy común. El micro:bit tiene dos </a:t>
            </a:r>
            <a:r>
              <a:rPr lang="en-GB" sz="1800" b="1"/>
              <a:t>botones</a:t>
            </a:r>
            <a:r>
              <a:rPr lang="en-GB" sz="1800">
                <a:latin typeface="Helvetica Neue"/>
                <a:ea typeface="Helvetica Neue"/>
                <a:cs typeface="Helvetica Neue"/>
                <a:sym typeface="Helvetica Neue"/>
              </a:rPr>
              <a:t> que se pueden programar: A y B.</a:t>
            </a:r>
            <a:endParaRPr/>
          </a:p>
          <a:p>
            <a:pPr marL="185732" lvl="0" indent="-71432" algn="l" rtl="0">
              <a:lnSpc>
                <a:spcPct val="90000"/>
              </a:lnSpc>
              <a:spcBef>
                <a:spcPts val="812"/>
              </a:spcBef>
              <a:spcAft>
                <a:spcPts val="0"/>
              </a:spcAft>
              <a:buClr>
                <a:schemeClr val="dk1"/>
              </a:buClr>
              <a:buSzPts val="1800"/>
              <a:buNone/>
            </a:pPr>
            <a:endParaRPr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0" lvl="0" indent="0" algn="l" rtl="0">
              <a:lnSpc>
                <a:spcPct val="90000"/>
              </a:lnSpc>
              <a:spcBef>
                <a:spcPts val="812"/>
              </a:spcBef>
              <a:spcAft>
                <a:spcPts val="0"/>
              </a:spcAft>
              <a:buClr>
                <a:schemeClr val="dk1"/>
              </a:buClr>
              <a:buSzPts val="1800"/>
              <a:buNone/>
            </a:pPr>
            <a:r>
              <a:rPr lang="en-GB" sz="1800" b="1">
                <a:latin typeface="Helvetica Neue"/>
                <a:ea typeface="Helvetica Neue"/>
                <a:cs typeface="Helvetica Neue"/>
                <a:sym typeface="Helvetica Neue"/>
              </a:rPr>
              <a:t>Ejemplo</a:t>
            </a:r>
            <a:r>
              <a:rPr lang="en-GB" sz="1800">
                <a:latin typeface="Helvetica Neue"/>
                <a:ea typeface="Helvetica Neue"/>
                <a:cs typeface="Helvetica Neue"/>
                <a:sym typeface="Helvetica Neue"/>
              </a:rPr>
              <a:t>: </a:t>
            </a:r>
            <a:r>
              <a:rPr lang="en-GB" sz="1800"/>
              <a:t>los alumnos pueden observar y registrar insectos y pájaros en su hábitat local, como los terrenos de la escuela o en los barrios. Pueden registrar el recuento de cada uno utilizando los botones micro:bit.</a:t>
            </a:r>
            <a:endParaRPr/>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pic>
        <p:nvPicPr>
          <p:cNvPr id="114" name="Google Shape;114;g35d6a68a0a1_0_136" descr="Ilustración de una placa del micro:bit y una mano junto a ella."/>
          <p:cNvPicPr preferRelativeResize="0"/>
          <p:nvPr/>
        </p:nvPicPr>
        <p:blipFill rotWithShape="1">
          <a:blip r:embed="rId4">
            <a:alphaModFix/>
          </a:blip>
          <a:srcRect/>
          <a:stretch/>
        </p:blipFill>
        <p:spPr>
          <a:xfrm>
            <a:off x="5909374" y="4914851"/>
            <a:ext cx="2046900" cy="17181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g35fa30c4f18_0_79"/>
          <p:cNvSpPr txBox="1">
            <a:spLocks noGrp="1"/>
          </p:cNvSpPr>
          <p:nvPr>
            <p:ph type="title"/>
          </p:nvPr>
        </p:nvSpPr>
        <p:spPr>
          <a:xfrm>
            <a:off x="681027" y="456075"/>
            <a:ext cx="74616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287" name="Google Shape;287;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20</a:t>
            </a:fld>
            <a:endParaRPr/>
          </a:p>
        </p:txBody>
      </p:sp>
      <p:sp>
        <p:nvSpPr>
          <p:cNvPr id="288" name="Google Shape;288;g35fa30c4f18_0_79"/>
          <p:cNvSpPr txBox="1">
            <a:spLocks noGrp="1"/>
          </p:cNvSpPr>
          <p:nvPr>
            <p:ph type="body" idx="1"/>
          </p:nvPr>
        </p:nvSpPr>
        <p:spPr>
          <a:xfrm>
            <a:off x="681025" y="1472175"/>
            <a:ext cx="8736000" cy="47397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600" b="1" i="1">
                <a:solidFill>
                  <a:srgbClr val="CD0364"/>
                </a:solidFill>
              </a:rPr>
              <a:t>Crea el código:</a:t>
            </a:r>
            <a:endParaRPr/>
          </a:p>
          <a:p>
            <a:pPr marL="318151" marR="180487" lvl="0" indent="-309553" algn="l" rtl="0">
              <a:lnSpc>
                <a:spcPct val="110000"/>
              </a:lnSpc>
              <a:spcBef>
                <a:spcPts val="1300"/>
              </a:spcBef>
              <a:spcAft>
                <a:spcPts val="0"/>
              </a:spcAft>
              <a:buClr>
                <a:srgbClr val="CD0364"/>
              </a:buClr>
              <a:buSzPts val="1800"/>
              <a:buChar char="•"/>
            </a:pPr>
            <a:r>
              <a:rPr lang="en-GB" sz="1600" b="1">
                <a:solidFill>
                  <a:srgbClr val="CD0364"/>
                </a:solidFill>
              </a:rPr>
              <a:t>Abre</a:t>
            </a:r>
            <a:r>
              <a:rPr lang="en-GB" sz="1600"/>
              <a:t> el proyecto picante del contador de especies: </a:t>
            </a:r>
            <a:r>
              <a:rPr lang="en-GB" sz="1600" u="sng">
                <a:solidFill>
                  <a:schemeClr val="hlink"/>
                </a:solidFill>
                <a:hlinkClick r:id="rId3"/>
              </a:rPr>
              <a:t>mbit.io/us-species-spicy</a:t>
            </a:r>
            <a:endParaRPr sz="1600" u="sng">
              <a:solidFill>
                <a:schemeClr val="hlink"/>
              </a:solidFill>
              <a:hlinkClick r:id="rId3"/>
            </a:endParaRPr>
          </a:p>
          <a:p>
            <a:pPr marL="318151" marR="180487" lvl="0" indent="-309553" algn="l" rtl="0">
              <a:lnSpc>
                <a:spcPct val="110000"/>
              </a:lnSpc>
              <a:spcBef>
                <a:spcPts val="1300"/>
              </a:spcBef>
              <a:spcAft>
                <a:spcPts val="0"/>
              </a:spcAft>
              <a:buClr>
                <a:srgbClr val="CD0364"/>
              </a:buClr>
              <a:buSzPts val="1800"/>
              <a:buChar char="•"/>
            </a:pPr>
            <a:r>
              <a:rPr lang="en-GB" sz="1600" b="1">
                <a:solidFill>
                  <a:srgbClr val="CD0364"/>
                </a:solidFill>
              </a:rPr>
              <a:t>Explica</a:t>
            </a:r>
            <a:r>
              <a:rPr lang="en-GB" sz="1600" b="1">
                <a:solidFill>
                  <a:srgbClr val="6C4BC1"/>
                </a:solidFill>
              </a:rPr>
              <a:t> </a:t>
            </a:r>
            <a:r>
              <a:rPr lang="en-GB" sz="1600"/>
              <a:t>que los alumnos utilizarán la caja de herramientas para buscar bloques de código. Para este proyecto, una parte del código ya está hecha, lo que les permite acceder a sus variables (sus conteos) para ver cuántos insectos y pájaros han contado. </a:t>
            </a:r>
            <a:endParaRPr/>
          </a:p>
          <a:p>
            <a:pPr marL="318151" marR="0" lvl="0" indent="-309553" algn="l" rtl="0">
              <a:lnSpc>
                <a:spcPct val="110000"/>
              </a:lnSpc>
              <a:spcBef>
                <a:spcPts val="1300"/>
              </a:spcBef>
              <a:spcAft>
                <a:spcPts val="0"/>
              </a:spcAft>
              <a:buClr>
                <a:srgbClr val="CD0364"/>
              </a:buClr>
              <a:buSzPts val="1800"/>
              <a:buChar char="•"/>
            </a:pPr>
            <a:r>
              <a:rPr lang="en-GB" sz="1600" b="1">
                <a:solidFill>
                  <a:srgbClr val="CD0364"/>
                </a:solidFill>
              </a:rPr>
              <a:t>Explica</a:t>
            </a:r>
            <a:r>
              <a:rPr lang="en-GB" sz="1600"/>
              <a:t> a los alumnos que tendrán que </a:t>
            </a:r>
            <a:r>
              <a:rPr lang="en-GB" sz="1600" b="1">
                <a:solidFill>
                  <a:srgbClr val="CD0364"/>
                </a:solidFill>
              </a:rPr>
              <a:t>programar</a:t>
            </a:r>
            <a:r>
              <a:rPr lang="en-GB" sz="1600"/>
              <a:t> tres partes del contador de especies:</a:t>
            </a:r>
            <a:endParaRPr/>
          </a:p>
          <a:p>
            <a:pPr marL="556895" marR="0" lvl="1" indent="-185419" algn="l" rtl="0">
              <a:lnSpc>
                <a:spcPct val="110000"/>
              </a:lnSpc>
              <a:spcBef>
                <a:spcPts val="1300"/>
              </a:spcBef>
              <a:spcAft>
                <a:spcPts val="0"/>
              </a:spcAft>
              <a:buClr>
                <a:srgbClr val="CD0364"/>
              </a:buClr>
              <a:buSzPts val="1800"/>
              <a:buAutoNum type="arabicPeriod"/>
            </a:pPr>
            <a:r>
              <a:rPr lang="en-GB" sz="1600" b="1">
                <a:solidFill>
                  <a:srgbClr val="CD0364"/>
                </a:solidFill>
              </a:rPr>
              <a:t>Programa </a:t>
            </a:r>
            <a:r>
              <a:rPr lang="en-GB" sz="1600">
                <a:solidFill>
                  <a:schemeClr val="dk1"/>
                </a:solidFill>
              </a:rPr>
              <a:t>el</a:t>
            </a:r>
            <a:r>
              <a:rPr lang="en-GB" sz="1600"/>
              <a:t> botón A para aumentar la variable «A-insectos» en 1 cuando se pulsa y, a continuación, mostrar el total.</a:t>
            </a:r>
            <a:endParaRPr/>
          </a:p>
          <a:p>
            <a:pPr marL="557194" lvl="1" indent="-185731" algn="l" rtl="0">
              <a:lnSpc>
                <a:spcPct val="110000"/>
              </a:lnSpc>
              <a:spcBef>
                <a:spcPts val="1300"/>
              </a:spcBef>
              <a:spcAft>
                <a:spcPts val="0"/>
              </a:spcAft>
              <a:buClr>
                <a:srgbClr val="CD0364"/>
              </a:buClr>
              <a:buSzPts val="1800"/>
              <a:buAutoNum type="arabicPeriod"/>
            </a:pPr>
            <a:r>
              <a:rPr lang="en-GB" sz="1600" b="1">
                <a:solidFill>
                  <a:srgbClr val="CD0364"/>
                </a:solidFill>
              </a:rPr>
              <a:t>Programa</a:t>
            </a:r>
            <a:r>
              <a:rPr lang="en-GB" sz="1600"/>
              <a:t> el botón B para aumentar la variable «B-pájaros» en 1 cuando se pulse y, a continuación, muestra el total.</a:t>
            </a:r>
            <a:endParaRPr/>
          </a:p>
          <a:p>
            <a:pPr marL="557194" lvl="1" indent="-185731" algn="l" rtl="0">
              <a:lnSpc>
                <a:spcPct val="110000"/>
              </a:lnSpc>
              <a:spcBef>
                <a:spcPts val="1300"/>
              </a:spcBef>
              <a:spcAft>
                <a:spcPts val="0"/>
              </a:spcAft>
              <a:buClr>
                <a:srgbClr val="CD0364"/>
              </a:buClr>
              <a:buSzPts val="1800"/>
              <a:buAutoNum type="arabicPeriod"/>
            </a:pPr>
            <a:r>
              <a:rPr lang="en-GB" sz="1600" b="1">
                <a:solidFill>
                  <a:srgbClr val="CD0364"/>
                </a:solidFill>
              </a:rPr>
              <a:t>Programa</a:t>
            </a:r>
            <a:r>
              <a:rPr lang="en-GB" sz="1600"/>
              <a:t> el micro:bit para que muestre 0 y restablezca las variables «A-insectos» y «B-pájaros» a 0 cuando se inicie el programa. </a:t>
            </a:r>
            <a:endParaRPr/>
          </a:p>
        </p:txBody>
      </p:sp>
      <p:sp>
        <p:nvSpPr>
          <p:cNvPr id="289" name="Google Shape;289;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290" name="Google Shape;290;g35fa30c4f18_0_79"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42600" y="519337"/>
            <a:ext cx="1428350" cy="119127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g365ab73c13e_0_14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296" name="Google Shape;296;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21</a:t>
            </a:fld>
            <a:endParaRPr/>
          </a:p>
        </p:txBody>
      </p:sp>
      <p:sp>
        <p:nvSpPr>
          <p:cNvPr id="297" name="Google Shape;297;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298" name="Google Shape;298;g365ab73c13e_0_148"/>
          <p:cNvSpPr/>
          <p:nvPr/>
        </p:nvSpPr>
        <p:spPr>
          <a:xfrm>
            <a:off x="743525" y="1829450"/>
            <a:ext cx="1702200" cy="4324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0" i="0" u="none" strike="noStrike" cap="none">
                <a:solidFill>
                  <a:schemeClr val="dk1"/>
                </a:solidFill>
                <a:latin typeface="Helvetica Neue"/>
                <a:ea typeface="Helvetica Neue"/>
                <a:cs typeface="Helvetica Neue"/>
                <a:sym typeface="Helvetica Neue"/>
              </a:rPr>
              <a:t>Busca el bloque «Al pulsar el botón A» </a:t>
            </a:r>
            <a:r>
              <a:rPr lang="en-GB" sz="1800" b="1" i="0" u="none" strike="noStrike" cap="none">
                <a:solidFill>
                  <a:srgbClr val="CD0364"/>
                </a:solidFill>
                <a:latin typeface="Helvetica Neue"/>
                <a:ea typeface="Helvetica Neue"/>
                <a:cs typeface="Helvetica Neue"/>
                <a:sym typeface="Helvetica Neue"/>
              </a:rPr>
              <a:t>en la sección Entrada y añádelo a tu espacio de trabajo.</a:t>
            </a:r>
            <a:endParaRPr/>
          </a:p>
        </p:txBody>
      </p:sp>
      <p:sp>
        <p:nvSpPr>
          <p:cNvPr id="299" name="Google Shape;299;g365ab73c13e_0_148"/>
          <p:cNvSpPr/>
          <p:nvPr/>
        </p:nvSpPr>
        <p:spPr>
          <a:xfrm>
            <a:off x="2659350" y="1829450"/>
            <a:ext cx="23577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50"/>
              <a:buFont typeface="Arial"/>
              <a:buNone/>
            </a:pPr>
            <a:r>
              <a:rPr lang="en-GB" sz="1750" b="1" i="0" u="none" strike="noStrike" cap="none">
                <a:solidFill>
                  <a:srgbClr val="CD0364"/>
                </a:solidFill>
                <a:latin typeface="Helvetica Neue"/>
                <a:ea typeface="Helvetica Neue"/>
                <a:cs typeface="Helvetica Neue"/>
                <a:sym typeface="Helvetica Neue"/>
              </a:rPr>
              <a:t>Busca el bloque «Cambiar A-insecto en 1»</a:t>
            </a:r>
            <a:r>
              <a:rPr lang="en-GB" sz="1750" b="0" i="0" u="none" strike="noStrike" cap="none">
                <a:solidFill>
                  <a:schemeClr val="dk1"/>
                </a:solidFill>
                <a:latin typeface="Helvetica Neue"/>
                <a:ea typeface="Helvetica Neue"/>
                <a:cs typeface="Helvetica Neue"/>
                <a:sym typeface="Helvetica Neue"/>
              </a:rPr>
              <a:t> en la sección Variables. Esto aumentará la variable «A-insecto» en 1 cuando se pulse el botón A.</a:t>
            </a:r>
            <a:endParaRPr/>
          </a:p>
        </p:txBody>
      </p:sp>
      <p:sp>
        <p:nvSpPr>
          <p:cNvPr id="300" name="Google Shape;300;g365ab73c13e_0_148"/>
          <p:cNvSpPr/>
          <p:nvPr/>
        </p:nvSpPr>
        <p:spPr>
          <a:xfrm>
            <a:off x="5230675" y="1829175"/>
            <a:ext cx="39945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número 0»</a:t>
            </a:r>
            <a:r>
              <a:rPr lang="en-GB" sz="1600" b="0" i="0" u="none" strike="noStrike" cap="none">
                <a:solidFill>
                  <a:schemeClr val="dk1"/>
                </a:solidFill>
                <a:latin typeface="Helvetica Neue"/>
                <a:ea typeface="Helvetica Neue"/>
                <a:cs typeface="Helvetica Neue"/>
                <a:sym typeface="Helvetica Neue"/>
              </a:rPr>
              <a:t> en la sección Entrada.</a:t>
            </a:r>
            <a:endParaRPr/>
          </a:p>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CD0364"/>
                </a:solidFill>
                <a:latin typeface="Helvetica Neue"/>
                <a:ea typeface="Helvetica Neue"/>
                <a:cs typeface="Helvetica Neue"/>
                <a:sym typeface="Helvetica Neue"/>
              </a:rPr>
              <a:t>Busca la variable «A-insecto»</a:t>
            </a:r>
            <a:r>
              <a:rPr lang="en-GB" sz="1600" b="0" i="0" u="none" strike="noStrike" cap="none">
                <a:solidFill>
                  <a:schemeClr val="dk1"/>
                </a:solidFill>
                <a:latin typeface="Helvetica Neue"/>
                <a:ea typeface="Helvetica Neue"/>
                <a:cs typeface="Helvetica Neue"/>
                <a:sym typeface="Helvetica Neue"/>
              </a:rPr>
              <a:t> en la sección Variables y colócala encima del 0 en el bloque «mostrar número 0».</a:t>
            </a:r>
            <a:endParaRPr/>
          </a:p>
        </p:txBody>
      </p:sp>
      <p:pic>
        <p:nvPicPr>
          <p:cNvPr id="301" name="Google Shape;301;g365ab73c13e_0_148" descr="Código basado en bloques para micro:bit utilizado para un código dirigido por el profesor junto con los alumnos para programar el botón A con el fin de aumentar el valor de la variable A-insectos y mostrar el valor de la variable A-insectos cada vez que se pulsa el botón A." title="microbit-screenshot (19).png"/>
          <p:cNvPicPr preferRelativeResize="0"/>
          <p:nvPr/>
        </p:nvPicPr>
        <p:blipFill rotWithShape="1">
          <a:blip r:embed="rId3">
            <a:alphaModFix/>
          </a:blip>
          <a:srcRect l="51119" t="11543" r="29620" b="63432"/>
          <a:stretch/>
        </p:blipFill>
        <p:spPr>
          <a:xfrm>
            <a:off x="778050" y="2021275"/>
            <a:ext cx="1610977" cy="864749"/>
          </a:xfrm>
          <a:prstGeom prst="rect">
            <a:avLst/>
          </a:prstGeom>
          <a:noFill/>
          <a:ln>
            <a:noFill/>
          </a:ln>
        </p:spPr>
      </p:pic>
      <p:pic>
        <p:nvPicPr>
          <p:cNvPr id="302" name="Google Shape;302;g365ab73c13e_0_148" descr="Código basado en bloques para micro:bit utilizado para un código dirigido por el profesor junto con los alumnos para programar el botón A con el fin de aumentar el valor de la variable A-insectos y mostrar el valor de la variable A-insectos cada vez que se pulsa el botón A." title="microbit-screenshot (20).png"/>
          <p:cNvPicPr preferRelativeResize="0"/>
          <p:nvPr/>
        </p:nvPicPr>
        <p:blipFill rotWithShape="1">
          <a:blip r:embed="rId4">
            <a:alphaModFix/>
          </a:blip>
          <a:srcRect l="51283" t="13179" r="24914" b="59332"/>
          <a:stretch/>
        </p:blipFill>
        <p:spPr>
          <a:xfrm>
            <a:off x="2800975" y="2070200"/>
            <a:ext cx="2017751" cy="962575"/>
          </a:xfrm>
          <a:prstGeom prst="rect">
            <a:avLst/>
          </a:prstGeom>
          <a:noFill/>
          <a:ln>
            <a:noFill/>
          </a:ln>
        </p:spPr>
      </p:pic>
      <p:sp>
        <p:nvSpPr>
          <p:cNvPr id="303" name="Google Shape;303;g365ab73c13e_0_148"/>
          <p:cNvSpPr txBox="1"/>
          <p:nvPr/>
        </p:nvSpPr>
        <p:spPr>
          <a:xfrm>
            <a:off x="681025" y="1281788"/>
            <a:ext cx="37704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A:</a:t>
            </a:r>
            <a:endParaRPr/>
          </a:p>
        </p:txBody>
      </p:sp>
      <p:pic>
        <p:nvPicPr>
          <p:cNvPr id="304" name="Google Shape;304;g365ab73c13e_0_148" descr="Código basado en bloques para micro:bit utilizado para un código dirigido por el profesor junto con los alumnos para programar el botón A con el fin de aumentar el valor de la variable A-insectos y mostrar el valor de la variable A-insectos cada vez que se pulsa el botón A." title="microbit-screenshot (22).png"/>
          <p:cNvPicPr preferRelativeResize="0"/>
          <p:nvPr/>
        </p:nvPicPr>
        <p:blipFill rotWithShape="1">
          <a:blip r:embed="rId5">
            <a:alphaModFix/>
          </a:blip>
          <a:srcRect l="51185" t="13555" r="25014" b="45465"/>
          <a:stretch/>
        </p:blipFill>
        <p:spPr>
          <a:xfrm>
            <a:off x="6219050" y="1829175"/>
            <a:ext cx="1974350" cy="1191277"/>
          </a:xfrm>
          <a:prstGeom prst="rect">
            <a:avLst/>
          </a:prstGeom>
          <a:noFill/>
          <a:ln>
            <a:noFill/>
          </a:ln>
        </p:spPr>
      </p:pic>
      <p:pic>
        <p:nvPicPr>
          <p:cNvPr id="305" name="Google Shape;305;g365ab73c13e_0_148" descr="Código basado en bloques para micro:bit utilizado para un código dirigido por el profesor junto con los alumnos para programar el botón A con el fin de aumentar el valor de la variable A-insectos y mostrar el valor de la variable A-insectos cada vez que se pulsa el botón A." title="microbit-screenshot (21).png"/>
          <p:cNvPicPr preferRelativeResize="0"/>
          <p:nvPr/>
        </p:nvPicPr>
        <p:blipFill rotWithShape="1">
          <a:blip r:embed="rId6">
            <a:alphaModFix/>
          </a:blip>
          <a:srcRect l="50887" t="14076" r="25310" b="44945"/>
          <a:stretch/>
        </p:blipFill>
        <p:spPr>
          <a:xfrm>
            <a:off x="6177749" y="3482154"/>
            <a:ext cx="2100352" cy="1371926"/>
          </a:xfrm>
          <a:prstGeom prst="rect">
            <a:avLst/>
          </a:prstGeom>
          <a:noFill/>
          <a:ln>
            <a:noFill/>
          </a:ln>
        </p:spPr>
      </p:pic>
      <p:pic>
        <p:nvPicPr>
          <p:cNvPr id="306" name="Google Shape;306;g365ab73c13e_0_148" descr="Ilustración de un educador delante de una pizarra vacía utilizada para señalar las actividades dirigidas por el profesor en esta página" title="black female teacher image.png"/>
          <p:cNvPicPr preferRelativeResize="0"/>
          <p:nvPr/>
        </p:nvPicPr>
        <p:blipFill rotWithShape="1">
          <a:blip r:embed="rId7">
            <a:alphaModFix/>
          </a:blip>
          <a:srcRect/>
          <a:stretch/>
        </p:blipFill>
        <p:spPr>
          <a:xfrm>
            <a:off x="8193400" y="379637"/>
            <a:ext cx="1428350" cy="119127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365ab73c13e_0_315"/>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3</a:t>
            </a:r>
            <a:endParaRPr/>
          </a:p>
        </p:txBody>
      </p:sp>
      <p:sp>
        <p:nvSpPr>
          <p:cNvPr id="312" name="Google Shape;312;g365ab73c13e_0_31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22</a:t>
            </a:fld>
            <a:endParaRPr/>
          </a:p>
        </p:txBody>
      </p:sp>
      <p:sp>
        <p:nvSpPr>
          <p:cNvPr id="313" name="Google Shape;313;g365ab73c13e_0_31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14" name="Google Shape;314;g365ab73c13e_0_315"/>
          <p:cNvSpPr/>
          <p:nvPr/>
        </p:nvSpPr>
        <p:spPr>
          <a:xfrm>
            <a:off x="743525" y="1829450"/>
            <a:ext cx="21003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450"/>
              <a:buFont typeface="Arial"/>
              <a:buNone/>
            </a:pPr>
            <a:r>
              <a:rPr lang="en-GB" sz="1450" b="1" i="0" u="none" strike="noStrike" cap="none">
                <a:solidFill>
                  <a:srgbClr val="CD0364"/>
                </a:solidFill>
                <a:latin typeface="Helvetica Neue"/>
                <a:ea typeface="Helvetica Neue"/>
                <a:cs typeface="Helvetica Neue"/>
                <a:sym typeface="Helvetica Neue"/>
              </a:rPr>
              <a:t>Busca el bloque Al pulsar el botón A </a:t>
            </a:r>
            <a:r>
              <a:rPr lang="en-GB" sz="1450" b="0" i="0" u="none" strike="noStrike" cap="none">
                <a:solidFill>
                  <a:schemeClr val="dk1"/>
                </a:solidFill>
                <a:latin typeface="Helvetica Neue"/>
                <a:ea typeface="Helvetica Neue"/>
                <a:cs typeface="Helvetica Neue"/>
                <a:sym typeface="Helvetica Neue"/>
              </a:rPr>
              <a:t>en la sección Entrada y añádelo a tu espacio de trabajo. Haz clic en la flecha hacia abajo y selecciona B.</a:t>
            </a:r>
            <a:endParaRPr/>
          </a:p>
        </p:txBody>
      </p:sp>
      <p:sp>
        <p:nvSpPr>
          <p:cNvPr id="315" name="Google Shape;315;g365ab73c13e_0_315"/>
          <p:cNvSpPr/>
          <p:nvPr/>
        </p:nvSpPr>
        <p:spPr>
          <a:xfrm>
            <a:off x="3079475" y="1829450"/>
            <a:ext cx="22290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50"/>
              <a:buFont typeface="Arial"/>
              <a:buNone/>
            </a:pPr>
            <a:r>
              <a:rPr lang="en-GB" sz="1650" b="1" i="0" u="none" strike="noStrike" cap="none">
                <a:solidFill>
                  <a:srgbClr val="CD0364"/>
                </a:solidFill>
                <a:latin typeface="Helvetica Neue"/>
                <a:ea typeface="Helvetica Neue"/>
                <a:cs typeface="Helvetica Neue"/>
                <a:sym typeface="Helvetica Neue"/>
              </a:rPr>
              <a:t>Busca el bloque Cambiar B-pájaros en 1.</a:t>
            </a:r>
            <a:r>
              <a:rPr lang="en-GB" sz="1650" b="0" i="0" u="none" strike="noStrike" cap="none">
                <a:solidFill>
                  <a:schemeClr val="dk1"/>
                </a:solidFill>
                <a:latin typeface="Helvetica Neue"/>
                <a:ea typeface="Helvetica Neue"/>
                <a:cs typeface="Helvetica Neue"/>
                <a:sym typeface="Helvetica Neue"/>
              </a:rPr>
              <a:t> en la sección Variables. Esto aumentará la variable «B-insecto» en 1 cuando se pulse el botón A.</a:t>
            </a:r>
            <a:endParaRPr/>
          </a:p>
        </p:txBody>
      </p:sp>
      <p:sp>
        <p:nvSpPr>
          <p:cNvPr id="316" name="Google Shape;316;g365ab73c13e_0_315"/>
          <p:cNvSpPr/>
          <p:nvPr/>
        </p:nvSpPr>
        <p:spPr>
          <a:xfrm>
            <a:off x="5488350" y="1829175"/>
            <a:ext cx="37371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número 0</a:t>
            </a:r>
            <a:r>
              <a:rPr lang="en-GB" sz="1600" b="0" i="0" u="none" strike="noStrike" cap="none">
                <a:solidFill>
                  <a:schemeClr val="dk1"/>
                </a:solidFill>
                <a:latin typeface="Helvetica Neue"/>
                <a:ea typeface="Helvetica Neue"/>
                <a:cs typeface="Helvetica Neue"/>
                <a:sym typeface="Helvetica Neue"/>
              </a:rPr>
              <a:t> en la sección Entrada.</a:t>
            </a:r>
            <a:endParaRPr/>
          </a:p>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la variable «B-pájaros»</a:t>
            </a:r>
            <a:r>
              <a:rPr lang="en-GB" sz="1600" b="0" i="0" u="none" strike="noStrike" cap="none">
                <a:solidFill>
                  <a:schemeClr val="dk1"/>
                </a:solidFill>
                <a:latin typeface="Helvetica Neue"/>
                <a:ea typeface="Helvetica Neue"/>
                <a:cs typeface="Helvetica Neue"/>
                <a:sym typeface="Helvetica Neue"/>
              </a:rPr>
              <a:t> en la sección Variables y colócala encima del 0 en el bloque Mostrar número 0.</a:t>
            </a:r>
            <a:endParaRPr/>
          </a:p>
        </p:txBody>
      </p:sp>
      <p:sp>
        <p:nvSpPr>
          <p:cNvPr id="317" name="Google Shape;317;g365ab73c13e_0_315"/>
          <p:cNvSpPr txBox="1"/>
          <p:nvPr/>
        </p:nvSpPr>
        <p:spPr>
          <a:xfrm>
            <a:off x="681025" y="1285623"/>
            <a:ext cx="37800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B:</a:t>
            </a:r>
            <a:endParaRPr/>
          </a:p>
        </p:txBody>
      </p:sp>
      <p:pic>
        <p:nvPicPr>
          <p:cNvPr id="318" name="Google Shape;318;g365ab73c13e_0_315" descr="Código basado en bloques para el micro:bit utilizado para un código dirigido por el profesor junto con los alumnos para programar el botón B con el fin de aumentar el valor de la variable B-pájaros y mostrar el valor de la variable B-pájaros cada vez que se pulsa el botón B." title="microbit-screenshot (23).png"/>
          <p:cNvPicPr preferRelativeResize="0"/>
          <p:nvPr/>
        </p:nvPicPr>
        <p:blipFill rotWithShape="1">
          <a:blip r:embed="rId3">
            <a:alphaModFix/>
          </a:blip>
          <a:srcRect l="65999" t="15354" r="17901" b="59051"/>
          <a:stretch/>
        </p:blipFill>
        <p:spPr>
          <a:xfrm>
            <a:off x="909751" y="2021264"/>
            <a:ext cx="1594675" cy="802226"/>
          </a:xfrm>
          <a:prstGeom prst="rect">
            <a:avLst/>
          </a:prstGeom>
          <a:noFill/>
          <a:ln>
            <a:noFill/>
          </a:ln>
        </p:spPr>
      </p:pic>
      <p:pic>
        <p:nvPicPr>
          <p:cNvPr id="319" name="Google Shape;319;g365ab73c13e_0_315" descr="Código basado en bloques para el micro:bit utilizado para un código dirigido por el profesor junto con los alumnos para programar el botón B con el fin de aumentar el valor de la variable B-pájaros y mostrar el valor de la variable B-pájaros cada vez que se pulsa el botón B." title="microbit-screenshot (23).png"/>
          <p:cNvPicPr preferRelativeResize="0"/>
          <p:nvPr/>
        </p:nvPicPr>
        <p:blipFill rotWithShape="1">
          <a:blip r:embed="rId3">
            <a:alphaModFix/>
          </a:blip>
          <a:srcRect l="84692" t="14729" r="-790" b="59674"/>
          <a:stretch/>
        </p:blipFill>
        <p:spPr>
          <a:xfrm>
            <a:off x="909751" y="3015589"/>
            <a:ext cx="1594675" cy="802226"/>
          </a:xfrm>
          <a:prstGeom prst="rect">
            <a:avLst/>
          </a:prstGeom>
          <a:noFill/>
          <a:ln>
            <a:noFill/>
          </a:ln>
        </p:spPr>
      </p:pic>
      <p:pic>
        <p:nvPicPr>
          <p:cNvPr id="320" name="Google Shape;320;g365ab73c13e_0_315" descr="Código basado en bloques para el micro:bit utilizado para un código dirigido por el profesor junto con los alumnos para programar el botón B con el fin de aumentar el valor de la variable B-pájaros y mostrar el valor de la variable B-pájaros cada vez que se pulsa el botón B." title="microbit-screenshot (24).png"/>
          <p:cNvPicPr preferRelativeResize="0"/>
          <p:nvPr/>
        </p:nvPicPr>
        <p:blipFill rotWithShape="1">
          <a:blip r:embed="rId4">
            <a:alphaModFix/>
          </a:blip>
          <a:srcRect l="82519" t="15645" b="54444"/>
          <a:stretch/>
        </p:blipFill>
        <p:spPr>
          <a:xfrm>
            <a:off x="3300287" y="2264975"/>
            <a:ext cx="1731625" cy="911401"/>
          </a:xfrm>
          <a:prstGeom prst="rect">
            <a:avLst/>
          </a:prstGeom>
          <a:noFill/>
          <a:ln>
            <a:noFill/>
          </a:ln>
        </p:spPr>
      </p:pic>
      <p:pic>
        <p:nvPicPr>
          <p:cNvPr id="321" name="Google Shape;321;g365ab73c13e_0_315" descr="Código basado en bloques para el micro:bit utilizado para un código dirigido por el profesor junto con los alumnos para programar el botón B con el fin de aumentar el valor de la variable B-pájaros y mostrar el valor de la variable B-pájaros cada vez que se pulsa el botón B." title="microbit-screenshot (25).png"/>
          <p:cNvPicPr preferRelativeResize="0"/>
          <p:nvPr/>
        </p:nvPicPr>
        <p:blipFill rotWithShape="1">
          <a:blip r:embed="rId5">
            <a:alphaModFix/>
          </a:blip>
          <a:srcRect l="82519" t="15324" b="44622"/>
          <a:stretch/>
        </p:blipFill>
        <p:spPr>
          <a:xfrm>
            <a:off x="6250139" y="1829175"/>
            <a:ext cx="1840701" cy="1228435"/>
          </a:xfrm>
          <a:prstGeom prst="rect">
            <a:avLst/>
          </a:prstGeom>
          <a:noFill/>
          <a:ln>
            <a:noFill/>
          </a:ln>
        </p:spPr>
      </p:pic>
      <p:pic>
        <p:nvPicPr>
          <p:cNvPr id="322" name="Google Shape;322;g365ab73c13e_0_315" descr="Código basado en bloques para el micro:bit utilizado para un código dirigido por el profesor junto con los alumnos para programar el botón B con el fin de aumentar el valor de la variable B-pájaros y mostrar el valor de la variable B-pájaros cada vez que se pulsa el botón B." title="microbit-screenshot (26).png"/>
          <p:cNvPicPr preferRelativeResize="0"/>
          <p:nvPr/>
        </p:nvPicPr>
        <p:blipFill rotWithShape="1">
          <a:blip r:embed="rId6">
            <a:alphaModFix/>
          </a:blip>
          <a:srcRect l="82519" t="15647" b="45183"/>
          <a:stretch/>
        </p:blipFill>
        <p:spPr>
          <a:xfrm>
            <a:off x="6250151" y="3570937"/>
            <a:ext cx="1840701" cy="1268751"/>
          </a:xfrm>
          <a:prstGeom prst="rect">
            <a:avLst/>
          </a:prstGeom>
          <a:noFill/>
          <a:ln>
            <a:noFill/>
          </a:ln>
        </p:spPr>
      </p:pic>
      <p:sp>
        <p:nvSpPr>
          <p:cNvPr id="323" name="Google Shape;323;g365ab73c13e_0_315" descr="Flecha rosa hacia abajo para indicar que los alumnos cambiarán el bloque gris, inutilizable al pulsar el botón A, por uno rosa, utilizable al pulsar el botón B, haciendo clic en la flecha hacia abajo situada junto a la letra A y seleccionando la letra B."/>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CD0364"/>
                </a:solidFill>
                <a:latin typeface="Helvetica Neue"/>
                <a:ea typeface="Helvetica Neue"/>
                <a:cs typeface="Helvetica Neue"/>
                <a:sym typeface="Helvetica Neue"/>
              </a:rPr>
              <a:t>↓</a:t>
            </a:r>
            <a:endParaRPr/>
          </a:p>
        </p:txBody>
      </p:sp>
      <p:pic>
        <p:nvPicPr>
          <p:cNvPr id="324" name="Google Shape;324;g365ab73c13e_0_315" descr="Ilustración de un educador delante de una pizarra vacía utilizada para señalar las actividades dirigidas por el profesor en esta página" title="black female teacher image.png"/>
          <p:cNvPicPr preferRelativeResize="0"/>
          <p:nvPr/>
        </p:nvPicPr>
        <p:blipFill rotWithShape="1">
          <a:blip r:embed="rId7">
            <a:alphaModFix/>
          </a:blip>
          <a:srcRect/>
          <a:stretch/>
        </p:blipFill>
        <p:spPr>
          <a:xfrm>
            <a:off x="8193400" y="379637"/>
            <a:ext cx="1428350" cy="11912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g365ab73c13e_0_383"/>
          <p:cNvSpPr txBox="1">
            <a:spLocks noGrp="1"/>
          </p:cNvSpPr>
          <p:nvPr>
            <p:ph type="title"/>
          </p:nvPr>
        </p:nvSpPr>
        <p:spPr>
          <a:xfrm>
            <a:off x="681027" y="456075"/>
            <a:ext cx="73998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4</a:t>
            </a:r>
            <a:endParaRPr/>
          </a:p>
        </p:txBody>
      </p:sp>
      <p:sp>
        <p:nvSpPr>
          <p:cNvPr id="330" name="Google Shape;330;g365ab73c13e_0_38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23</a:t>
            </a:fld>
            <a:endParaRPr/>
          </a:p>
        </p:txBody>
      </p:sp>
      <p:sp>
        <p:nvSpPr>
          <p:cNvPr id="331" name="Google Shape;331;g365ab73c13e_0_38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32" name="Google Shape;332;g365ab73c13e_0_383"/>
          <p:cNvSpPr/>
          <p:nvPr/>
        </p:nvSpPr>
        <p:spPr>
          <a:xfrm>
            <a:off x="743525" y="1864025"/>
            <a:ext cx="2100300" cy="2837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«al inicio» </a:t>
            </a:r>
            <a:r>
              <a:rPr lang="en-GB" sz="1600" b="0" i="0" u="none" strike="noStrike" cap="none">
                <a:solidFill>
                  <a:schemeClr val="dk1"/>
                </a:solidFill>
                <a:latin typeface="Helvetica Neue"/>
                <a:ea typeface="Helvetica Neue"/>
                <a:cs typeface="Helvetica Neue"/>
                <a:sym typeface="Helvetica Neue"/>
              </a:rPr>
              <a:t>en la sección Entrada y añádelo a tu espacio de trabajo. </a:t>
            </a:r>
            <a:endParaRPr/>
          </a:p>
        </p:txBody>
      </p:sp>
      <p:sp>
        <p:nvSpPr>
          <p:cNvPr id="333" name="Google Shape;333;g365ab73c13e_0_383"/>
          <p:cNvSpPr/>
          <p:nvPr/>
        </p:nvSpPr>
        <p:spPr>
          <a:xfrm>
            <a:off x="3108350" y="1863950"/>
            <a:ext cx="1988100" cy="2837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700" b="1" i="0" u="none" strike="noStrike" cap="none">
                <a:solidFill>
                  <a:srgbClr val="CD0364"/>
                </a:solidFill>
                <a:latin typeface="Helvetica Neue"/>
                <a:ea typeface="Helvetica Neue"/>
                <a:cs typeface="Helvetica Neue"/>
                <a:sym typeface="Helvetica Neue"/>
              </a:rPr>
              <a:t>Busca el bloque Mostrar número 0</a:t>
            </a:r>
            <a:r>
              <a:rPr lang="en-GB" sz="1700" b="0" i="0" u="none" strike="noStrike" cap="none">
                <a:solidFill>
                  <a:schemeClr val="dk1"/>
                </a:solidFill>
                <a:latin typeface="Helvetica Neue"/>
                <a:ea typeface="Helvetica Neue"/>
                <a:cs typeface="Helvetica Neue"/>
                <a:sym typeface="Helvetica Neue"/>
              </a:rPr>
              <a:t> en la sección Entrada.</a:t>
            </a:r>
            <a:endParaRPr/>
          </a:p>
        </p:txBody>
      </p:sp>
      <p:sp>
        <p:nvSpPr>
          <p:cNvPr id="334" name="Google Shape;334;g365ab73c13e_0_383"/>
          <p:cNvSpPr/>
          <p:nvPr/>
        </p:nvSpPr>
        <p:spPr>
          <a:xfrm>
            <a:off x="5360975" y="1834850"/>
            <a:ext cx="3425700" cy="2837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0"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«Establecer A-insectos en 0»</a:t>
            </a:r>
            <a:r>
              <a:rPr lang="en-GB" sz="1600" b="0" i="0" u="none" strike="noStrike" cap="none">
                <a:solidFill>
                  <a:schemeClr val="dk1"/>
                </a:solidFill>
                <a:latin typeface="Helvetica Neue"/>
                <a:ea typeface="Helvetica Neue"/>
                <a:cs typeface="Helvetica Neue"/>
                <a:sym typeface="Helvetica Neue"/>
              </a:rPr>
              <a:t> y </a:t>
            </a:r>
            <a:r>
              <a:rPr lang="en-GB" sz="1600" b="1" i="0" u="none" strike="noStrike" cap="none">
                <a:solidFill>
                  <a:srgbClr val="CD0364"/>
                </a:solidFill>
                <a:latin typeface="Helvetica Neue"/>
                <a:ea typeface="Helvetica Neue"/>
                <a:cs typeface="Helvetica Neue"/>
                <a:sym typeface="Helvetica Neue"/>
              </a:rPr>
              <a:t>«Establecer B-pájaros en 0»</a:t>
            </a:r>
            <a:r>
              <a:rPr lang="en-GB" sz="1600" b="0" i="0" u="none" strike="noStrike" cap="none">
                <a:solidFill>
                  <a:schemeClr val="dk1"/>
                </a:solidFill>
                <a:latin typeface="Helvetica Neue"/>
                <a:ea typeface="Helvetica Neue"/>
                <a:cs typeface="Helvetica Neue"/>
                <a:sym typeface="Helvetica Neue"/>
              </a:rPr>
              <a:t> en la sección Variables.</a:t>
            </a:r>
            <a:endParaRPr/>
          </a:p>
        </p:txBody>
      </p:sp>
      <p:sp>
        <p:nvSpPr>
          <p:cNvPr id="335" name="Google Shape;335;g365ab73c13e_0_383"/>
          <p:cNvSpPr txBox="1"/>
          <p:nvPr/>
        </p:nvSpPr>
        <p:spPr>
          <a:xfrm>
            <a:off x="681025" y="1281788"/>
            <a:ext cx="30000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inicio:</a:t>
            </a:r>
            <a:endParaRPr/>
          </a:p>
        </p:txBody>
      </p:sp>
      <p:pic>
        <p:nvPicPr>
          <p:cNvPr id="336" name="Google Shape;336;g365ab73c13e_0_383" descr="Código basado en bloques para micro:bit utilizado para un código dirigido por el profesor junto con los alumnos para restablecer las variables «A-insecto» y «B-pájaros» a 0 y mostrar 0 para confirmar el restablecimiento al inicio del programa." title="microbit-screenshot (23).png"/>
          <p:cNvPicPr preferRelativeResize="0"/>
          <p:nvPr/>
        </p:nvPicPr>
        <p:blipFill rotWithShape="1">
          <a:blip r:embed="rId3">
            <a:alphaModFix/>
          </a:blip>
          <a:srcRect l="24420" t="13792" r="63928" b="60612"/>
          <a:stretch/>
        </p:blipFill>
        <p:spPr>
          <a:xfrm>
            <a:off x="1138125" y="2002175"/>
            <a:ext cx="1311099" cy="911401"/>
          </a:xfrm>
          <a:prstGeom prst="rect">
            <a:avLst/>
          </a:prstGeom>
          <a:noFill/>
          <a:ln>
            <a:noFill/>
          </a:ln>
        </p:spPr>
      </p:pic>
      <p:sp>
        <p:nvSpPr>
          <p:cNvPr id="337" name="Google Shape;337;g365ab73c13e_0_383"/>
          <p:cNvSpPr txBox="1"/>
          <p:nvPr/>
        </p:nvSpPr>
        <p:spPr>
          <a:xfrm>
            <a:off x="743524" y="4777325"/>
            <a:ext cx="8674795" cy="1432157"/>
          </a:xfrm>
          <a:prstGeom prst="rect">
            <a:avLst/>
          </a:prstGeom>
          <a:noFill/>
          <a:ln>
            <a:noFill/>
          </a:ln>
        </p:spPr>
        <p:txBody>
          <a:bodyPr spcFirstLastPara="1" wrap="square" lIns="91425" tIns="91425" rIns="91425" bIns="91425" anchor="t" anchorCtr="0">
            <a:spAutoFit/>
          </a:bodyPr>
          <a:lstStyle/>
          <a:p>
            <a:pPr marL="318151" marR="0" lvl="0" indent="-309553" algn="l" rtl="0">
              <a:lnSpc>
                <a:spcPct val="110000"/>
              </a:lnSpc>
              <a:spcBef>
                <a:spcPts val="1300"/>
              </a:spcBef>
              <a:spcAft>
                <a:spcPts val="0"/>
              </a:spcAft>
              <a:buClr>
                <a:srgbClr val="CD0364"/>
              </a:buClr>
              <a:buSzPts val="1800"/>
              <a:buFont typeface="Arial"/>
              <a:buChar char="•"/>
            </a:pPr>
            <a:r>
              <a:rPr lang="en-GB" sz="1800" b="1" i="0" u="none" strike="noStrike" cap="none">
                <a:solidFill>
                  <a:srgbClr val="CD0364"/>
                </a:solidFill>
                <a:latin typeface="Helvetica Neue"/>
                <a:ea typeface="Helvetica Neue"/>
                <a:cs typeface="Helvetica Neue"/>
                <a:sym typeface="Helvetica Neue"/>
              </a:rPr>
              <a:t>Debate</a:t>
            </a:r>
            <a:r>
              <a:rPr lang="en-GB" sz="1800" b="0" i="0" u="none" strike="noStrike" cap="none">
                <a:solidFill>
                  <a:schemeClr val="dk1"/>
                </a:solidFill>
                <a:latin typeface="Helvetica Neue"/>
                <a:ea typeface="Helvetica Neue"/>
                <a:cs typeface="Helvetica Neue"/>
                <a:sym typeface="Helvetica Neue"/>
              </a:rPr>
              <a:t> la importancia de disponer de datos precisos y por qué es útil restablecer las variables a 0 antes de comenzar el recuento. </a:t>
            </a:r>
            <a:endParaRPr/>
          </a:p>
          <a:p>
            <a:pPr marL="318151" marR="0" lvl="0" indent="-309553" algn="l" rtl="0">
              <a:lnSpc>
                <a:spcPct val="110000"/>
              </a:lnSpc>
              <a:spcBef>
                <a:spcPts val="1300"/>
              </a:spcBef>
              <a:spcAft>
                <a:spcPts val="0"/>
              </a:spcAft>
              <a:buClr>
                <a:srgbClr val="CD0364"/>
              </a:buClr>
              <a:buSzPts val="1800"/>
              <a:buFont typeface="Arial"/>
              <a:buChar char="•"/>
            </a:pPr>
            <a:r>
              <a:rPr lang="en-GB" sz="1800" b="1" i="0" u="none" strike="noStrike" cap="none">
                <a:solidFill>
                  <a:srgbClr val="CD0364"/>
                </a:solidFill>
                <a:latin typeface="Helvetica Neue"/>
                <a:ea typeface="Helvetica Neue"/>
                <a:cs typeface="Helvetica Neue"/>
                <a:sym typeface="Helvetica Neue"/>
              </a:rPr>
              <a:t>Prueba </a:t>
            </a:r>
            <a:r>
              <a:rPr lang="en-GB" sz="1800" b="0" i="0" u="none" strike="noStrike" cap="none">
                <a:solidFill>
                  <a:schemeClr val="dk1"/>
                </a:solidFill>
                <a:latin typeface="Helvetica Neue"/>
                <a:ea typeface="Helvetica Neue"/>
                <a:cs typeface="Helvetica Neue"/>
                <a:sym typeface="Helvetica Neue"/>
              </a:rPr>
              <a:t>el código utilizando el simulador y luego </a:t>
            </a:r>
            <a:r>
              <a:rPr lang="en-GB" sz="1800" b="1" i="0" u="none" strike="noStrike" cap="none">
                <a:solidFill>
                  <a:srgbClr val="CD0364"/>
                </a:solidFill>
                <a:latin typeface="Helvetica Neue"/>
                <a:ea typeface="Helvetica Neue"/>
                <a:cs typeface="Helvetica Neue"/>
                <a:sym typeface="Helvetica Neue"/>
              </a:rPr>
              <a:t>descárgalo</a:t>
            </a:r>
            <a:r>
              <a:rPr lang="en-GB" sz="1800" b="0" i="0" u="none" strike="noStrike" cap="none">
                <a:solidFill>
                  <a:schemeClr val="dk1"/>
                </a:solidFill>
                <a:latin typeface="Helvetica Neue"/>
                <a:ea typeface="Helvetica Neue"/>
                <a:cs typeface="Helvetica Neue"/>
                <a:sym typeface="Helvetica Neue"/>
              </a:rPr>
              <a:t> en su micro:bit.</a:t>
            </a:r>
            <a:endParaRPr/>
          </a:p>
        </p:txBody>
      </p:sp>
      <p:pic>
        <p:nvPicPr>
          <p:cNvPr id="338" name="Google Shape;338;g365ab73c13e_0_383" descr="Código basado en bloques para micro:bit utilizado para un código dirigido por el profesor junto con los alumnos para restablecer las variables «A-insecto» y «B-pájaros» a 0 y mostrar 0 para confirmar el restablecimiento al inicio del programa." title="microbit-screenshot (27).png"/>
          <p:cNvPicPr preferRelativeResize="0"/>
          <p:nvPr/>
        </p:nvPicPr>
        <p:blipFill rotWithShape="1">
          <a:blip r:embed="rId4">
            <a:alphaModFix/>
          </a:blip>
          <a:srcRect l="23925" t="13719" r="63531" b="56369"/>
          <a:stretch/>
        </p:blipFill>
        <p:spPr>
          <a:xfrm>
            <a:off x="3383225" y="2002175"/>
            <a:ext cx="1438336" cy="1055025"/>
          </a:xfrm>
          <a:prstGeom prst="rect">
            <a:avLst/>
          </a:prstGeom>
          <a:noFill/>
          <a:ln>
            <a:noFill/>
          </a:ln>
        </p:spPr>
      </p:pic>
      <p:pic>
        <p:nvPicPr>
          <p:cNvPr id="339" name="Google Shape;339;g365ab73c13e_0_383" descr="Código basado en bloques para micro:bit utilizado para un código dirigido por el profesor junto con los alumnos para restablecer las variables «A-insecto» y «B-pájaros» a 0 y mostrar 0 para confirmar el restablecimiento al inicio del programa." title="microbit-screenshot (17).png"/>
          <p:cNvPicPr preferRelativeResize="0"/>
          <p:nvPr/>
        </p:nvPicPr>
        <p:blipFill rotWithShape="1">
          <a:blip r:embed="rId5">
            <a:alphaModFix/>
          </a:blip>
          <a:srcRect r="70796" b="64653"/>
          <a:stretch/>
        </p:blipFill>
        <p:spPr>
          <a:xfrm>
            <a:off x="6232175" y="1949600"/>
            <a:ext cx="1988101" cy="1742525"/>
          </a:xfrm>
          <a:prstGeom prst="rect">
            <a:avLst/>
          </a:prstGeom>
          <a:noFill/>
          <a:ln>
            <a:noFill/>
          </a:ln>
        </p:spPr>
      </p:pic>
      <p:pic>
        <p:nvPicPr>
          <p:cNvPr id="340" name="Google Shape;340;g365ab73c13e_0_383"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a:effectLst>
            <a:outerShdw blurRad="57150" dist="19050" dir="5400000" algn="bl" rotWithShape="0">
              <a:srgbClr val="000000">
                <a:alpha val="49803"/>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g365ab73c13e_0_35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5</a:t>
            </a:r>
            <a:endParaRPr/>
          </a:p>
        </p:txBody>
      </p:sp>
      <p:sp>
        <p:nvSpPr>
          <p:cNvPr id="346" name="Google Shape;346;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24</a:t>
            </a:fld>
            <a:endParaRPr/>
          </a:p>
        </p:txBody>
      </p:sp>
      <p:sp>
        <p:nvSpPr>
          <p:cNvPr id="347" name="Google Shape;347;g365ab73c13e_0_354"/>
          <p:cNvSpPr txBox="1">
            <a:spLocks noGrp="1"/>
          </p:cNvSpPr>
          <p:nvPr>
            <p:ph type="body" idx="1"/>
          </p:nvPr>
        </p:nvSpPr>
        <p:spPr>
          <a:xfrm>
            <a:off x="681025" y="1496738"/>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CD0364"/>
                </a:solidFill>
              </a:rPr>
              <a:t>Utiliza tu micro:bit para recopilar datos:</a:t>
            </a:r>
            <a:endParaRPr/>
          </a:p>
          <a:p>
            <a:pPr marL="185732" lvl="0" indent="-185732" algn="l" rtl="0">
              <a:lnSpc>
                <a:spcPct val="110000"/>
              </a:lnSpc>
              <a:spcBef>
                <a:spcPts val="1300"/>
              </a:spcBef>
              <a:spcAft>
                <a:spcPts val="0"/>
              </a:spcAft>
              <a:buClr>
                <a:srgbClr val="CD0364"/>
              </a:buClr>
              <a:buSzPts val="1800"/>
              <a:buChar char="•"/>
            </a:pPr>
            <a:r>
              <a:rPr lang="en-GB" sz="1800" b="1">
                <a:solidFill>
                  <a:srgbClr val="CD0364"/>
                </a:solidFill>
              </a:rPr>
              <a:t>Desconecta</a:t>
            </a:r>
            <a:r>
              <a:rPr lang="en-GB" sz="1800" b="1">
                <a:solidFill>
                  <a:srgbClr val="2993D6"/>
                </a:solidFill>
              </a:rPr>
              <a:t> </a:t>
            </a:r>
            <a:r>
              <a:rPr lang="en-GB" sz="1800"/>
              <a:t>el micro:bit y </a:t>
            </a:r>
            <a:r>
              <a:rPr lang="en-GB" sz="1800" b="1">
                <a:solidFill>
                  <a:srgbClr val="CD0364"/>
                </a:solidFill>
              </a:rPr>
              <a:t>conecta</a:t>
            </a:r>
            <a:r>
              <a:rPr lang="en-GB" sz="1800">
                <a:solidFill>
                  <a:srgbClr val="6C4BC1"/>
                </a:solidFill>
              </a:rPr>
              <a:t> </a:t>
            </a:r>
            <a:r>
              <a:rPr lang="en-GB" sz="1800"/>
              <a:t> la batería. </a:t>
            </a:r>
            <a:endParaRPr/>
          </a:p>
          <a:p>
            <a:pPr marL="185732" lvl="0" indent="-185732" algn="l" rtl="0">
              <a:lnSpc>
                <a:spcPct val="110000"/>
              </a:lnSpc>
              <a:spcBef>
                <a:spcPts val="1300"/>
              </a:spcBef>
              <a:spcAft>
                <a:spcPts val="0"/>
              </a:spcAft>
              <a:buClr>
                <a:srgbClr val="CD0364"/>
              </a:buClr>
              <a:buSzPts val="1800"/>
              <a:buChar char="•"/>
            </a:pPr>
            <a:r>
              <a:rPr lang="en-GB" sz="1800" b="1">
                <a:solidFill>
                  <a:srgbClr val="CD0364"/>
                </a:solidFill>
              </a:rPr>
              <a:t>Ve</a:t>
            </a:r>
            <a:r>
              <a:rPr lang="en-GB" sz="1800"/>
              <a:t> a la zona de observación predeterminada y empieza a recopilar datos.  </a:t>
            </a:r>
            <a:endParaRPr/>
          </a:p>
          <a:p>
            <a:pPr marL="185732" lvl="0" indent="-185732" algn="l" rtl="0">
              <a:lnSpc>
                <a:spcPct val="110000"/>
              </a:lnSpc>
              <a:spcBef>
                <a:spcPts val="1300"/>
              </a:spcBef>
              <a:spcAft>
                <a:spcPts val="0"/>
              </a:spcAft>
              <a:buClr>
                <a:srgbClr val="CD0364"/>
              </a:buClr>
              <a:buSzPts val="1800"/>
              <a:buChar char="•"/>
            </a:pPr>
            <a:r>
              <a:rPr lang="en-GB" sz="1800" b="1">
                <a:solidFill>
                  <a:srgbClr val="CD0364"/>
                </a:solidFill>
              </a:rPr>
              <a:t>Recopila </a:t>
            </a:r>
            <a:r>
              <a:rPr lang="en-GB" sz="1800">
                <a:solidFill>
                  <a:srgbClr val="6C4BC1"/>
                </a:solidFill>
              </a:rPr>
              <a:t> </a:t>
            </a:r>
            <a:r>
              <a:rPr lang="en-GB" sz="1800"/>
              <a:t>datos utilizando los botones para aumentar en 1 cada recuento (botón A = insectos, botón B = pájaros).</a:t>
            </a:r>
            <a:endParaRPr/>
          </a:p>
          <a:p>
            <a:pPr marL="185732" lvl="0" indent="-185732" algn="l" rtl="0">
              <a:lnSpc>
                <a:spcPct val="110000"/>
              </a:lnSpc>
              <a:spcBef>
                <a:spcPts val="1300"/>
              </a:spcBef>
              <a:spcAft>
                <a:spcPts val="0"/>
              </a:spcAft>
              <a:buClr>
                <a:srgbClr val="CD0364"/>
              </a:buClr>
              <a:buSzPts val="1800"/>
              <a:buChar char="•"/>
            </a:pPr>
            <a:r>
              <a:rPr lang="en-GB" sz="1800" b="1">
                <a:solidFill>
                  <a:srgbClr val="CD0364"/>
                </a:solidFill>
              </a:rPr>
              <a:t>Agita</a:t>
            </a:r>
            <a:r>
              <a:rPr lang="en-GB" sz="1800"/>
              <a:t> el micro:bit para mostrar los totales en la pantalla led.</a:t>
            </a:r>
            <a:endParaRPr/>
          </a:p>
          <a:p>
            <a:pPr marL="185732" lvl="0" indent="-185732" algn="l" rtl="0">
              <a:lnSpc>
                <a:spcPct val="110000"/>
              </a:lnSpc>
              <a:spcBef>
                <a:spcPts val="1300"/>
              </a:spcBef>
              <a:spcAft>
                <a:spcPts val="0"/>
              </a:spcAft>
              <a:buClr>
                <a:srgbClr val="CD0364"/>
              </a:buClr>
              <a:buSzPts val="1800"/>
              <a:buChar char="•"/>
            </a:pPr>
            <a:r>
              <a:rPr lang="en-GB" sz="1800" b="1">
                <a:solidFill>
                  <a:srgbClr val="CD0364"/>
                </a:solidFill>
              </a:rPr>
              <a:t>Registra los </a:t>
            </a:r>
            <a:r>
              <a:rPr lang="en-GB" sz="1800"/>
              <a:t>totales y </a:t>
            </a:r>
            <a:r>
              <a:rPr lang="en-GB" sz="1800" b="1">
                <a:solidFill>
                  <a:srgbClr val="CD0364"/>
                </a:solidFill>
              </a:rPr>
              <a:t>comenta</a:t>
            </a:r>
            <a:r>
              <a:rPr lang="en-GB" sz="1800"/>
              <a:t> las observaciones. ¿Qué observas y qué te sorprenden de los resultados? </a:t>
            </a:r>
            <a:endParaRPr/>
          </a:p>
        </p:txBody>
      </p:sp>
      <p:sp>
        <p:nvSpPr>
          <p:cNvPr id="348" name="Google Shape;348;g365ab73c13e_0_354"/>
          <p:cNvSpPr/>
          <p:nvPr/>
        </p:nvSpPr>
        <p:spPr>
          <a:xfrm>
            <a:off x="681025" y="5252425"/>
            <a:ext cx="6868200" cy="9114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800" b="1" i="0" u="none" strike="noStrike" cap="none">
                <a:solidFill>
                  <a:srgbClr val="CD0364"/>
                </a:solidFill>
                <a:latin typeface="Helvetica Neue"/>
                <a:ea typeface="Helvetica Neue"/>
                <a:cs typeface="Helvetica Neue"/>
                <a:sym typeface="Helvetica Neue"/>
              </a:rPr>
              <a:t>Consejo profesional:</a:t>
            </a:r>
            <a:r>
              <a:rPr lang="en-GB" sz="1800" b="0" i="0" u="none" strike="noStrike" cap="none">
                <a:solidFill>
                  <a:schemeClr val="dk1"/>
                </a:solidFill>
                <a:latin typeface="Helvetica Neue"/>
                <a:ea typeface="Helvetica Neue"/>
                <a:cs typeface="Helvetica Neue"/>
                <a:sym typeface="Helvetica Neue"/>
              </a:rPr>
              <a:t> los alumnos pueden pulsar el botón de reinicio situado en la parte posterior del micro:bit para borrar el recuento actual.</a:t>
            </a:r>
            <a:endParaRPr sz="1700"/>
          </a:p>
        </p:txBody>
      </p:sp>
      <p:pic>
        <p:nvPicPr>
          <p:cNvPr id="349" name="Google Shape;349;g365ab73c13e_0_354" descr="Ilustración de la parte posterior de un micro:bit y un dedo sobre parte de la placa."/>
          <p:cNvPicPr preferRelativeResize="0"/>
          <p:nvPr/>
        </p:nvPicPr>
        <p:blipFill rotWithShape="1">
          <a:blip r:embed="rId3">
            <a:alphaModFix/>
          </a:blip>
          <a:srcRect/>
          <a:stretch/>
        </p:blipFill>
        <p:spPr>
          <a:xfrm>
            <a:off x="7624750" y="5133238"/>
            <a:ext cx="1523049" cy="1149775"/>
          </a:xfrm>
          <a:prstGeom prst="rect">
            <a:avLst/>
          </a:prstGeom>
          <a:noFill/>
          <a:ln>
            <a:noFill/>
          </a:ln>
        </p:spPr>
      </p:pic>
      <p:sp>
        <p:nvSpPr>
          <p:cNvPr id="350" name="Google Shape;350;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51" name="Google Shape;351;g365ab73c13e_0_354"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g365ab73c13e_0_12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1</a:t>
            </a:r>
            <a:endParaRPr/>
          </a:p>
        </p:txBody>
      </p:sp>
      <p:sp>
        <p:nvSpPr>
          <p:cNvPr id="357" name="Google Shape;357;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25</a:t>
            </a:fld>
            <a:endParaRPr/>
          </a:p>
        </p:txBody>
      </p:sp>
      <p:sp>
        <p:nvSpPr>
          <p:cNvPr id="358" name="Google Shape;358;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59" name="Google Shape;359;g365ab73c13e_0_129"/>
          <p:cNvSpPr txBox="1">
            <a:spLocks noGrp="1"/>
          </p:cNvSpPr>
          <p:nvPr>
            <p:ph type="body" idx="1"/>
          </p:nvPr>
        </p:nvSpPr>
        <p:spPr>
          <a:xfrm>
            <a:off x="681025" y="1548375"/>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variables denominadas «A-insectos» y «B-pájaros» para almacenar el número de insectos y pájaros observados. Utiliza los botones A y B como dispositivos de entrada. </a:t>
            </a:r>
            <a:endParaRPr sz="2375"/>
          </a:p>
        </p:txBody>
      </p:sp>
      <p:sp>
        <p:nvSpPr>
          <p:cNvPr id="360" name="Google Shape;360;g365ab73c13e_0_129"/>
          <p:cNvSpPr/>
          <p:nvPr/>
        </p:nvSpPr>
        <p:spPr>
          <a:xfrm>
            <a:off x="743525" y="2533850"/>
            <a:ext cx="2856600" cy="3619800"/>
          </a:xfrm>
          <a:prstGeom prst="roundRect">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500" b="0" i="0" u="none" strike="noStrike" cap="none">
                <a:solidFill>
                  <a:schemeClr val="dk1"/>
                </a:solidFill>
                <a:latin typeface="Helvetica Neue"/>
                <a:ea typeface="Helvetica Neue"/>
                <a:cs typeface="Helvetica Neue"/>
                <a:sym typeface="Helvetica Neue"/>
              </a:rPr>
              <a:t>Al principio del programa, se muestra 0 en la pantalla led para ayudar a los alumnos a saber que ambas variables «A-insectos» y «B-pájaros» se ponen a 0. </a:t>
            </a:r>
            <a:endParaRPr/>
          </a:p>
        </p:txBody>
      </p:sp>
      <p:sp>
        <p:nvSpPr>
          <p:cNvPr id="361" name="Google Shape;361;g365ab73c13e_0_129"/>
          <p:cNvSpPr/>
          <p:nvPr/>
        </p:nvSpPr>
        <p:spPr>
          <a:xfrm>
            <a:off x="3942625" y="2533850"/>
            <a:ext cx="5384400" cy="3619800"/>
          </a:xfrm>
          <a:prstGeom prst="roundRect">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pulsar el botón A, se suma 1 al valor de la variable «A-insectos» y se muestra en la pantalla led el valor actual almacenado en la variable «A-insectos». Esto permite a los alumnos confirmar que su observación se ha añadido al conteo. Pulsar el botón B produce el mismo resultado para la variable «B-pájaros».</a:t>
            </a:r>
            <a:endParaRPr/>
          </a:p>
        </p:txBody>
      </p:sp>
      <p:pic>
        <p:nvPicPr>
          <p:cNvPr id="362" name="Google Shape;362;g365ab73c13e_0_129" descr="Código basado en bloques para un micro:bit para restablecer las variables «A-insecto» y «B-pájaros» a 0 y mostrar 0 para confirmar el restablecimiento al inicio del programa." title="microbit-screenshot (17).png"/>
          <p:cNvPicPr preferRelativeResize="0"/>
          <p:nvPr/>
        </p:nvPicPr>
        <p:blipFill rotWithShape="1">
          <a:blip r:embed="rId3">
            <a:alphaModFix/>
          </a:blip>
          <a:srcRect r="70796" b="64653"/>
          <a:stretch/>
        </p:blipFill>
        <p:spPr>
          <a:xfrm>
            <a:off x="1227838" y="2576667"/>
            <a:ext cx="1887969" cy="1654750"/>
          </a:xfrm>
          <a:prstGeom prst="rect">
            <a:avLst/>
          </a:prstGeom>
          <a:noFill/>
          <a:ln>
            <a:noFill/>
          </a:ln>
        </p:spPr>
      </p:pic>
      <p:pic>
        <p:nvPicPr>
          <p:cNvPr id="363" name="Google Shape;363;g365ab73c13e_0_129" descr="Código basado en bloques para los botones A y B de un micro:bit para aumentar el valor de las variables «A-insecto» y «B-pájaros» en 1 y mostrar el valor actual cada vez que se pulsa el botón A o B." title="microbit-screenshot (17).png"/>
          <p:cNvPicPr preferRelativeResize="0"/>
          <p:nvPr/>
        </p:nvPicPr>
        <p:blipFill rotWithShape="1">
          <a:blip r:embed="rId3">
            <a:alphaModFix/>
          </a:blip>
          <a:srcRect l="32459" b="71009"/>
          <a:stretch/>
        </p:blipFill>
        <p:spPr>
          <a:xfrm>
            <a:off x="4220050" y="2848950"/>
            <a:ext cx="4829548" cy="1501100"/>
          </a:xfrm>
          <a:prstGeom prst="rect">
            <a:avLst/>
          </a:prstGeom>
          <a:noFill/>
          <a:ln>
            <a:noFill/>
          </a:ln>
        </p:spPr>
      </p:pic>
      <p:pic>
        <p:nvPicPr>
          <p:cNvPr id="364" name="Google Shape;364;g365ab73c13e_0_129" descr="decorativo" title="Inspired_green@4x-100 (1).jpg"/>
          <p:cNvPicPr preferRelativeResize="0"/>
          <p:nvPr/>
        </p:nvPicPr>
        <p:blipFill rotWithShape="1">
          <a:blip r:embed="rId4">
            <a:alphaModFix/>
          </a:blip>
          <a:srcRect/>
          <a:stretch/>
        </p:blipFill>
        <p:spPr>
          <a:xfrm rot="572948">
            <a:off x="7932800" y="240552"/>
            <a:ext cx="873876" cy="11886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g365ab73c13e_0_345"/>
          <p:cNvSpPr/>
          <p:nvPr/>
        </p:nvSpPr>
        <p:spPr>
          <a:xfrm>
            <a:off x="833425" y="1685250"/>
            <a:ext cx="8364600" cy="4545122"/>
          </a:xfrm>
          <a:prstGeom prst="roundRect">
            <a:avLst>
              <a:gd name="adj" fmla="val 16667"/>
            </a:avLst>
          </a:prstGeom>
          <a:noFill/>
          <a:ln w="9525" cap="flat" cmpd="sng">
            <a:solidFill>
              <a:srgbClr val="CD0364"/>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Este proyecto utiliza el acelerómetro (sensor de movimiento) del micro:bit. Los alumnos agitarán el micro:bit para revisar los datos que han recopilado. Cuando se detecta la entrada «si agitado», el micro:bit:</a:t>
            </a:r>
            <a:endParaRPr sz="1300" b="0" i="0" u="none" strike="noStrike" cap="none">
              <a:solidFill>
                <a:schemeClr val="dk1"/>
              </a:solidFill>
              <a:latin typeface="Helvetica Neue"/>
              <a:ea typeface="Helvetica Neue"/>
              <a:cs typeface="Helvetica Neue"/>
              <a:sym typeface="Helvetica Neue"/>
            </a:endParaRPr>
          </a:p>
          <a:p>
            <a:pPr marL="2430000" marR="0" lvl="0" indent="-190500" algn="l" rtl="0">
              <a:lnSpc>
                <a:spcPct val="160000"/>
              </a:lnSpc>
              <a:spcBef>
                <a:spcPts val="130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Mostrar «insectos» en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Mostrar el valor almacenado en la variable «A-insecto» en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Se pausa 1 segundo (1000 ms)</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Borra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Se pausa 2 segundos (2000 ms)</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Muestra «pájaros» en la pantalla led.</a:t>
            </a:r>
            <a:endParaRPr/>
          </a:p>
          <a:p>
            <a:pPr marL="2430000" marR="0" lvl="0" indent="-190500" algn="l" rtl="0">
              <a:lnSpc>
                <a:spcPct val="160000"/>
              </a:lnSpc>
              <a:spcBef>
                <a:spcPts val="0"/>
              </a:spcBef>
              <a:spcAft>
                <a:spcPts val="0"/>
              </a:spcAft>
              <a:buClr>
                <a:schemeClr val="dk1"/>
              </a:buClr>
              <a:buSzPts val="1500"/>
              <a:buFont typeface="Helvetica Neue"/>
              <a:buChar char="●"/>
            </a:pPr>
            <a:r>
              <a:rPr lang="en-GB" sz="1500" b="0" i="0" u="none" strike="noStrike" cap="none">
                <a:solidFill>
                  <a:schemeClr val="dk1"/>
                </a:solidFill>
                <a:latin typeface="Helvetica Neue"/>
                <a:ea typeface="Helvetica Neue"/>
                <a:cs typeface="Helvetica Neue"/>
                <a:sym typeface="Helvetica Neue"/>
              </a:rPr>
              <a:t>Muestra el valor almacenado en la variable «B-pájaros» en la pantalla led.</a:t>
            </a:r>
            <a:endParaRPr/>
          </a:p>
        </p:txBody>
      </p:sp>
      <p:sp>
        <p:nvSpPr>
          <p:cNvPr id="370" name="Google Shape;370;g365ab73c13e_0_34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2</a:t>
            </a:r>
            <a:endParaRPr/>
          </a:p>
        </p:txBody>
      </p:sp>
      <p:sp>
        <p:nvSpPr>
          <p:cNvPr id="371" name="Google Shape;371;g365ab73c13e_0_34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26</a:t>
            </a:fld>
            <a:endParaRPr/>
          </a:p>
        </p:txBody>
      </p:sp>
      <p:sp>
        <p:nvSpPr>
          <p:cNvPr id="372" name="Google Shape;372;g365ab73c13e_0_34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73" name="Google Shape;373;g365ab73c13e_0_345" descr="Código basado en bloques para que un micro:bit muestre la etiqueta «insectos», muestre el valor de la variable «A-insectos», haga una pausa, muestre la etiqueta «pájaros» y muestre el valor de la variable «B-pájaros» cuando un alumno agite el micro:bit." title="microbit-screenshot (18).png"/>
          <p:cNvPicPr preferRelativeResize="0"/>
          <p:nvPr/>
        </p:nvPicPr>
        <p:blipFill rotWithShape="1">
          <a:blip r:embed="rId3">
            <a:alphaModFix/>
          </a:blip>
          <a:srcRect t="38642" r="70286"/>
          <a:stretch/>
        </p:blipFill>
        <p:spPr>
          <a:xfrm>
            <a:off x="1173750" y="2856075"/>
            <a:ext cx="2080650" cy="3111226"/>
          </a:xfrm>
          <a:prstGeom prst="rect">
            <a:avLst/>
          </a:prstGeom>
          <a:noFill/>
          <a:ln>
            <a:noFill/>
          </a:ln>
        </p:spPr>
      </p:pic>
      <p:pic>
        <p:nvPicPr>
          <p:cNvPr id="374" name="Google Shape;374;g365ab73c13e_0_345" descr="decorativo" title="Inspired_green@4x-100 (1).jpg"/>
          <p:cNvPicPr preferRelativeResize="0"/>
          <p:nvPr/>
        </p:nvPicPr>
        <p:blipFill rotWithShape="1">
          <a:blip r:embed="rId4">
            <a:alphaModFix/>
          </a:blip>
          <a:srcRect/>
          <a:stretch/>
        </p:blipFill>
        <p:spPr>
          <a:xfrm rot="572948">
            <a:off x="7932800" y="240552"/>
            <a:ext cx="873876" cy="11886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Ideas de extensión</a:t>
            </a:r>
            <a:endParaRPr/>
          </a:p>
        </p:txBody>
      </p:sp>
      <p:sp>
        <p:nvSpPr>
          <p:cNvPr id="380" name="Google Shape;380;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del contador de especies</a:t>
            </a:r>
            <a:endParaRPr/>
          </a:p>
        </p:txBody>
      </p:sp>
      <p:sp>
        <p:nvSpPr>
          <p:cNvPr id="386" name="Google Shape;386;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28</a:t>
            </a:fld>
            <a:endParaRPr/>
          </a:p>
        </p:txBody>
      </p:sp>
      <p:sp>
        <p:nvSpPr>
          <p:cNvPr id="387" name="Google Shape;387;g35fa30c4f18_0_51"/>
          <p:cNvSpPr txBox="1">
            <a:spLocks noGrp="1"/>
          </p:cNvSpPr>
          <p:nvPr>
            <p:ph type="body" idx="1"/>
          </p:nvPr>
        </p:nvSpPr>
        <p:spPr>
          <a:xfrm>
            <a:off x="681020" y="1386200"/>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700"/>
              <a:t>Modifica el experimento para recopilar y comparar datos de dos o más entornos/hábitats diferentes (por ejemplo, en el pavimento y en un jardín o parque).</a:t>
            </a:r>
            <a:endParaRPr/>
          </a:p>
          <a:p>
            <a:pPr marL="318151" lvl="0" indent="-309553" algn="l" rtl="0">
              <a:lnSpc>
                <a:spcPct val="110000"/>
              </a:lnSpc>
              <a:spcBef>
                <a:spcPts val="1300"/>
              </a:spcBef>
              <a:spcAft>
                <a:spcPts val="0"/>
              </a:spcAft>
              <a:buClr>
                <a:srgbClr val="00A000"/>
              </a:buClr>
              <a:buSzPts val="1800"/>
              <a:buChar char="•"/>
            </a:pPr>
            <a:r>
              <a:rPr lang="en-GB" sz="1700"/>
              <a:t>Busca una forma de restablecer el contador; por ejemplo, pulsando los botones A y B a la vez.</a:t>
            </a:r>
            <a:endParaRPr/>
          </a:p>
          <a:p>
            <a:pPr marL="318151" lvl="0" indent="-309553" algn="l" rtl="0">
              <a:lnSpc>
                <a:spcPct val="110000"/>
              </a:lnSpc>
              <a:spcBef>
                <a:spcPts val="1300"/>
              </a:spcBef>
              <a:spcAft>
                <a:spcPts val="0"/>
              </a:spcAft>
              <a:buClr>
                <a:srgbClr val="00A000"/>
              </a:buClr>
              <a:buSzPts val="1800"/>
              <a:buChar char="•"/>
            </a:pPr>
            <a:r>
              <a:rPr lang="en-GB" sz="1700"/>
              <a:t>Haz una representación gráfica del número de animales o plantas contados; por ejemplo, utilizando puntos.</a:t>
            </a:r>
            <a:endParaRPr/>
          </a:p>
          <a:p>
            <a:pPr marL="318151" lvl="0" indent="-309553" algn="l" rtl="0">
              <a:lnSpc>
                <a:spcPct val="110000"/>
              </a:lnSpc>
              <a:spcBef>
                <a:spcPts val="1300"/>
              </a:spcBef>
              <a:spcAft>
                <a:spcPts val="1000"/>
              </a:spcAft>
              <a:buClr>
                <a:srgbClr val="00A000"/>
              </a:buClr>
              <a:buSzPts val="1800"/>
              <a:buChar char="•"/>
            </a:pPr>
            <a:r>
              <a:rPr lang="en-GB" sz="1700"/>
              <a:t>Muestra íconos que representen a los animales o plantas, o reproduce efectos de sonido cuando alcances un número determinado.</a:t>
            </a:r>
            <a:endParaRPr/>
          </a:p>
        </p:txBody>
      </p:sp>
      <p:pic>
        <p:nvPicPr>
          <p:cNvPr id="388" name="Google Shape;388;g35fa30c4f18_0_51" title="Screenshot 2025-06-12 at 17.01.28.png"/>
          <p:cNvPicPr preferRelativeResize="0"/>
          <p:nvPr/>
        </p:nvPicPr>
        <p:blipFill rotWithShape="1">
          <a:blip r:embed="rId3">
            <a:alphaModFix/>
          </a:blip>
          <a:srcRect l="-129080" t="6450" r="129080" b="-6448"/>
          <a:stretch/>
        </p:blipFill>
        <p:spPr>
          <a:xfrm>
            <a:off x="7928000" y="4042200"/>
            <a:ext cx="1728000" cy="2237950"/>
          </a:xfrm>
          <a:prstGeom prst="rect">
            <a:avLst/>
          </a:prstGeom>
          <a:noFill/>
          <a:ln>
            <a:noFill/>
          </a:ln>
        </p:spPr>
      </p:pic>
      <p:pic>
        <p:nvPicPr>
          <p:cNvPr id="389" name="Google Shape;389;g35fa30c4f18_0_51" descr="Ilustración de un micro:bit y una batería conectada con un espacio exterior detrás de ellos para fomentar la observación de varios hábitats y ampliar el aprendizaje." title="Screenshot 2025-06-16 at 17.03.53.png"/>
          <p:cNvPicPr preferRelativeResize="0"/>
          <p:nvPr/>
        </p:nvPicPr>
        <p:blipFill rotWithShape="1">
          <a:blip r:embed="rId4">
            <a:alphaModFix/>
          </a:blip>
          <a:srcRect/>
          <a:stretch/>
        </p:blipFill>
        <p:spPr>
          <a:xfrm>
            <a:off x="1782200" y="4479200"/>
            <a:ext cx="2587024" cy="1516350"/>
          </a:xfrm>
          <a:prstGeom prst="rect">
            <a:avLst/>
          </a:prstGeom>
          <a:noFill/>
          <a:ln>
            <a:noFill/>
          </a:ln>
        </p:spPr>
      </p:pic>
      <p:pic>
        <p:nvPicPr>
          <p:cNvPr id="390" name="Google Shape;390;g35fa30c4f18_0_51" descr="Ilustración de diferentes representaciones de datos, incluyendo un informe escrito, un diagrama de dispersión, un gráfico de barras, un gráfico circular y datos en tabla que pueden utilizar para compartir los datos recopilados con el micro:bit." title="Screenshot 2025-06-16 at 17.05.52.png"/>
          <p:cNvPicPr preferRelativeResize="0"/>
          <p:nvPr/>
        </p:nvPicPr>
        <p:blipFill rotWithShape="1">
          <a:blip r:embed="rId5">
            <a:alphaModFix/>
          </a:blip>
          <a:srcRect/>
          <a:stretch/>
        </p:blipFill>
        <p:spPr>
          <a:xfrm>
            <a:off x="5560475" y="4645700"/>
            <a:ext cx="1871300" cy="1183350"/>
          </a:xfrm>
          <a:prstGeom prst="rect">
            <a:avLst/>
          </a:prstGeom>
          <a:noFill/>
          <a:ln>
            <a:noFill/>
          </a:ln>
        </p:spPr>
      </p:pic>
      <p:grpSp>
        <p:nvGrpSpPr>
          <p:cNvPr id="391" name="Google Shape;391;g35fa30c4f18_0_51"/>
          <p:cNvGrpSpPr/>
          <p:nvPr/>
        </p:nvGrpSpPr>
        <p:grpSpPr>
          <a:xfrm>
            <a:off x="8091682" y="128549"/>
            <a:ext cx="981036" cy="1315129"/>
            <a:chOff x="7405932" y="173599"/>
            <a:chExt cx="981036" cy="1315129"/>
          </a:xfrm>
        </p:grpSpPr>
        <p:grpSp>
          <p:nvGrpSpPr>
            <p:cNvPr id="392" name="Google Shape;392;g35fa30c4f18_0_51"/>
            <p:cNvGrpSpPr/>
            <p:nvPr/>
          </p:nvGrpSpPr>
          <p:grpSpPr>
            <a:xfrm rot="4080661">
              <a:off x="7924640" y="228087"/>
              <a:ext cx="371965" cy="377145"/>
              <a:chOff x="7572716" y="3272053"/>
              <a:chExt cx="489368" cy="496098"/>
            </a:xfrm>
          </p:grpSpPr>
          <p:sp>
            <p:nvSpPr>
              <p:cNvPr id="393" name="Google Shape;393;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394" name="Google Shape;394;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395" name="Google Shape;395;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396" name="Google Shape;396;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397" name="Google Shape;397;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398" name="Google Shape;398;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grpSp>
        <p:pic>
          <p:nvPicPr>
            <p:cNvPr id="399" name="Google Shape;399;g35fa30c4f18_0_51" descr="decorativo" title="Surprised_green@4x-100.jpg"/>
            <p:cNvPicPr preferRelativeResize="0"/>
            <p:nvPr/>
          </p:nvPicPr>
          <p:blipFill rotWithShape="1">
            <a:blip r:embed="rId6">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g36ae1943653_0_3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lnSpcReduction="20000"/>
          </a:bodyPr>
          <a:lstStyle/>
          <a:p>
            <a:pPr marL="0" lvl="0" indent="0" algn="ctr" rtl="0">
              <a:lnSpc>
                <a:spcPct val="110000"/>
              </a:lnSpc>
              <a:spcBef>
                <a:spcPts val="0"/>
              </a:spcBef>
              <a:spcAft>
                <a:spcPts val="0"/>
              </a:spcAft>
              <a:buSzPts val="4999"/>
              <a:buNone/>
            </a:pPr>
            <a:r>
              <a:rPr lang="en-GB"/>
              <a:t>Renombrar variables</a:t>
            </a:r>
            <a:endParaRPr/>
          </a:p>
        </p:txBody>
      </p:sp>
      <p:sp>
        <p:nvSpPr>
          <p:cNvPr id="405" name="Google Shape;405;g36ae1943653_0_3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g3669771b81a_0_13" descr="Ilustración de una placa del micro:bit en movimiento."/>
          <p:cNvPicPr preferRelativeResize="0"/>
          <p:nvPr/>
        </p:nvPicPr>
        <p:blipFill rotWithShape="1">
          <a:blip r:embed="rId3">
            <a:alphaModFix/>
          </a:blip>
          <a:srcRect/>
          <a:stretch/>
        </p:blipFill>
        <p:spPr>
          <a:xfrm>
            <a:off x="6711594" y="2403828"/>
            <a:ext cx="2751667" cy="2022475"/>
          </a:xfrm>
          <a:prstGeom prst="rect">
            <a:avLst/>
          </a:prstGeom>
          <a:noFill/>
          <a:ln>
            <a:noFill/>
          </a:ln>
        </p:spPr>
      </p:pic>
      <p:sp>
        <p:nvSpPr>
          <p:cNvPr id="121" name="Google Shape;121;g3669771b81a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22" name="Google Shape;122;g3669771b81a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r>
              <a:rPr lang="en-GB"/>
              <a:t>Página </a:t>
            </a:r>
            <a:fld id="{00000000-1234-1234-1234-123412341234}" type="slidenum">
              <a:rPr lang="en-GB"/>
              <a:t>3</a:t>
            </a:fld>
            <a:endParaRPr/>
          </a:p>
        </p:txBody>
      </p:sp>
      <p:sp>
        <p:nvSpPr>
          <p:cNvPr id="123" name="Google Shape;123;g3669771b81a_0_1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rPr>
              <a:t>Entradas</a:t>
            </a:r>
            <a:endParaRPr/>
          </a:p>
          <a:p>
            <a:pPr marL="0" lvl="0" indent="0" algn="l" rtl="0">
              <a:lnSpc>
                <a:spcPct val="90000"/>
              </a:lnSpc>
              <a:spcBef>
                <a:spcPts val="1000"/>
              </a:spcBef>
              <a:spcAft>
                <a:spcPts val="0"/>
              </a:spcAft>
              <a:buSzPts val="1800"/>
              <a:buNone/>
            </a:pPr>
            <a:r>
              <a:rPr lang="en-GB" sz="1800"/>
              <a:t>Las entradas permiten a las computadoras percibir lo que ocurre en el mundo real para actuar en consecuencia y hacer que ocurra algo. </a:t>
            </a:r>
            <a:endParaRPr/>
          </a:p>
          <a:p>
            <a:pPr marL="0" lvl="0" indent="0" algn="l" rtl="0">
              <a:lnSpc>
                <a:spcPct val="90000"/>
              </a:lnSpc>
              <a:spcBef>
                <a:spcPts val="812"/>
              </a:spcBef>
              <a:spcAft>
                <a:spcPts val="0"/>
              </a:spcAft>
              <a:buSzPts val="1800"/>
              <a:buNone/>
            </a:pPr>
            <a:r>
              <a:rPr lang="en-GB" sz="1800"/>
              <a:t>Este proyecto utiliza botones y el acelerómetro para la entrada. </a:t>
            </a:r>
            <a:endParaRPr/>
          </a:p>
          <a:p>
            <a:pPr marL="457200" marR="2604607" lvl="0" indent="-342900" algn="l" rtl="0">
              <a:lnSpc>
                <a:spcPct val="90000"/>
              </a:lnSpc>
              <a:spcBef>
                <a:spcPts val="812"/>
              </a:spcBef>
              <a:spcAft>
                <a:spcPts val="0"/>
              </a:spcAft>
              <a:buSzPts val="1800"/>
              <a:buChar char="•"/>
            </a:pPr>
            <a:r>
              <a:rPr lang="en-GB" sz="1800"/>
              <a:t>Un acelerómetro es un sensor de movimiento que mide el movimiento. En este proyecto, los alumnos pueden agitar el micro:bit para ver el número de insectos y pájaros observados.</a:t>
            </a:r>
            <a:endParaRPr/>
          </a:p>
          <a:p>
            <a:pPr marL="0" lvl="0" indent="0" algn="l" rtl="0">
              <a:lnSpc>
                <a:spcPct val="90000"/>
              </a:lnSpc>
              <a:spcBef>
                <a:spcPts val="0"/>
              </a:spcBef>
              <a:spcAft>
                <a:spcPts val="0"/>
              </a:spcAft>
              <a:buClr>
                <a:schemeClr val="dk1"/>
              </a:buClr>
              <a:buSzPts val="1100"/>
              <a:buFont typeface="Arial"/>
              <a:buNone/>
            </a:pPr>
            <a:endParaRPr sz="2000" b="1">
              <a:solidFill>
                <a:srgbClr val="00A000"/>
              </a:solidFill>
            </a:endParaRPr>
          </a:p>
          <a:p>
            <a:pPr marL="0" lvl="0" indent="0" algn="l" rtl="0">
              <a:lnSpc>
                <a:spcPct val="90000"/>
              </a:lnSpc>
              <a:spcBef>
                <a:spcPts val="1000"/>
              </a:spcBef>
              <a:spcAft>
                <a:spcPts val="0"/>
              </a:spcAft>
              <a:buClr>
                <a:schemeClr val="dk1"/>
              </a:buClr>
              <a:buSzPts val="1100"/>
              <a:buFont typeface="Arial"/>
              <a:buNone/>
            </a:pPr>
            <a:r>
              <a:rPr lang="en-GB" sz="2000" b="1">
                <a:solidFill>
                  <a:srgbClr val="00A000"/>
                </a:solidFill>
              </a:rPr>
              <a:t>Almacenamiento de datos</a:t>
            </a:r>
            <a:endParaRPr/>
          </a:p>
          <a:p>
            <a:pPr marL="0" lvl="0" indent="0" algn="l" rtl="0">
              <a:lnSpc>
                <a:spcPct val="90000"/>
              </a:lnSpc>
              <a:spcBef>
                <a:spcPts val="1000"/>
              </a:spcBef>
              <a:spcAft>
                <a:spcPts val="0"/>
              </a:spcAft>
              <a:buSzPts val="1800"/>
              <a:buNone/>
            </a:pPr>
            <a:r>
              <a:rPr lang="en-GB" sz="1800"/>
              <a:t>Las variables almacenan números o valores que pueden cambiar en un programa informático. </a:t>
            </a:r>
            <a:endParaRPr/>
          </a:p>
          <a:p>
            <a:pPr marL="457200" lvl="0" indent="-342900" algn="l" rtl="0">
              <a:lnSpc>
                <a:spcPct val="90000"/>
              </a:lnSpc>
              <a:spcBef>
                <a:spcPts val="1000"/>
              </a:spcBef>
              <a:spcAft>
                <a:spcPts val="0"/>
              </a:spcAft>
              <a:buSzPts val="1800"/>
              <a:buChar char="•"/>
            </a:pPr>
            <a:r>
              <a:rPr lang="en-GB" sz="1800"/>
              <a:t>Podemos describir las variables como una caja que almacena información y a la que los alumnos pueden acceder, añadir o eliminar en cualquier momento. </a:t>
            </a:r>
            <a:endParaRPr/>
          </a:p>
          <a:p>
            <a:pPr marL="0" lvl="0" indent="0" algn="l" rtl="0">
              <a:lnSpc>
                <a:spcPct val="110000"/>
              </a:lnSpc>
              <a:spcBef>
                <a:spcPts val="1300"/>
              </a:spcBef>
              <a:spcAft>
                <a:spcPts val="1000"/>
              </a:spcAft>
              <a:buSzPts val="1800"/>
              <a:buNone/>
            </a:pPr>
            <a:r>
              <a:rPr lang="en-GB" sz="1800"/>
              <a:t>En Informática, una «cadena» es una secuencia de caracteres que puede contener letras, números, símbolos y espacios.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g36ae1943653_0_2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Pasos de la actividad 1: renombrar variables</a:t>
            </a:r>
            <a:endParaRPr/>
          </a:p>
        </p:txBody>
      </p:sp>
      <p:sp>
        <p:nvSpPr>
          <p:cNvPr id="411" name="Google Shape;411;g36ae1943653_0_2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30</a:t>
            </a:fld>
            <a:endParaRPr/>
          </a:p>
        </p:txBody>
      </p:sp>
      <p:sp>
        <p:nvSpPr>
          <p:cNvPr id="412" name="Google Shape;412;g36ae1943653_0_22"/>
          <p:cNvSpPr txBox="1">
            <a:spLocks noGrp="1"/>
          </p:cNvSpPr>
          <p:nvPr>
            <p:ph type="body" idx="1"/>
          </p:nvPr>
        </p:nvSpPr>
        <p:spPr>
          <a:xfrm>
            <a:off x="681025" y="2331473"/>
            <a:ext cx="8710800" cy="3880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00A000"/>
                </a:solidFill>
              </a:rPr>
              <a:t>Cambia los nombres de las variables:</a:t>
            </a:r>
            <a:endParaRPr/>
          </a:p>
          <a:p>
            <a:pPr marL="318151" lvl="0" indent="-309553" algn="l" rtl="0">
              <a:lnSpc>
                <a:spcPct val="110000"/>
              </a:lnSpc>
              <a:spcBef>
                <a:spcPts val="1300"/>
              </a:spcBef>
              <a:spcAft>
                <a:spcPts val="0"/>
              </a:spcAft>
              <a:buClr>
                <a:srgbClr val="00A000"/>
              </a:buClr>
              <a:buSzPts val="1800"/>
              <a:buChar char="•"/>
            </a:pPr>
            <a:r>
              <a:rPr lang="en-GB" sz="1800" b="1">
                <a:solidFill>
                  <a:srgbClr val="00A000"/>
                </a:solidFill>
              </a:rPr>
              <a:t>Abre</a:t>
            </a:r>
            <a:r>
              <a:rPr lang="en-GB" sz="1800"/>
              <a:t> el proyecto inicial con el nivel de picante adecuado.</a:t>
            </a:r>
            <a:endParaRPr/>
          </a:p>
          <a:p>
            <a:pPr marL="318151" lvl="0" indent="-309553" algn="l" rtl="0">
              <a:lnSpc>
                <a:spcPct val="110000"/>
              </a:lnSpc>
              <a:spcBef>
                <a:spcPts val="1300"/>
              </a:spcBef>
              <a:spcAft>
                <a:spcPts val="0"/>
              </a:spcAft>
              <a:buClr>
                <a:srgbClr val="00A000"/>
              </a:buClr>
              <a:buSzPts val="1800"/>
              <a:buChar char="•"/>
            </a:pPr>
            <a:r>
              <a:rPr lang="en-GB" sz="1800" b="1">
                <a:solidFill>
                  <a:srgbClr val="00A000"/>
                </a:solidFill>
              </a:rPr>
              <a:t>Explica</a:t>
            </a:r>
            <a:r>
              <a:rPr lang="en-GB" sz="1800" b="1">
                <a:solidFill>
                  <a:srgbClr val="6C4BC1"/>
                </a:solidFill>
              </a:rPr>
              <a:t> </a:t>
            </a:r>
            <a:r>
              <a:rPr lang="en-GB" sz="1800"/>
              <a:t>que a los alumnos se les ha proporcionado un código inicial, que incluye dos variables llamadas «A-insectos» y «B-pájaros». Es mejor utilizar nombres de variables que describan la información que se almacenará, por lo que actualizarán los nombres de las variables para que coincidan con las especies que observes.</a:t>
            </a:r>
            <a:endParaRPr/>
          </a:p>
        </p:txBody>
      </p:sp>
      <p:sp>
        <p:nvSpPr>
          <p:cNvPr id="413" name="Google Shape;413;g36ae1943653_0_22"/>
          <p:cNvSpPr txBox="1">
            <a:spLocks noGrp="1"/>
          </p:cNvSpPr>
          <p:nvPr>
            <p:ph type="body" idx="1"/>
          </p:nvPr>
        </p:nvSpPr>
        <p:spPr>
          <a:xfrm>
            <a:off x="681025" y="1367475"/>
            <a:ext cx="75123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variables denominadas «A-insectos» y «B-pájaros» para almacenar el número de insectos y pájaros observados. Puedes adaptarlo para que se ajuste mejor a tu clase y entorno cambiando el nombre de las variables.</a:t>
            </a:r>
            <a:endParaRPr/>
          </a:p>
        </p:txBody>
      </p:sp>
      <p:pic>
        <p:nvPicPr>
          <p:cNvPr id="414" name="Google Shape;414;g36ae1943653_0_22"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415" name="Google Shape;415;g36ae1943653_0_22" descr="decorativo" title="Inspired_green@4x-100 (1).jpg"/>
          <p:cNvPicPr preferRelativeResize="0"/>
          <p:nvPr/>
        </p:nvPicPr>
        <p:blipFill rotWithShape="1">
          <a:blip r:embed="rId4">
            <a:alphaModFix/>
          </a:blip>
          <a:srcRect/>
          <a:stretch/>
        </p:blipFill>
        <p:spPr>
          <a:xfrm rot="572948">
            <a:off x="6459600" y="4959072"/>
            <a:ext cx="873876" cy="11886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g36ae1943653_0_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Pasos de la actividad 2: renombrar variables</a:t>
            </a:r>
            <a:endParaRPr/>
          </a:p>
        </p:txBody>
      </p:sp>
      <p:sp>
        <p:nvSpPr>
          <p:cNvPr id="421" name="Google Shape;421;g36ae1943653_0_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31</a:t>
            </a:fld>
            <a:endParaRPr/>
          </a:p>
        </p:txBody>
      </p:sp>
      <p:sp>
        <p:nvSpPr>
          <p:cNvPr id="422" name="Google Shape;422;g36ae1943653_0_38"/>
          <p:cNvSpPr/>
          <p:nvPr/>
        </p:nvSpPr>
        <p:spPr>
          <a:xfrm>
            <a:off x="681025" y="1713683"/>
            <a:ext cx="2406600" cy="45657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1" i="0" u="none" strike="noStrike" cap="none">
                <a:solidFill>
                  <a:srgbClr val="00A000"/>
                </a:solidFill>
                <a:latin typeface="Helvetica Neue"/>
                <a:ea typeface="Helvetica Neue"/>
                <a:cs typeface="Helvetica Neue"/>
                <a:sym typeface="Helvetica Neue"/>
              </a:rPr>
              <a:t>Abre la sección Variable,</a:t>
            </a:r>
            <a:r>
              <a:rPr lang="en-GB" sz="1500" b="1" i="0" u="none" strike="noStrike" cap="none">
                <a:solidFill>
                  <a:srgbClr val="CD0364"/>
                </a:solidFill>
                <a:latin typeface="Helvetica Neue"/>
                <a:ea typeface="Helvetica Neue"/>
                <a:cs typeface="Helvetica Neue"/>
                <a:sym typeface="Helvetica Neue"/>
              </a:rPr>
              <a:t> </a:t>
            </a:r>
            <a:r>
              <a:rPr lang="en-GB" sz="1500" b="0" i="0" u="none" strike="noStrike" cap="none">
                <a:solidFill>
                  <a:schemeClr val="dk1"/>
                </a:solidFill>
                <a:latin typeface="Helvetica Neue"/>
                <a:ea typeface="Helvetica Neue"/>
                <a:cs typeface="Helvetica Neue"/>
                <a:sym typeface="Helvetica Neue"/>
              </a:rPr>
              <a:t>mueve el ratón sobre la variable «A-insectos» y haz clic con el botón derecho. Aparecerá un borde amarillo.</a:t>
            </a:r>
            <a:endParaRPr/>
          </a:p>
        </p:txBody>
      </p:sp>
      <p:sp>
        <p:nvSpPr>
          <p:cNvPr id="423" name="Google Shape;423;g36ae1943653_0_38"/>
          <p:cNvSpPr/>
          <p:nvPr/>
        </p:nvSpPr>
        <p:spPr>
          <a:xfrm>
            <a:off x="3306775" y="1713683"/>
            <a:ext cx="2406600" cy="4565700"/>
          </a:xfrm>
          <a:prstGeom prst="roundRect">
            <a:avLst>
              <a:gd name="adj" fmla="val 16667"/>
            </a:avLst>
          </a:prstGeom>
          <a:no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1" i="0" u="none" strike="noStrike" cap="none">
                <a:solidFill>
                  <a:srgbClr val="00A000"/>
                </a:solidFill>
                <a:latin typeface="Helvetica Neue"/>
                <a:ea typeface="Helvetica Neue"/>
                <a:cs typeface="Helvetica Neue"/>
                <a:sym typeface="Helvetica Neue"/>
              </a:rPr>
              <a:t>Haz clic con el botón derecho del ratón en la variable «A-insectos»</a:t>
            </a:r>
            <a:r>
              <a:rPr lang="en-GB" sz="1500" b="0" i="0" u="none" strike="noStrike" cap="none">
                <a:solidFill>
                  <a:schemeClr val="dk1"/>
                </a:solidFill>
                <a:latin typeface="Helvetica Neue"/>
                <a:ea typeface="Helvetica Neue"/>
                <a:cs typeface="Helvetica Neue"/>
                <a:sym typeface="Helvetica Neue"/>
              </a:rPr>
              <a:t> y aparecerá un menú. Selecciona «Renombrar variable...» haciendo clic con el botón izquierdo del ratón.</a:t>
            </a:r>
            <a:endParaRPr/>
          </a:p>
        </p:txBody>
      </p:sp>
      <p:sp>
        <p:nvSpPr>
          <p:cNvPr id="424" name="Google Shape;424;g36ae1943653_0_38"/>
          <p:cNvSpPr/>
          <p:nvPr/>
        </p:nvSpPr>
        <p:spPr>
          <a:xfrm>
            <a:off x="5932525" y="1682800"/>
            <a:ext cx="3527700" cy="4627500"/>
          </a:xfrm>
          <a:prstGeom prst="roundRect">
            <a:avLst>
              <a:gd name="adj" fmla="val 16667"/>
            </a:avLst>
          </a:prstGeom>
          <a:no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500" b="1" i="0" u="none" strike="noStrike" cap="none">
                <a:solidFill>
                  <a:srgbClr val="00A000"/>
                </a:solidFill>
                <a:latin typeface="Helvetica Neue"/>
                <a:ea typeface="Helvetica Neue"/>
                <a:cs typeface="Helvetica Neue"/>
                <a:sym typeface="Helvetica Neue"/>
              </a:rPr>
              <a:t>Escribe el nuevo nombre de la variable </a:t>
            </a:r>
            <a:r>
              <a:rPr lang="en-GB" sz="1500" b="0" i="0" u="none" strike="noStrike" cap="none">
                <a:solidFill>
                  <a:schemeClr val="dk1"/>
                </a:solidFill>
                <a:latin typeface="Helvetica Neue"/>
                <a:ea typeface="Helvetica Neue"/>
                <a:cs typeface="Helvetica Neue"/>
                <a:sym typeface="Helvetica Neue"/>
              </a:rPr>
              <a:t>en el cuadro de diálogo que aparece. Es útil comenzar con el nombre del botón y una palabra que describa lo que vas a observar. Haz clic en Aceptar para cambiar el nombre de todas las variables «A-insecto» por el nombre que hayas escrito.</a:t>
            </a:r>
            <a:endParaRPr/>
          </a:p>
        </p:txBody>
      </p:sp>
      <p:pic>
        <p:nvPicPr>
          <p:cNvPr id="425" name="Google Shape;425;g36ae1943653_0_38" descr="Instrucciones para renombrar variables en código basado en bloques para un micro:bit." title="Screenshot 2025-06-25 at 12.45.42.png"/>
          <p:cNvPicPr preferRelativeResize="0"/>
          <p:nvPr/>
        </p:nvPicPr>
        <p:blipFill rotWithShape="1">
          <a:blip r:embed="rId3">
            <a:alphaModFix/>
          </a:blip>
          <a:srcRect l="19" r="19"/>
          <a:stretch/>
        </p:blipFill>
        <p:spPr>
          <a:xfrm>
            <a:off x="1239327" y="1899164"/>
            <a:ext cx="1315124" cy="2210891"/>
          </a:xfrm>
          <a:prstGeom prst="rect">
            <a:avLst/>
          </a:prstGeom>
          <a:solidFill>
            <a:schemeClr val="lt1"/>
          </a:solidFill>
          <a:ln>
            <a:noFill/>
          </a:ln>
        </p:spPr>
      </p:pic>
      <p:pic>
        <p:nvPicPr>
          <p:cNvPr id="426" name="Google Shape;426;g36ae1943653_0_38" descr="Instrucciones para renombrar variables en código basado en bloques para un micro:bit." title="Screenshot 2025-06-25 at 12.46.19.png"/>
          <p:cNvPicPr preferRelativeResize="0"/>
          <p:nvPr/>
        </p:nvPicPr>
        <p:blipFill rotWithShape="1">
          <a:blip r:embed="rId4">
            <a:alphaModFix/>
          </a:blip>
          <a:srcRect t="54277"/>
          <a:stretch/>
        </p:blipFill>
        <p:spPr>
          <a:xfrm>
            <a:off x="3443850" y="2064875"/>
            <a:ext cx="2132425" cy="1528724"/>
          </a:xfrm>
          <a:prstGeom prst="rect">
            <a:avLst/>
          </a:prstGeom>
          <a:noFill/>
          <a:ln>
            <a:noFill/>
          </a:ln>
        </p:spPr>
      </p:pic>
      <p:pic>
        <p:nvPicPr>
          <p:cNvPr id="427" name="Google Shape;427;g36ae1943653_0_38" descr="Instrucciones para renombrar variables en código basado en bloques para un micro:bit." title="Screenshot 2025-06-25 at 13.09.34.png"/>
          <p:cNvPicPr preferRelativeResize="0"/>
          <p:nvPr/>
        </p:nvPicPr>
        <p:blipFill rotWithShape="1">
          <a:blip r:embed="rId5">
            <a:alphaModFix/>
          </a:blip>
          <a:srcRect/>
          <a:stretch/>
        </p:blipFill>
        <p:spPr>
          <a:xfrm>
            <a:off x="6251313" y="2176977"/>
            <a:ext cx="2890125" cy="1304520"/>
          </a:xfrm>
          <a:prstGeom prst="rect">
            <a:avLst/>
          </a:prstGeom>
          <a:noFill/>
          <a:ln w="9525" cap="flat" cmpd="sng">
            <a:solidFill>
              <a:schemeClr val="dk1"/>
            </a:solidFill>
            <a:prstDash val="solid"/>
            <a:round/>
            <a:headEnd type="none" w="sm" len="sm"/>
            <a:tailEnd type="none" w="sm" len="sm"/>
          </a:ln>
        </p:spPr>
      </p:pic>
      <p:pic>
        <p:nvPicPr>
          <p:cNvPr id="428" name="Google Shape;428;g36ae1943653_0_38"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g36ae1943653_0_6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Pasos de la actividad 3: renombrar variables</a:t>
            </a:r>
            <a:endParaRPr/>
          </a:p>
        </p:txBody>
      </p:sp>
      <p:sp>
        <p:nvSpPr>
          <p:cNvPr id="434" name="Google Shape;434;g36ae1943653_0_6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32</a:t>
            </a:fld>
            <a:endParaRPr/>
          </a:p>
        </p:txBody>
      </p:sp>
      <p:sp>
        <p:nvSpPr>
          <p:cNvPr id="435" name="Google Shape;435;g36ae1943653_0_66"/>
          <p:cNvSpPr/>
          <p:nvPr/>
        </p:nvSpPr>
        <p:spPr>
          <a:xfrm>
            <a:off x="681025" y="1331050"/>
            <a:ext cx="6568200" cy="44058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00A000"/>
                </a:solidFill>
                <a:latin typeface="Helvetica Neue"/>
                <a:ea typeface="Helvetica Neue"/>
                <a:cs typeface="Helvetica Neue"/>
                <a:sym typeface="Helvetica Neue"/>
              </a:rPr>
              <a:t>Busca el bloque «mostrar cadena»</a:t>
            </a:r>
            <a:r>
              <a:rPr lang="en-GB" sz="1600" b="1" i="0" u="none" strike="noStrike" cap="none">
                <a:solidFill>
                  <a:srgbClr val="CD0364"/>
                </a:solidFill>
                <a:latin typeface="Helvetica Neue"/>
                <a:ea typeface="Helvetica Neue"/>
                <a:cs typeface="Helvetica Neue"/>
                <a:sym typeface="Helvetica Neue"/>
              </a:rPr>
              <a:t> </a:t>
            </a:r>
            <a:r>
              <a:rPr lang="en-GB" sz="1600" b="0" i="0" u="none" strike="noStrike" cap="none">
                <a:solidFill>
                  <a:schemeClr val="dk1"/>
                </a:solidFill>
                <a:latin typeface="Helvetica Neue"/>
                <a:ea typeface="Helvetica Neue"/>
                <a:cs typeface="Helvetica Neue"/>
                <a:sym typeface="Helvetica Neue"/>
              </a:rPr>
              <a:t>encima del bloque Mostrar número «A-flores» y actualiza la cadena para que muestre el nombre de tu variable. En este ejemplo, la variable «A-insecto» se ha renombrado como «A-flores», por lo que la cadena se actualiza a «flores».</a:t>
            </a:r>
            <a:endParaRPr/>
          </a:p>
        </p:txBody>
      </p:sp>
      <p:sp>
        <p:nvSpPr>
          <p:cNvPr id="436" name="Google Shape;436;g36ae1943653_0_66"/>
          <p:cNvSpPr txBox="1"/>
          <p:nvPr/>
        </p:nvSpPr>
        <p:spPr>
          <a:xfrm>
            <a:off x="681025" y="5736850"/>
            <a:ext cx="5635200" cy="461700"/>
          </a:xfrm>
          <a:prstGeom prst="rect">
            <a:avLst/>
          </a:prstGeom>
          <a:noFill/>
          <a:ln>
            <a:noFill/>
          </a:ln>
        </p:spPr>
        <p:txBody>
          <a:bodyPr spcFirstLastPara="1" wrap="square" lIns="91425" tIns="91425" rIns="91425" bIns="91425" anchor="t" anchorCtr="0">
            <a:spAutoFit/>
          </a:bodyPr>
          <a:lstStyle/>
          <a:p>
            <a:pPr marL="318151" marR="0" lvl="0" indent="-309553" algn="l" rtl="0">
              <a:lnSpc>
                <a:spcPct val="110000"/>
              </a:lnSpc>
              <a:spcBef>
                <a:spcPts val="1300"/>
              </a:spcBef>
              <a:spcAft>
                <a:spcPts val="0"/>
              </a:spcAft>
              <a:buClr>
                <a:srgbClr val="00A000"/>
              </a:buClr>
              <a:buSzPts val="1800"/>
              <a:buFont typeface="Arial"/>
              <a:buChar char="•"/>
            </a:pPr>
            <a:r>
              <a:rPr lang="en-GB" sz="1800" b="1" i="0" u="none" strike="noStrike" cap="none">
                <a:solidFill>
                  <a:srgbClr val="00A000"/>
                </a:solidFill>
                <a:latin typeface="Helvetica Neue"/>
                <a:ea typeface="Helvetica Neue"/>
                <a:cs typeface="Helvetica Neue"/>
                <a:sym typeface="Helvetica Neue"/>
              </a:rPr>
              <a:t>Repite</a:t>
            </a:r>
            <a:r>
              <a:rPr lang="en-GB" sz="1800" b="0" i="0" u="none" strike="noStrike" cap="none">
                <a:solidFill>
                  <a:schemeClr val="dk1"/>
                </a:solidFill>
                <a:latin typeface="Helvetica Neue"/>
                <a:ea typeface="Helvetica Neue"/>
                <a:cs typeface="Helvetica Neue"/>
                <a:sym typeface="Helvetica Neue"/>
              </a:rPr>
              <a:t> para el botón B. </a:t>
            </a:r>
            <a:endParaRPr/>
          </a:p>
        </p:txBody>
      </p:sp>
      <p:pic>
        <p:nvPicPr>
          <p:cNvPr id="437" name="Google Shape;437;g36ae1943653_0_66" descr="Código basado en bloques para un micro:bit e instrucciones para renombrar las variables." title="microbit-screenshot (80).png"/>
          <p:cNvPicPr preferRelativeResize="0"/>
          <p:nvPr/>
        </p:nvPicPr>
        <p:blipFill rotWithShape="1">
          <a:blip r:embed="rId3">
            <a:alphaModFix/>
          </a:blip>
          <a:srcRect/>
          <a:stretch/>
        </p:blipFill>
        <p:spPr>
          <a:xfrm>
            <a:off x="3112600" y="1460724"/>
            <a:ext cx="1705050" cy="2607366"/>
          </a:xfrm>
          <a:prstGeom prst="rect">
            <a:avLst/>
          </a:prstGeom>
          <a:solidFill>
            <a:schemeClr val="lt1"/>
          </a:solidFill>
          <a:ln>
            <a:noFill/>
          </a:ln>
        </p:spPr>
      </p:pic>
      <p:pic>
        <p:nvPicPr>
          <p:cNvPr id="438" name="Google Shape;438;g36ae1943653_0_66"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439" name="Google Shape;439;g36ae1943653_0_66" descr="decorativo" title="Inspired_green@4x-100 (1).jpg"/>
          <p:cNvPicPr preferRelativeResize="0"/>
          <p:nvPr/>
        </p:nvPicPr>
        <p:blipFill rotWithShape="1">
          <a:blip r:embed="rId5">
            <a:alphaModFix/>
          </a:blip>
          <a:srcRect/>
          <a:stretch/>
        </p:blipFill>
        <p:spPr>
          <a:xfrm rot="572948">
            <a:off x="7437500" y="5155452"/>
            <a:ext cx="873876" cy="11886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g36ae1943653_0_5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Pasos de la actividad 4: renombrar variables</a:t>
            </a:r>
            <a:endParaRPr/>
          </a:p>
        </p:txBody>
      </p:sp>
      <p:sp>
        <p:nvSpPr>
          <p:cNvPr id="445" name="Google Shape;445;g36ae1943653_0_5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33</a:t>
            </a:fld>
            <a:endParaRPr/>
          </a:p>
        </p:txBody>
      </p:sp>
      <p:sp>
        <p:nvSpPr>
          <p:cNvPr id="446" name="Google Shape;446;g36ae1943653_0_57"/>
          <p:cNvSpPr txBox="1">
            <a:spLocks noGrp="1"/>
          </p:cNvSpPr>
          <p:nvPr>
            <p:ph type="body" idx="1"/>
          </p:nvPr>
        </p:nvSpPr>
        <p:spPr>
          <a:xfrm>
            <a:off x="709875" y="1636750"/>
            <a:ext cx="8710800" cy="4719600"/>
          </a:xfrm>
          <a:prstGeom prst="rect">
            <a:avLst/>
          </a:prstGeom>
          <a:noFill/>
          <a:ln>
            <a:noFill/>
          </a:ln>
        </p:spPr>
        <p:txBody>
          <a:bodyPr spcFirstLastPara="1" wrap="square" lIns="91425" tIns="45700" rIns="91425" bIns="45700" anchor="t" anchorCtr="0">
            <a:normAutofit fontScale="92500" lnSpcReduction="20000"/>
          </a:bodyPr>
          <a:lstStyle/>
          <a:p>
            <a:pPr marL="318151" lvl="0" indent="-309553" algn="l" rtl="0">
              <a:lnSpc>
                <a:spcPct val="110000"/>
              </a:lnSpc>
              <a:spcBef>
                <a:spcPts val="1300"/>
              </a:spcBef>
              <a:spcAft>
                <a:spcPts val="0"/>
              </a:spcAft>
              <a:buClr>
                <a:srgbClr val="00A000"/>
              </a:buClr>
              <a:buSzPct val="108108"/>
              <a:buChar char="•"/>
            </a:pPr>
            <a:r>
              <a:rPr lang="en-GB" sz="1800" b="1">
                <a:solidFill>
                  <a:srgbClr val="00A000"/>
                </a:solidFill>
              </a:rPr>
              <a:t>Asegúrate de que el</a:t>
            </a:r>
            <a:r>
              <a:rPr lang="en-GB" sz="1800"/>
              <a:t> código de los alumnos </a:t>
            </a:r>
            <a:br>
              <a:rPr lang="en-GB" sz="1800"/>
            </a:br>
            <a:r>
              <a:rPr lang="en-GB" sz="1800"/>
              <a:t>tiene este aspecto:</a:t>
            </a:r>
            <a:endParaRPr/>
          </a:p>
          <a:p>
            <a:pPr marL="0" lvl="0" indent="0" algn="l" rtl="0">
              <a:lnSpc>
                <a:spcPct val="110000"/>
              </a:lnSpc>
              <a:spcBef>
                <a:spcPts val="1300"/>
              </a:spcBef>
              <a:spcAft>
                <a:spcPts val="0"/>
              </a:spcAft>
              <a:buSzPct val="108108"/>
              <a:buNone/>
            </a:pPr>
            <a:endParaRPr sz="1800"/>
          </a:p>
          <a:p>
            <a:pPr marL="0" lvl="0" indent="0" algn="l" rtl="0">
              <a:lnSpc>
                <a:spcPct val="110000"/>
              </a:lnSpc>
              <a:spcBef>
                <a:spcPts val="1300"/>
              </a:spcBef>
              <a:spcAft>
                <a:spcPts val="0"/>
              </a:spcAft>
              <a:buSzPct val="108108"/>
              <a:buNone/>
            </a:pPr>
            <a:endParaRPr sz="1800"/>
          </a:p>
          <a:p>
            <a:pPr marL="0" lvl="0" indent="0" algn="l" rtl="0">
              <a:lnSpc>
                <a:spcPct val="110000"/>
              </a:lnSpc>
              <a:spcBef>
                <a:spcPts val="1300"/>
              </a:spcBef>
              <a:spcAft>
                <a:spcPts val="0"/>
              </a:spcAft>
              <a:buSzPct val="108108"/>
              <a:buNone/>
            </a:pPr>
            <a:endParaRPr sz="1800"/>
          </a:p>
          <a:p>
            <a:pPr marL="0" lvl="0" indent="0" algn="l" rtl="0">
              <a:lnSpc>
                <a:spcPct val="110000"/>
              </a:lnSpc>
              <a:spcBef>
                <a:spcPts val="1300"/>
              </a:spcBef>
              <a:spcAft>
                <a:spcPts val="0"/>
              </a:spcAft>
              <a:buSzPct val="108108"/>
              <a:buNone/>
            </a:pPr>
            <a:endParaRPr sz="1800"/>
          </a:p>
          <a:p>
            <a:pPr marL="318151" marR="3490921" lvl="0" indent="-309553" algn="l" rtl="0">
              <a:lnSpc>
                <a:spcPct val="110000"/>
              </a:lnSpc>
              <a:spcBef>
                <a:spcPts val="1300"/>
              </a:spcBef>
              <a:spcAft>
                <a:spcPts val="0"/>
              </a:spcAft>
              <a:buClr>
                <a:srgbClr val="00A000"/>
              </a:buClr>
              <a:buSzPct val="108108"/>
              <a:buChar char="•"/>
            </a:pPr>
            <a:r>
              <a:rPr lang="en-GB" sz="1800" b="1">
                <a:solidFill>
                  <a:srgbClr val="00A000"/>
                </a:solidFill>
              </a:rPr>
              <a:t>Explica</a:t>
            </a:r>
            <a:r>
              <a:rPr lang="en-GB" sz="1800"/>
              <a:t> que, cuando se cambia el nombre de una variable en MakeCode, todos los bloques con nombres de variables se actualizan automáticamente. En este ejemplo, todas las variables «A-insectos» se renombran como «A-flores» y todas las variables «B-pájaros» se renombran como «B-ardillas». Los alumnos no tienen que añadir ni eliminar bloques cuando se renombran las variables.</a:t>
            </a:r>
            <a:endParaRPr/>
          </a:p>
          <a:p>
            <a:pPr marL="0" marR="0" lvl="0" indent="0" algn="l" rtl="0">
              <a:lnSpc>
                <a:spcPct val="110000"/>
              </a:lnSpc>
              <a:spcBef>
                <a:spcPts val="1300"/>
              </a:spcBef>
              <a:spcAft>
                <a:spcPts val="0"/>
              </a:spcAft>
              <a:buSzPct val="108108"/>
              <a:buNone/>
            </a:pPr>
            <a:endParaRPr sz="1800"/>
          </a:p>
        </p:txBody>
      </p:sp>
      <p:pic>
        <p:nvPicPr>
          <p:cNvPr id="447" name="Google Shape;447;g36ae1943653_0_57" descr="Código basado en bloques para un micro:bit e instrucciones para renombrar las variables." title="microbit-screenshot (82).png"/>
          <p:cNvPicPr preferRelativeResize="0"/>
          <p:nvPr/>
        </p:nvPicPr>
        <p:blipFill rotWithShape="1">
          <a:blip r:embed="rId3">
            <a:alphaModFix/>
          </a:blip>
          <a:srcRect/>
          <a:stretch/>
        </p:blipFill>
        <p:spPr>
          <a:xfrm>
            <a:off x="6016900" y="1693600"/>
            <a:ext cx="1927076" cy="2746423"/>
          </a:xfrm>
          <a:prstGeom prst="rect">
            <a:avLst/>
          </a:prstGeom>
          <a:noFill/>
          <a:ln>
            <a:noFill/>
          </a:ln>
        </p:spPr>
      </p:pic>
      <p:pic>
        <p:nvPicPr>
          <p:cNvPr id="448" name="Google Shape;448;g36ae1943653_0_57" descr="decorativo" title="Love it_green@4x-100.jpg"/>
          <p:cNvPicPr preferRelativeResize="0"/>
          <p:nvPr/>
        </p:nvPicPr>
        <p:blipFill rotWithShape="1">
          <a:blip r:embed="rId4">
            <a:alphaModFix/>
          </a:blip>
          <a:srcRect/>
          <a:stretch/>
        </p:blipFill>
        <p:spPr>
          <a:xfrm>
            <a:off x="7689550" y="5067425"/>
            <a:ext cx="946775" cy="782900"/>
          </a:xfrm>
          <a:prstGeom prst="rect">
            <a:avLst/>
          </a:prstGeom>
          <a:noFill/>
          <a:ln>
            <a:noFill/>
          </a:ln>
        </p:spPr>
      </p:pic>
      <p:pic>
        <p:nvPicPr>
          <p:cNvPr id="449" name="Google Shape;449;g36ae1943653_0_57"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el contador de especies</a:t>
            </a:r>
            <a:endParaRPr/>
          </a:p>
        </p:txBody>
      </p:sp>
      <p:sp>
        <p:nvSpPr>
          <p:cNvPr id="129" name="Google Shape;129;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a:t>
            </a:fld>
            <a:endParaRPr/>
          </a:p>
        </p:txBody>
      </p:sp>
      <p:sp>
        <p:nvSpPr>
          <p:cNvPr id="130" name="Google Shape;130;g365ab73c13e_0_81"/>
          <p:cNvSpPr txBox="1">
            <a:spLocks noGrp="1"/>
          </p:cNvSpPr>
          <p:nvPr>
            <p:ph type="body" idx="1"/>
          </p:nvPr>
        </p:nvSpPr>
        <p:spPr>
          <a:xfrm>
            <a:off x="681025" y="1548375"/>
            <a:ext cx="7831800" cy="4609500"/>
          </a:xfrm>
          <a:prstGeom prst="rect">
            <a:avLst/>
          </a:prstGeom>
          <a:noFill/>
          <a:ln>
            <a:noFill/>
          </a:ln>
        </p:spPr>
        <p:txBody>
          <a:bodyPr spcFirstLastPara="1" wrap="square" lIns="91425" tIns="45700" rIns="91425" bIns="45700" anchor="t" anchorCtr="0">
            <a:normAutofit/>
          </a:bodyPr>
          <a:lstStyle/>
          <a:p>
            <a:pPr marL="457200" lvl="0" indent="-333375" algn="l" rtl="0">
              <a:lnSpc>
                <a:spcPct val="90000"/>
              </a:lnSpc>
              <a:spcBef>
                <a:spcPts val="1300"/>
              </a:spcBef>
              <a:spcAft>
                <a:spcPts val="0"/>
              </a:spcAft>
              <a:buClr>
                <a:srgbClr val="00A000"/>
              </a:buClr>
              <a:buSzPts val="1650"/>
              <a:buChar char="•"/>
            </a:pPr>
            <a:r>
              <a:rPr lang="en-GB" sz="1650"/>
              <a:t>El contador de especies utiliza variables denominadas «A-insectos» y «B-pájaros» para almacenar el número de insectos o pájaros contados.</a:t>
            </a:r>
            <a:endParaRPr sz="1650"/>
          </a:p>
          <a:p>
            <a:pPr marL="457200" lvl="0" indent="-333375" algn="l" rtl="0">
              <a:lnSpc>
                <a:spcPct val="90000"/>
              </a:lnSpc>
              <a:spcBef>
                <a:spcPts val="1300"/>
              </a:spcBef>
              <a:spcAft>
                <a:spcPts val="0"/>
              </a:spcAft>
              <a:buClr>
                <a:srgbClr val="00A000"/>
              </a:buClr>
              <a:buSzPts val="1650"/>
              <a:buChar char="•"/>
            </a:pPr>
            <a:r>
              <a:rPr lang="en-GB" sz="1650"/>
              <a:t>Las variables «A-insectos» y «B-pájaros» se ponen a 0 al principio, y se muestra 0 en la pantalla led. Esto prepara la variable para recibir nuevos datos.</a:t>
            </a:r>
            <a:endParaRPr sz="1650"/>
          </a:p>
          <a:p>
            <a:pPr marL="457200" lvl="0" indent="-333375" algn="l" rtl="0">
              <a:lnSpc>
                <a:spcPct val="90000"/>
              </a:lnSpc>
              <a:spcBef>
                <a:spcPts val="1300"/>
              </a:spcBef>
              <a:spcAft>
                <a:spcPts val="0"/>
              </a:spcAft>
              <a:buClr>
                <a:srgbClr val="00A000"/>
              </a:buClr>
              <a:buSzPts val="1650"/>
              <a:buChar char="•"/>
            </a:pPr>
            <a:r>
              <a:rPr lang="en-GB" sz="1650"/>
              <a:t>Los alumnos pulsan el botón A cada vez que ven un insecto, lo que aumenta en 1 el recuento variable de insectos.</a:t>
            </a:r>
            <a:endParaRPr sz="1650"/>
          </a:p>
          <a:p>
            <a:pPr marL="457200" lvl="0" indent="-333375" algn="l" rtl="0">
              <a:lnSpc>
                <a:spcPct val="90000"/>
              </a:lnSpc>
              <a:spcBef>
                <a:spcPts val="1300"/>
              </a:spcBef>
              <a:spcAft>
                <a:spcPts val="0"/>
              </a:spcAft>
              <a:buClr>
                <a:srgbClr val="00A000"/>
              </a:buClr>
              <a:buSzPts val="1650"/>
              <a:buChar char="•"/>
            </a:pPr>
            <a:r>
              <a:rPr lang="en-GB" sz="1650"/>
              <a:t>Los alumnos pulsan el botón B cada vez que ven un pájaro, lo que aumenta en 1 el recuento variable de pájaros.</a:t>
            </a:r>
            <a:endParaRPr sz="1650"/>
          </a:p>
          <a:p>
            <a:pPr marL="457200" lvl="0" indent="-333375" algn="l" rtl="0">
              <a:lnSpc>
                <a:spcPct val="90000"/>
              </a:lnSpc>
              <a:spcBef>
                <a:spcPts val="1300"/>
              </a:spcBef>
              <a:spcAft>
                <a:spcPts val="0"/>
              </a:spcAft>
              <a:buClr>
                <a:srgbClr val="00A000"/>
              </a:buClr>
              <a:buSzPts val="1650"/>
              <a:buChar char="•"/>
            </a:pPr>
            <a:r>
              <a:rPr lang="en-GB" sz="1650"/>
              <a:t>Para ver el número total de insectos y pájaros contados, los alumnos agitan su micro:bit, que desplaza los resultados en la pantalla led.</a:t>
            </a:r>
            <a:endParaRPr sz="1650"/>
          </a:p>
          <a:p>
            <a:pPr marL="0" lvl="0" indent="0" algn="l" rtl="0">
              <a:lnSpc>
                <a:spcPct val="90000"/>
              </a:lnSpc>
              <a:spcBef>
                <a:spcPts val="1000"/>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sp>
        <p:nvSpPr>
          <p:cNvPr id="131" name="Google Shape;131;g365ab73c13e_0_81"/>
          <p:cNvSpPr/>
          <p:nvPr/>
        </p:nvSpPr>
        <p:spPr>
          <a:xfrm>
            <a:off x="584750" y="5302750"/>
            <a:ext cx="8254200" cy="10536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50" b="1" i="0" u="none" strike="noStrike" cap="none">
                <a:solidFill>
                  <a:srgbClr val="00A000"/>
                </a:solidFill>
                <a:latin typeface="Helvetica Neue"/>
                <a:ea typeface="Helvetica Neue"/>
                <a:cs typeface="Helvetica Neue"/>
                <a:sym typeface="Helvetica Neue"/>
              </a:rPr>
              <a:t>Consejo profesional:</a:t>
            </a:r>
            <a:r>
              <a:rPr lang="en-GB" sz="1650" b="0" i="0" u="none" strike="noStrike" cap="none">
                <a:solidFill>
                  <a:srgbClr val="000000"/>
                </a:solidFill>
                <a:latin typeface="Helvetica Neue"/>
                <a:ea typeface="Helvetica Neue"/>
                <a:cs typeface="Helvetica Neue"/>
                <a:sym typeface="Helvetica Neue"/>
              </a:rPr>
              <a:t> antes de la sesión, identifica las zonas de observación al aire libre en las que los alumnos recopilarán datos. Si no dispones de zonas al aire libre, utiliza una grabación de video.</a:t>
            </a:r>
            <a:endParaRPr sz="1650"/>
          </a:p>
        </p:txBody>
      </p:sp>
      <p:grpSp>
        <p:nvGrpSpPr>
          <p:cNvPr id="132" name="Google Shape;132;g365ab73c13e_0_81"/>
          <p:cNvGrpSpPr/>
          <p:nvPr/>
        </p:nvGrpSpPr>
        <p:grpSpPr>
          <a:xfrm rot="4042808">
            <a:off x="8733555" y="955093"/>
            <a:ext cx="650811" cy="659761"/>
            <a:chOff x="7572716" y="3272053"/>
            <a:chExt cx="489368" cy="496098"/>
          </a:xfrm>
        </p:grpSpPr>
        <p:sp>
          <p:nvSpPr>
            <p:cNvPr id="133" name="Google Shape;133;g365ab73c13e_0_8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4" name="Google Shape;134;g365ab73c13e_0_8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5" name="Google Shape;135;g365ab73c13e_0_8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6" name="Google Shape;136;g365ab73c13e_0_8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7" name="Google Shape;137;g365ab73c13e_0_8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8" name="Google Shape;138;g365ab73c13e_0_8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39" name="Google Shape;139;g365ab73c13e_0_81" descr="decorativo"/>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g35fe6bcad37_0_9"/>
          <p:cNvSpPr txBox="1">
            <a:spLocks noGrp="1"/>
          </p:cNvSpPr>
          <p:nvPr>
            <p:ph type="title"/>
          </p:nvPr>
        </p:nvSpPr>
        <p:spPr>
          <a:xfrm>
            <a:off x="681012"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45" name="Google Shape;145;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5</a:t>
            </a:fld>
            <a:endParaRPr/>
          </a:p>
        </p:txBody>
      </p:sp>
      <p:pic>
        <p:nvPicPr>
          <p:cNvPr id="146" name="Google Shape;146;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47" name="Google Shape;147;g35fe6bcad37_0_9"/>
          <p:cNvGraphicFramePr/>
          <p:nvPr/>
        </p:nvGraphicFramePr>
        <p:xfrm>
          <a:off x="775175" y="1276763"/>
          <a:ext cx="3000000" cy="3000000"/>
        </p:xfrm>
        <a:graphic>
          <a:graphicData uri="http://schemas.openxmlformats.org/drawingml/2006/table">
            <a:tbl>
              <a:tblPr>
                <a:noFill/>
                <a:tableStyleId>{19FBB986-7B04-480E-9427-B925EF6C8672}</a:tableStyleId>
              </a:tblPr>
              <a:tblGrid>
                <a:gridCol w="1574550">
                  <a:extLst>
                    <a:ext uri="{9D8B030D-6E8A-4147-A177-3AD203B41FA5}">
                      <a16:colId xmlns:a16="http://schemas.microsoft.com/office/drawing/2014/main" val="20000"/>
                    </a:ext>
                  </a:extLst>
                </a:gridCol>
                <a:gridCol w="6426450">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2993D6"/>
                          </a:solidFill>
                          <a:latin typeface="Helvetica Neue"/>
                          <a:ea typeface="Helvetica Neue"/>
                          <a:cs typeface="Helvetica Neue"/>
                          <a:sym typeface="Helvetica Neue"/>
                        </a:rPr>
                        <a:t>Ligero</a:t>
                      </a:r>
                      <a:r>
                        <a:rPr lang="en-GB" sz="1875" u="sng" strike="noStrike" cap="none">
                          <a:solidFill>
                            <a:srgbClr val="2993D6"/>
                          </a:solidFill>
                          <a:latin typeface="Helvetica Neue"/>
                          <a:ea typeface="Helvetica Neue"/>
                          <a:cs typeface="Helvetica Neue"/>
                          <a:sym typeface="Helvetica Neue"/>
                        </a:rPr>
                        <a:t> </a:t>
                      </a:r>
                      <a:endParaRPr u="sng">
                        <a:solidFill>
                          <a:srgbClr val="2993D6"/>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30 min.</a:t>
                      </a:r>
                      <a:endParaRPr/>
                    </a:p>
                  </a:txBody>
                  <a:tcPr marL="91425" marR="91425" marT="91425" marB="90000"/>
                </a:tc>
                <a:tc>
                  <a:txBody>
                    <a:bodyPr/>
                    <a:lstStyle/>
                    <a:p>
                      <a:pPr marL="0" marR="0" lvl="0" indent="0" algn="l" rtl="0">
                        <a:lnSpc>
                          <a:spcPct val="100000"/>
                        </a:lnSpc>
                        <a:spcBef>
                          <a:spcPts val="0"/>
                        </a:spcBef>
                        <a:spcAft>
                          <a:spcPts val="0"/>
                        </a:spcAft>
                        <a:buClr>
                          <a:schemeClr val="dk1"/>
                        </a:buClr>
                        <a:buSzPts val="1100"/>
                        <a:buFont typeface="Arial"/>
                        <a:buNone/>
                      </a:pPr>
                      <a:r>
                        <a:rPr lang="en-GB" sz="1500" b="1" u="none" strike="noStrike" cap="none">
                          <a:solidFill>
                            <a:schemeClr val="dk1"/>
                          </a:solidFill>
                          <a:latin typeface="Helvetica Neue"/>
                          <a:ea typeface="Helvetica Neue"/>
                          <a:cs typeface="Helvetica Neue"/>
                          <a:sym typeface="Helvetica Neue"/>
                        </a:rPr>
                        <a:t>Resultado del aprendizaje: </a:t>
                      </a:r>
                      <a:r>
                        <a:rPr lang="en-GB" sz="1500" u="none" strike="noStrike" cap="none">
                          <a:solidFill>
                            <a:schemeClr val="dk1"/>
                          </a:solidFill>
                          <a:latin typeface="Helvetica Neue"/>
                          <a:ea typeface="Helvetica Neue"/>
                          <a:cs typeface="Helvetica Neue"/>
                          <a:sym typeface="Helvetica Neue"/>
                        </a:rPr>
                        <a:t>puedo recopilar datos sobre diferentes animales y plantas de mi entorno local utilizando el contador de especies del micro:bit.</a:t>
                      </a:r>
                      <a:endParaRPr/>
                    </a:p>
                  </a:txBody>
                  <a:tcPr marL="91425" marR="91425" marT="91425" marB="91425">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50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utilizando el código existente, emplea el micro:bit en la observación local. Puedes registrar datos de un video si no es posible realizar una observación local.</a:t>
                      </a:r>
                      <a:endParaRPr/>
                    </a:p>
                  </a:txBody>
                  <a:tcPr marL="91425" marR="91425" marT="91425" marB="91425">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6C4BC1"/>
                          </a:solidFill>
                          <a:latin typeface="Helvetica Neue"/>
                          <a:ea typeface="Helvetica Neue"/>
                          <a:cs typeface="Helvetica Neue"/>
                          <a:sym typeface="Helvetica Neue"/>
                        </a:rPr>
                        <a:t>Medio</a:t>
                      </a:r>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500"/>
                        <a:buFont typeface="Arial"/>
                        <a:buNone/>
                      </a:pPr>
                      <a:r>
                        <a:rPr lang="en-GB" sz="1500" b="1" u="none" strike="noStrike" cap="none">
                          <a:solidFill>
                            <a:schemeClr val="dk1"/>
                          </a:solidFill>
                          <a:latin typeface="Helvetica Neue"/>
                          <a:ea typeface="Helvetica Neue"/>
                          <a:cs typeface="Helvetica Neue"/>
                          <a:sym typeface="Helvetica Neue"/>
                        </a:rPr>
                        <a:t>Resultado del aprendizaje:</a:t>
                      </a:r>
                      <a:r>
                        <a:rPr lang="en-GB" sz="1500" u="none" strike="noStrike" cap="none">
                          <a:solidFill>
                            <a:schemeClr val="dk1"/>
                          </a:solidFill>
                          <a:latin typeface="Helvetica Neue"/>
                          <a:ea typeface="Helvetica Neue"/>
                          <a:cs typeface="Helvetica Neue"/>
                          <a:sym typeface="Helvetica Neue"/>
                        </a:rPr>
                        <a:t> puedo modificar mi propio programa de recuento de especies para recopilar datos precisos sobre las especies.</a:t>
                      </a:r>
                      <a:endParaRPr/>
                    </a:p>
                  </a:txBody>
                  <a:tcPr marL="91425" marR="91425" marT="91425" marB="91425">
                    <a:solidFill>
                      <a:srgbClr val="F3F3F3"/>
                    </a:solidFill>
                  </a:tcPr>
                </a:tc>
                <a:extLst>
                  <a:ext uri="{0D108BD9-81ED-4DB2-BD59-A6C34878D82A}">
                    <a16:rowId xmlns:a16="http://schemas.microsoft.com/office/drawing/2014/main" val="10002"/>
                  </a:ext>
                </a:extLst>
              </a:tr>
              <a:tr h="773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50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modifica el proyecto inicial para programar tu propio contador de especies para la observación local.</a:t>
                      </a:r>
                      <a:endParaRPr/>
                    </a:p>
                  </a:txBody>
                  <a:tcPr marL="91425" marR="91425" marT="91425" marB="91425">
                    <a:solidFill>
                      <a:srgbClr val="D9D9D9"/>
                    </a:solidFill>
                  </a:tcPr>
                </a:tc>
                <a:extLst>
                  <a:ext uri="{0D108BD9-81ED-4DB2-BD59-A6C34878D82A}">
                    <a16:rowId xmlns:a16="http://schemas.microsoft.com/office/drawing/2014/main" val="10003"/>
                  </a:ext>
                </a:extLst>
              </a:tr>
              <a:tr h="8401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45-60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500"/>
                        <a:buFont typeface="Arial"/>
                        <a:buNone/>
                      </a:pPr>
                      <a:r>
                        <a:rPr lang="en-GB" sz="1500" b="1" u="none" strike="noStrike" cap="none">
                          <a:solidFill>
                            <a:schemeClr val="dk1"/>
                          </a:solidFill>
                          <a:latin typeface="Helvetica Neue"/>
                          <a:ea typeface="Helvetica Neue"/>
                          <a:cs typeface="Helvetica Neue"/>
                          <a:sym typeface="Helvetica Neue"/>
                        </a:rPr>
                        <a:t>Resultado del aprendizaje: </a:t>
                      </a:r>
                      <a:r>
                        <a:rPr lang="en-GB" sz="1500" u="none" strike="noStrike" cap="none">
                          <a:solidFill>
                            <a:schemeClr val="dk1"/>
                          </a:solidFill>
                          <a:latin typeface="Helvetica Neue"/>
                          <a:ea typeface="Helvetica Neue"/>
                          <a:cs typeface="Helvetica Neue"/>
                          <a:sym typeface="Helvetica Neue"/>
                        </a:rPr>
                        <a:t>puedo crear mi propio programa de recuento de especies para recopilar datos precisos sobre las especies.</a:t>
                      </a:r>
                      <a:endParaRPr/>
                    </a:p>
                  </a:txBody>
                  <a:tcPr marL="91425" marR="91425" marT="91425" marB="91425">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50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programa tu propio contador de especies para recopilar datos precisos sobre las especies que observas en tu entorno.</a:t>
                      </a:r>
                      <a:endParaRPr/>
                    </a:p>
                  </a:txBody>
                  <a:tcPr marL="91425" marR="91425" marT="91425" marB="91425">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53" name="Google Shape;153;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a:t>
            </a:r>
            <a:endParaRPr/>
          </a:p>
        </p:txBody>
      </p:sp>
      <p:sp>
        <p:nvSpPr>
          <p:cNvPr id="159" name="Google Shape;159;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7</a:t>
            </a:fld>
            <a:endParaRPr/>
          </a:p>
        </p:txBody>
      </p:sp>
      <p:sp>
        <p:nvSpPr>
          <p:cNvPr id="160" name="Google Shape;160;g35fa30c4f18_0_17"/>
          <p:cNvSpPr txBox="1">
            <a:spLocks noGrp="1"/>
          </p:cNvSpPr>
          <p:nvPr>
            <p:ph type="body" idx="1"/>
          </p:nvPr>
        </p:nvSpPr>
        <p:spPr>
          <a:xfrm>
            <a:off x="681025" y="1220800"/>
            <a:ext cx="8432700" cy="4937100"/>
          </a:xfrm>
          <a:prstGeom prst="rect">
            <a:avLst/>
          </a:prstGeom>
          <a:noFill/>
          <a:ln>
            <a:noFill/>
          </a:ln>
        </p:spPr>
        <p:txBody>
          <a:bodyPr spcFirstLastPara="1" wrap="square" lIns="91425" tIns="45700" rIns="91425" bIns="45700" anchor="t" anchorCtr="0">
            <a:noAutofit/>
          </a:bodyPr>
          <a:lstStyle/>
          <a:p>
            <a:pPr marL="457200" lvl="0" indent="-333375" algn="l" rtl="0">
              <a:lnSpc>
                <a:spcPct val="100000"/>
              </a:lnSpc>
              <a:spcBef>
                <a:spcPts val="0"/>
              </a:spcBef>
              <a:spcAft>
                <a:spcPts val="0"/>
              </a:spcAft>
              <a:buClr>
                <a:srgbClr val="2A92D6"/>
              </a:buClr>
              <a:buSzPts val="1650"/>
              <a:buChar char="•"/>
            </a:pPr>
            <a:r>
              <a:rPr lang="en-GB" sz="1650"/>
              <a:t>Los alumnos descargarán el código en su micro:bit, lo sacarán al exterior (conectado a la batería) y recopilarán algunos datos del mundo real. </a:t>
            </a:r>
            <a:endParaRPr/>
          </a:p>
          <a:p>
            <a:pPr marL="457200" lvl="0" indent="-333375" algn="l" rtl="0">
              <a:lnSpc>
                <a:spcPct val="100000"/>
              </a:lnSpc>
              <a:spcBef>
                <a:spcPts val="2400"/>
              </a:spcBef>
              <a:spcAft>
                <a:spcPts val="0"/>
              </a:spcAft>
              <a:buClr>
                <a:srgbClr val="2A92D6"/>
              </a:buClr>
              <a:buSzPts val="1650"/>
              <a:buChar char="•"/>
            </a:pPr>
            <a:r>
              <a:rPr lang="en-GB" sz="1650"/>
              <a:t>Contar las especies vivas (en movimiento) es difícil, por lo que trabajar en parejas o en grupos pequeños puede ser útil.</a:t>
            </a:r>
            <a:endParaRPr/>
          </a:p>
          <a:p>
            <a:pPr marL="457200" lvl="0" indent="-333375" algn="l" rtl="0">
              <a:lnSpc>
                <a:spcPct val="100000"/>
              </a:lnSpc>
              <a:spcBef>
                <a:spcPts val="2400"/>
              </a:spcBef>
              <a:spcAft>
                <a:spcPts val="0"/>
              </a:spcAft>
              <a:buClr>
                <a:srgbClr val="2A92D6"/>
              </a:buClr>
              <a:buSzPts val="1650"/>
              <a:buChar char="•"/>
            </a:pPr>
            <a:r>
              <a:rPr lang="en-GB" sz="1650"/>
              <a:t>Este proyecto está preparado para medir A los insectos y B los pájaros, pero puedes adaptarlo mejor a tu clase y entorno. Puedes cambiar el nombre de las variables para personalizar tu uso de este proyecto (instrucciones disponibles al final de esta guía).</a:t>
            </a:r>
            <a:endParaRPr/>
          </a:p>
          <a:p>
            <a:pPr marL="457200" lvl="0" indent="-333375" algn="l" rtl="0">
              <a:lnSpc>
                <a:spcPct val="100000"/>
              </a:lnSpc>
              <a:spcBef>
                <a:spcPts val="2400"/>
              </a:spcBef>
              <a:spcAft>
                <a:spcPts val="0"/>
              </a:spcAft>
              <a:buClr>
                <a:srgbClr val="2A92D6"/>
              </a:buClr>
              <a:buSzPts val="1650"/>
              <a:buChar char="•"/>
            </a:pPr>
            <a:r>
              <a:rPr lang="en-GB" sz="1650"/>
              <a:t>Recuerda identificar las áreas en las que el alumno recopilará datos. Una selección de áreas puede proporcionar debates interesantes al final de la sesión. </a:t>
            </a:r>
            <a:endParaRPr/>
          </a:p>
          <a:p>
            <a:pPr marL="457200" lvl="0" indent="-333375" algn="l" rtl="0">
              <a:lnSpc>
                <a:spcPct val="100000"/>
              </a:lnSpc>
              <a:spcBef>
                <a:spcPts val="2400"/>
              </a:spcBef>
              <a:spcAft>
                <a:spcPts val="0"/>
              </a:spcAft>
              <a:buClr>
                <a:srgbClr val="2A92D6"/>
              </a:buClr>
              <a:buSzPts val="1650"/>
              <a:buChar char="•"/>
            </a:pPr>
            <a:r>
              <a:rPr lang="en-GB" sz="1650"/>
              <a:t>Una vez recogidos los datos, los alumnos pueden utilizarlos para elaborar gráficos que sirvan de apoyo a los debates en clase sobre la biodiversidad.</a:t>
            </a:r>
            <a:endParaRPr/>
          </a:p>
          <a:p>
            <a:pPr marL="914400" lvl="1" indent="-333375" algn="l" rtl="0">
              <a:lnSpc>
                <a:spcPct val="100000"/>
              </a:lnSpc>
              <a:spcBef>
                <a:spcPts val="1000"/>
              </a:spcBef>
              <a:spcAft>
                <a:spcPts val="2400"/>
              </a:spcAft>
              <a:buClr>
                <a:srgbClr val="2993D6"/>
              </a:buClr>
              <a:buSzPts val="1650"/>
              <a:buChar char="•"/>
            </a:pPr>
            <a:r>
              <a:rPr lang="en-GB" sz="1650"/>
              <a:t>La hoja de registro del contador de especies puede utilizarse para anotar la fecha, la hora, el lugar y los totales de observación de especies.</a:t>
            </a:r>
            <a:endParaRPr/>
          </a:p>
        </p:txBody>
      </p:sp>
      <p:pic>
        <p:nvPicPr>
          <p:cNvPr id="161" name="Google Shape;161;g35fa30c4f18_0_17"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62" name="Google Shape;162;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a:t>
            </a:r>
            <a:endParaRPr/>
          </a:p>
        </p:txBody>
      </p:sp>
      <p:sp>
        <p:nvSpPr>
          <p:cNvPr id="168" name="Google Shape;168;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8</a:t>
            </a:fld>
            <a:endParaRPr/>
          </a:p>
        </p:txBody>
      </p:sp>
      <p:sp>
        <p:nvSpPr>
          <p:cNvPr id="169" name="Google Shape;169;g3669771b81a_0_1"/>
          <p:cNvSpPr txBox="1">
            <a:spLocks noGrp="1"/>
          </p:cNvSpPr>
          <p:nvPr>
            <p:ph type="body" idx="1"/>
          </p:nvPr>
        </p:nvSpPr>
        <p:spPr>
          <a:xfrm>
            <a:off x="681025" y="1548375"/>
            <a:ext cx="8544000" cy="38487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Abre</a:t>
            </a:r>
            <a:r>
              <a:rPr lang="en-GB" sz="1800"/>
              <a:t> el proyecto: </a:t>
            </a:r>
            <a:r>
              <a:rPr lang="en-GB" sz="1800" u="sng">
                <a:solidFill>
                  <a:schemeClr val="hlink"/>
                </a:solidFill>
                <a:hlinkClick r:id="rId3"/>
              </a:rPr>
              <a:t>mbit.io/us-species</a:t>
            </a:r>
            <a:r>
              <a:rPr lang="en-GB" sz="1800"/>
              <a:t> y </a:t>
            </a:r>
            <a:r>
              <a:rPr lang="en-GB" sz="1800" b="1">
                <a:solidFill>
                  <a:srgbClr val="2A92D6"/>
                </a:solidFill>
              </a:rPr>
              <a:t>d</a:t>
            </a:r>
            <a:r>
              <a:rPr lang="en-GB" sz="1800" b="1">
                <a:solidFill>
                  <a:srgbClr val="2993D6"/>
                </a:solidFill>
              </a:rPr>
              <a:t>escarga</a:t>
            </a:r>
            <a:r>
              <a:rPr lang="en-GB" sz="1800"/>
              <a:t> el código en el micro:bit.</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Desenchufa</a:t>
            </a:r>
            <a:r>
              <a:rPr lang="en-GB" sz="1800"/>
              <a:t> el micro:bit y </a:t>
            </a:r>
            <a:r>
              <a:rPr lang="en-GB" sz="1800" b="1">
                <a:solidFill>
                  <a:srgbClr val="2A92D6"/>
                </a:solidFill>
              </a:rPr>
              <a:t>conecta</a:t>
            </a:r>
            <a:r>
              <a:rPr lang="en-GB" sz="1800"/>
              <a:t> la batería. </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Ve</a:t>
            </a:r>
            <a:r>
              <a:rPr lang="en-GB" sz="1800"/>
              <a:t> a la zona de observación predeterminada y empieza a recopilar datos.  </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Recopila </a:t>
            </a:r>
            <a:r>
              <a:rPr lang="en-GB" sz="1800"/>
              <a:t>datos utilizando los botones para aumentar en 1 cada recuento (botón A = insectos, botón B = pájaros).</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Agita</a:t>
            </a:r>
            <a:r>
              <a:rPr lang="en-GB" sz="1800"/>
              <a:t> el micro:bit para mostrar los totales en la pantalla led.</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Registra los </a:t>
            </a:r>
            <a:r>
              <a:rPr lang="en-GB" sz="1800"/>
              <a:t>totales y </a:t>
            </a:r>
            <a:r>
              <a:rPr lang="en-GB" sz="1800" b="1">
                <a:solidFill>
                  <a:srgbClr val="2993D6"/>
                </a:solidFill>
              </a:rPr>
              <a:t>comenta</a:t>
            </a:r>
            <a:r>
              <a:rPr lang="en-GB" sz="1800"/>
              <a:t> las observaciones. ¿Qué observas y qué te sorprenden de los resultados? </a:t>
            </a:r>
            <a:endParaRPr/>
          </a:p>
        </p:txBody>
      </p:sp>
      <p:sp>
        <p:nvSpPr>
          <p:cNvPr id="170" name="Google Shape;170;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71" name="Google Shape;171;g3669771b81a_0_1"/>
          <p:cNvSpPr/>
          <p:nvPr/>
        </p:nvSpPr>
        <p:spPr>
          <a:xfrm>
            <a:off x="681025" y="5206575"/>
            <a:ext cx="7002000" cy="957300"/>
          </a:xfrm>
          <a:prstGeom prst="roundRect">
            <a:avLst>
              <a:gd name="adj" fmla="val 16667"/>
            </a:avLst>
          </a:prstGeom>
          <a:solidFill>
            <a:schemeClr val="lt1"/>
          </a:solid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800" b="1" i="0" u="none" strike="noStrike" cap="none">
                <a:solidFill>
                  <a:srgbClr val="2A92D6"/>
                </a:solidFill>
                <a:latin typeface="Helvetica Neue"/>
                <a:ea typeface="Helvetica Neue"/>
                <a:cs typeface="Helvetica Neue"/>
                <a:sym typeface="Helvetica Neue"/>
              </a:rPr>
              <a:t>Consejo profesional:</a:t>
            </a:r>
            <a:r>
              <a:rPr lang="en-GB" sz="1800" b="0" i="0" u="none" strike="noStrike" cap="none">
                <a:solidFill>
                  <a:schemeClr val="dk1"/>
                </a:solidFill>
                <a:latin typeface="Helvetica Neue"/>
                <a:ea typeface="Helvetica Neue"/>
                <a:cs typeface="Helvetica Neue"/>
                <a:sym typeface="Helvetica Neue"/>
              </a:rPr>
              <a:t> los alumnos pueden pulsar el botón de reinicio de la parte posterior del micro:bit para borrar el conteo actual.</a:t>
            </a:r>
            <a:endParaRPr sz="1700"/>
          </a:p>
        </p:txBody>
      </p:sp>
      <p:pic>
        <p:nvPicPr>
          <p:cNvPr id="172" name="Google Shape;172;g3669771b81a_0_1" descr="Ilustración de la parte posterior de un micro:bit y un dedo sobre parte de la placa."/>
          <p:cNvPicPr preferRelativeResize="0"/>
          <p:nvPr/>
        </p:nvPicPr>
        <p:blipFill rotWithShape="1">
          <a:blip r:embed="rId4">
            <a:alphaModFix/>
          </a:blip>
          <a:srcRect/>
          <a:stretch/>
        </p:blipFill>
        <p:spPr>
          <a:xfrm>
            <a:off x="7758325" y="5110338"/>
            <a:ext cx="1523049" cy="1149775"/>
          </a:xfrm>
          <a:prstGeom prst="rect">
            <a:avLst/>
          </a:prstGeom>
          <a:noFill/>
          <a:ln>
            <a:noFill/>
          </a:ln>
        </p:spPr>
      </p:pic>
      <p:pic>
        <p:nvPicPr>
          <p:cNvPr id="173" name="Google Shape;173;g3669771b81a_0_1"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269200" y="316137"/>
            <a:ext cx="1428350" cy="11912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1</a:t>
            </a:r>
            <a:endParaRPr/>
          </a:p>
        </p:txBody>
      </p:sp>
      <p:sp>
        <p:nvSpPr>
          <p:cNvPr id="179" name="Google Shape;179;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9</a:t>
            </a:fld>
            <a:endParaRPr/>
          </a:p>
        </p:txBody>
      </p:sp>
      <p:sp>
        <p:nvSpPr>
          <p:cNvPr id="180" name="Google Shape;180;g35fa30c4f18_0_96"/>
          <p:cNvSpPr txBox="1">
            <a:spLocks noGrp="1"/>
          </p:cNvSpPr>
          <p:nvPr>
            <p:ph type="body" idx="1"/>
          </p:nvPr>
        </p:nvSpPr>
        <p:spPr>
          <a:xfrm>
            <a:off x="681025" y="1548375"/>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500"/>
              <a:t>Este proyecto utiliza variables denominadas «A-insectos» y «B-pájaros» para almacenar el número de insectos y pájaros observados. Utiliza los botones A y B como dispositivos de entrada. </a:t>
            </a:r>
            <a:endParaRPr/>
          </a:p>
        </p:txBody>
      </p:sp>
      <p:sp>
        <p:nvSpPr>
          <p:cNvPr id="181" name="Google Shape;181;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82" name="Google Shape;182;g35fa30c4f18_0_96"/>
          <p:cNvSpPr/>
          <p:nvPr/>
        </p:nvSpPr>
        <p:spPr>
          <a:xfrm>
            <a:off x="743525" y="2533850"/>
            <a:ext cx="2850600" cy="36198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400"/>
              <a:buFont typeface="Arial"/>
              <a:buNone/>
            </a:pPr>
            <a:r>
              <a:rPr lang="en-GB" sz="1400" b="0" i="0" u="none" strike="noStrike" cap="none">
                <a:solidFill>
                  <a:schemeClr val="dk1"/>
                </a:solidFill>
                <a:latin typeface="Helvetica Neue"/>
                <a:ea typeface="Helvetica Neue"/>
                <a:cs typeface="Helvetica Neue"/>
                <a:sym typeface="Helvetica Neue"/>
              </a:rPr>
              <a:t>Al principio del programa, se muestra 0 en la pantalla led para ayudar a los alumnos a saber que ambas variables «A-insectos» y «B-pájaros» se ponen a 0. </a:t>
            </a:r>
            <a:endParaRPr/>
          </a:p>
        </p:txBody>
      </p:sp>
      <p:sp>
        <p:nvSpPr>
          <p:cNvPr id="183" name="Google Shape;183;g35fa30c4f18_0_96"/>
          <p:cNvSpPr/>
          <p:nvPr/>
        </p:nvSpPr>
        <p:spPr>
          <a:xfrm>
            <a:off x="3962400" y="2533850"/>
            <a:ext cx="5364600" cy="36198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Al pulsar el botón A, se añade 1 al valor de la variable «A-insectos» y se muestra en la pantalla led el valor actual almacenado en la variable «A-insectos». Esto permite a los alumnos confirmar que su observación se ha añadido al conteo. Pulsar el botón B produce el mismo resultado para la variable «B-pájaros».</a:t>
            </a:r>
            <a:endParaRPr/>
          </a:p>
        </p:txBody>
      </p:sp>
      <p:pic>
        <p:nvPicPr>
          <p:cNvPr id="184" name="Google Shape;184;g35fa30c4f18_0_96" descr="Código basado en bloques para un micro:bit para restablecer las variables «A-insecto» y «B-pájaros» a 0 y mostrar 0 para confirmar el restablecimiento al inicio del programa." title="microbit-screenshot (17).png"/>
          <p:cNvPicPr preferRelativeResize="0"/>
          <p:nvPr/>
        </p:nvPicPr>
        <p:blipFill rotWithShape="1">
          <a:blip r:embed="rId3">
            <a:alphaModFix/>
          </a:blip>
          <a:srcRect r="70796" b="64653"/>
          <a:stretch/>
        </p:blipFill>
        <p:spPr>
          <a:xfrm>
            <a:off x="1237738" y="2705725"/>
            <a:ext cx="1887969" cy="1654750"/>
          </a:xfrm>
          <a:prstGeom prst="rect">
            <a:avLst/>
          </a:prstGeom>
          <a:noFill/>
          <a:ln>
            <a:noFill/>
          </a:ln>
        </p:spPr>
      </p:pic>
      <p:pic>
        <p:nvPicPr>
          <p:cNvPr id="185" name="Google Shape;185;g35fa30c4f18_0_96" descr="Código basado en bloques para los botones A y B de un micro:bit para aumentar el valor de las variables «A-insecto» y «B-pájaros» en 1 y mostrar el valor actual cada vez que se pulsa el botón A o B." title="microbit-screenshot (17).png"/>
          <p:cNvPicPr preferRelativeResize="0"/>
          <p:nvPr/>
        </p:nvPicPr>
        <p:blipFill rotWithShape="1">
          <a:blip r:embed="rId3">
            <a:alphaModFix/>
          </a:blip>
          <a:srcRect l="32459" b="71009"/>
          <a:stretch/>
        </p:blipFill>
        <p:spPr>
          <a:xfrm>
            <a:off x="4210225" y="2859375"/>
            <a:ext cx="4829548" cy="1501100"/>
          </a:xfrm>
          <a:prstGeom prst="rect">
            <a:avLst/>
          </a:prstGeom>
          <a:noFill/>
          <a:ln>
            <a:noFill/>
          </a:ln>
        </p:spPr>
      </p:pic>
      <p:pic>
        <p:nvPicPr>
          <p:cNvPr id="186" name="Google Shape;186;g35fa30c4f18_0_96" descr="decorativo" title="Inspired_green@4x-100 (1).jpg"/>
          <p:cNvPicPr preferRelativeResize="0"/>
          <p:nvPr/>
        </p:nvPicPr>
        <p:blipFill rotWithShape="1">
          <a:blip r:embed="rId4">
            <a:alphaModFix/>
          </a:blip>
          <a:srcRect/>
          <a:stretch/>
        </p:blipFill>
        <p:spPr>
          <a:xfrm rot="572948">
            <a:off x="7932800" y="240552"/>
            <a:ext cx="873876" cy="11886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3781</Words>
  <Application>Microsoft Macintosh PowerPoint</Application>
  <PresentationFormat>A4 Paper (210x297 mm)</PresentationFormat>
  <Paragraphs>278</Paragraphs>
  <Slides>33</Slides>
  <Notes>33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33</vt:i4>
      </vt:variant>
    </vt:vector>
  </HeadingPairs>
  <TitlesOfParts>
    <vt:vector size="38" baseType="lpstr">
      <vt:lpstr>Arial</vt:lpstr>
      <vt:lpstr>Calibri</vt:lpstr>
      <vt:lpstr>Helvetica Neue</vt:lpstr>
      <vt:lpstr>Office Theme</vt:lpstr>
      <vt:lpstr>Divider Slides</vt:lpstr>
      <vt:lpstr>Lo que necesitas: </vt:lpstr>
      <vt:lpstr>Evolución biológica con el contador de especies</vt:lpstr>
      <vt:lpstr>Conceptos de la Informática</vt:lpstr>
      <vt:lpstr>Cómo funciona el contador de especies</vt:lpstr>
      <vt:lpstr>Elige tu nivel</vt:lpstr>
      <vt:lpstr>PowerPoint Presentation</vt:lpstr>
      <vt:lpstr>Ligero 🌶️ Introducción</vt:lpstr>
      <vt:lpstr>Ligero 🌶️ Pasos de la actividad de los alumnos</vt:lpstr>
      <vt:lpstr>Ligero 🌶️ Detalles del código 1</vt:lpstr>
      <vt:lpstr>Ligero 🌶️ Detalles del código 2</vt:lpstr>
      <vt:lpstr>PowerPoint Presentation</vt:lpstr>
      <vt:lpstr>Medio 🌶️🌶️ Introducción</vt:lpstr>
      <vt:lpstr>Medio 🌶️🌶️ Pasos de la actividad de los alumnos 1</vt:lpstr>
      <vt:lpstr>Medio 🌶️🌶️ Pasos de la actividad de los alumnos 2</vt:lpstr>
      <vt:lpstr>Medio 🌶️🌶️ Pasos de la actividad de los alumnos 3</vt:lpstr>
      <vt:lpstr>Medio 🌶️🌶️ Detalles del código 1</vt:lpstr>
      <vt:lpstr>Medio 🌶️🌶️ Detalles del código 2</vt:lpstr>
      <vt:lpstr>PowerPoint Presentation</vt:lpstr>
      <vt:lpstr>Picante 🌶️🌶️🌶️ Introducción</vt:lpstr>
      <vt:lpstr>Picante 🌶️🌶️🌶️ Pasos de la actividad de los alumnos 1</vt:lpstr>
      <vt:lpstr>Picante 🌶️🌶️🌶️ Pasos de la actividad de los alumnos 2</vt:lpstr>
      <vt:lpstr>Picante 🌶️🌶️🌶️ Pasos de la actividad de los alumnos 3</vt:lpstr>
      <vt:lpstr>Picante 🌶️🌶️🌶️ Pasos de la actividad de los alumnos 4</vt:lpstr>
      <vt:lpstr>Picante 🌶️🌶️🌶️ Pasos de la actividad de los alumnos 5</vt:lpstr>
      <vt:lpstr>Picante 🌶️🌶️🌶️ Detalles del código 1</vt:lpstr>
      <vt:lpstr>Picante 🌶️🌶️🌶️ Detalles del código 2</vt:lpstr>
      <vt:lpstr>PowerPoint Presentation</vt:lpstr>
      <vt:lpstr>Extensiones del contador de especies</vt:lpstr>
      <vt:lpstr>PowerPoint Presentation</vt:lpstr>
      <vt:lpstr>Pasos de la actividad 1: renombrar variables</vt:lpstr>
      <vt:lpstr>Pasos de la actividad 2: renombrar variables</vt:lpstr>
      <vt:lpstr>Pasos de la actividad 3: renombrar variables</vt:lpstr>
      <vt:lpstr>Pasos de la actividad 4: renombrar variables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2025-12-18T14:04:43Z</dcterms:modified>
  <cp:category/>
</cp:coreProperties>
</file>