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0"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9906000" cy="6858000" type="A4"/>
  <p:notesSz cx="6858000" cy="9144000"/>
  <p:embeddedFontLst>
    <p:embeddedFont>
      <p:font typeface="Helvetica Neue" panose="02000503000000020004"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gT8tHpdWen4Zz1uwZ+me66JRi/e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5254EA-FF07-4C72-AA5C-D4BEE691B4DE}">
  <a:tblStyle styleId="{B35254EA-FF07-4C72-AA5C-D4BEE691B4D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660e946a5b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660e946a5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660e946a5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6a8318e182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g36a8318e182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660e946a5b_0_42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g3660e946a5b_0_42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5fa30c4f18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g35fa30c4f18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660e946a5b_0_6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4" name="Google Shape;254;g3660e946a5b_0_6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6180f04c2f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g36180f04c2f_0_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660e946a5b_0_6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g3660e946a5b_0_6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660e946a5b_0_6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g3660e946a5b_0_6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6180f04c2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3" name="Google Shape;293;g36180f04c2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6ae2ea1a3a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36ae2ea1a3a_0_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660e946a5b_0_67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g3660e946a5b_0_67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3" name="Google Shape;323;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660e946a5b_0_7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g3660e946a5b_0_7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6180f04c2f_0_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36180f04c2f_0_6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5fe6bcad37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0" name="Google Shape;350;g35fe6bcad37_0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660e946a5b_0_7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4" name="Google Shape;364;g3660e946a5b_0_74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660e946a5b_0_7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g3660e946a5b_0_7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660e946a5b_0_7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2" name="Google Shape;392;g3660e946a5b_0_7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3660e946a5b_0_7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7" name="Google Shape;407;g3660e946a5b_0_79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3660e946a5b_0_8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5" name="Google Shape;425;g3660e946a5b_0_8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35fa30c4f18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g35fa30c4f18_0_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660e946a5b_0_5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3660e946a5b_0_5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g3660e946a5b_0_5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36ae2ea1a3a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7" name="Google Shape;447;g36ae2ea1a3a_0_4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660e946a5b_0_90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3660e946a5b_0_90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660e946a5b_0_5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7" name="Google Shape;167;g3660e946a5b_0_55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660e946a5b_0_9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g3660e946a5b_0_9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660e946a5b_0_4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7" name="Google Shape;197;g3660e946a5b_0_4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5fa30c4f18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g35fa30c4f18_0_4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80"/>
        <p:cNvGrpSpPr/>
        <p:nvPr/>
      </p:nvGrpSpPr>
      <p:grpSpPr>
        <a:xfrm>
          <a:off x="0" y="0"/>
          <a:ext cx="0" cy="0"/>
          <a:chOff x="0" y="0"/>
          <a:chExt cx="0" cy="0"/>
        </a:xfrm>
      </p:grpSpPr>
      <p:pic>
        <p:nvPicPr>
          <p:cNvPr id="81" name="Google Shape;81;g3660e946a5b_0_552"/>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82" name="Google Shape;82;g3660e946a5b_0_552"/>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89"/>
        <p:cNvGrpSpPr/>
        <p:nvPr/>
      </p:nvGrpSpPr>
      <p:grpSpPr>
        <a:xfrm>
          <a:off x="0" y="0"/>
          <a:ext cx="0" cy="0"/>
          <a:chOff x="0" y="0"/>
          <a:chExt cx="0" cy="0"/>
        </a:xfrm>
      </p:grpSpPr>
      <p:sp>
        <p:nvSpPr>
          <p:cNvPr id="90" name="Google Shape;90;g3660e946a5b_0_91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g3660e946a5b_0_91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92"/>
        <p:cNvGrpSpPr/>
        <p:nvPr/>
      </p:nvGrpSpPr>
      <p:grpSpPr>
        <a:xfrm>
          <a:off x="0" y="0"/>
          <a:ext cx="0" cy="0"/>
          <a:chOff x="0" y="0"/>
          <a:chExt cx="0" cy="0"/>
        </a:xfrm>
      </p:grpSpPr>
      <p:sp>
        <p:nvSpPr>
          <p:cNvPr id="93" name="Google Shape;93;g3660e946a5b_0_92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g3660e946a5b_0_92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95"/>
        <p:cNvGrpSpPr/>
        <p:nvPr/>
      </p:nvGrpSpPr>
      <p:grpSpPr>
        <a:xfrm>
          <a:off x="0" y="0"/>
          <a:ext cx="0" cy="0"/>
          <a:chOff x="0" y="0"/>
          <a:chExt cx="0" cy="0"/>
        </a:xfrm>
      </p:grpSpPr>
      <p:sp>
        <p:nvSpPr>
          <p:cNvPr id="96" name="Google Shape;96;g3660e946a5b_0_91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660e946a5b_0_91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98"/>
        <p:cNvGrpSpPr/>
        <p:nvPr/>
      </p:nvGrpSpPr>
      <p:grpSpPr>
        <a:xfrm>
          <a:off x="0" y="0"/>
          <a:ext cx="0" cy="0"/>
          <a:chOff x="0" y="0"/>
          <a:chExt cx="0" cy="0"/>
        </a:xfrm>
      </p:grpSpPr>
      <p:sp>
        <p:nvSpPr>
          <p:cNvPr id="99" name="Google Shape;99;g3660e946a5b_0_9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g3660e946a5b_0_9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101"/>
        <p:cNvGrpSpPr/>
        <p:nvPr/>
      </p:nvGrpSpPr>
      <p:grpSpPr>
        <a:xfrm>
          <a:off x="0" y="0"/>
          <a:ext cx="0" cy="0"/>
          <a:chOff x="0" y="0"/>
          <a:chExt cx="0" cy="0"/>
        </a:xfrm>
      </p:grpSpPr>
      <p:sp>
        <p:nvSpPr>
          <p:cNvPr id="102" name="Google Shape;102;g3660e946a5b_0_91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g3660e946a5b_0_91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104"/>
        <p:cNvGrpSpPr/>
        <p:nvPr/>
      </p:nvGrpSpPr>
      <p:grpSpPr>
        <a:xfrm>
          <a:off x="0" y="0"/>
          <a:ext cx="0" cy="0"/>
          <a:chOff x="0" y="0"/>
          <a:chExt cx="0" cy="0"/>
        </a:xfrm>
      </p:grpSpPr>
      <p:sp>
        <p:nvSpPr>
          <p:cNvPr id="105" name="Google Shape;105;g3660e946a5b_0_92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g3660e946a5b_0_92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brillo aparente con medidor de energía luminosa</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brillo aparente con medidor de energía luminosa</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5th Grade - Apparent Brightness with Energy Light Meter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52"/>
        <p:cNvGrpSpPr/>
        <p:nvPr/>
      </p:nvGrpSpPr>
      <p:grpSpPr>
        <a:xfrm>
          <a:off x="0" y="0"/>
          <a:ext cx="0" cy="0"/>
          <a:chOff x="0" y="0"/>
          <a:chExt cx="0" cy="0"/>
        </a:xfrm>
      </p:grpSpPr>
      <p:sp>
        <p:nvSpPr>
          <p:cNvPr id="53" name="Google Shape;53;g3660e946a5b_0_5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g3660e946a5b_0_53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g3660e946a5b_0_53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3660e946a5b_0_5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57" name="Google Shape;57;g3660e946a5b_0_53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58" name="Google Shape;58;g3660e946a5b_0_533"/>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brillo aparente con medidor de energía luminosa</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59"/>
        <p:cNvGrpSpPr/>
        <p:nvPr/>
      </p:nvGrpSpPr>
      <p:grpSpPr>
        <a:xfrm>
          <a:off x="0" y="0"/>
          <a:ext cx="0" cy="0"/>
          <a:chOff x="0" y="0"/>
          <a:chExt cx="0" cy="0"/>
        </a:xfrm>
      </p:grpSpPr>
      <p:sp>
        <p:nvSpPr>
          <p:cNvPr id="60" name="Google Shape;60;g3660e946a5b_0_5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g3660e946a5b_0_544"/>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3660e946a5b_0_544"/>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g3660e946a5b_0_5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64" name="Google Shape;64;g3660e946a5b_0_544"/>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5" name="Google Shape;65;g3660e946a5b_0_544"/>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6" name="Google Shape;66;g3660e946a5b_0_544"/>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brillo aparente con medidor de energía luminosa</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67"/>
        <p:cNvGrpSpPr/>
        <p:nvPr/>
      </p:nvGrpSpPr>
      <p:grpSpPr>
        <a:xfrm>
          <a:off x="0" y="0"/>
          <a:ext cx="0" cy="0"/>
          <a:chOff x="0" y="0"/>
          <a:chExt cx="0" cy="0"/>
        </a:xfrm>
      </p:grpSpPr>
      <p:pic>
        <p:nvPicPr>
          <p:cNvPr id="68" name="Google Shape;68;g3660e946a5b_0_524"/>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69" name="Google Shape;69;g3660e946a5b_0_524"/>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0" name="Google Shape;70;g3660e946a5b_0_524"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71" name="Google Shape;71;g3660e946a5b_0_524"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72" name="Google Shape;72;g3660e946a5b_0_524"/>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73" name="Google Shape;73;g3660e946a5b_0_524"/>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4" name="Google Shape;74;g3660e946a5b_0_524"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75" name="Google Shape;75;g3660e946a5b_0_524"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76"/>
        <p:cNvGrpSpPr/>
        <p:nvPr/>
      </p:nvGrpSpPr>
      <p:grpSpPr>
        <a:xfrm>
          <a:off x="0" y="0"/>
          <a:ext cx="0" cy="0"/>
          <a:chOff x="0" y="0"/>
          <a:chExt cx="0" cy="0"/>
        </a:xfrm>
      </p:grpSpPr>
      <p:sp>
        <p:nvSpPr>
          <p:cNvPr id="77" name="Google Shape;77;g3660e946a5b_0_540"/>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g3660e946a5b_0_540"/>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79" name="Google Shape;79;g3660e946a5b_0_540"/>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5th Grade - Apparent Brightness with Energy Light Meter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g3660e946a5b_0_518"/>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8" name="Google Shape;48;g3660e946a5b_0_518"/>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49" name="Google Shape;49;g3660e946a5b_0_51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0" name="Google Shape;50;g3660e946a5b_0_51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1" name="Google Shape;51;g3660e946a5b_0_51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g3660e946a5b_0_907"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85" name="Google Shape;85;g3660e946a5b_0_907"/>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3660e946a5b_0_907"/>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87" name="Google Shape;87;g3660e946a5b_0_907"/>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g3660e946a5b_0_907"/>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mbit.io/us-lightmete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lightmete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660e946a5b_0_2"/>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660e946a5b_0_2"/>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660e946a5b_0_2"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660e946a5b_0_2"/>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116" name="Google Shape;116;g3660e946a5b_0_2"/>
          <p:cNvSpPr txBox="1"/>
          <p:nvPr/>
        </p:nvSpPr>
        <p:spPr>
          <a:xfrm>
            <a:off x="283812" y="1352450"/>
            <a:ext cx="9447600" cy="546293"/>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2900" b="1" i="0" u="none" strike="noStrike" cap="none">
                <a:solidFill>
                  <a:schemeClr val="lt1"/>
                </a:solidFill>
                <a:latin typeface="Arial"/>
                <a:ea typeface="Arial"/>
                <a:cs typeface="Arial"/>
                <a:sym typeface="Arial"/>
              </a:rPr>
              <a:t>Brillo aparente con el medidor de energía luminosa</a:t>
            </a:r>
            <a:endParaRPr/>
          </a:p>
        </p:txBody>
      </p:sp>
      <p:grpSp>
        <p:nvGrpSpPr>
          <p:cNvPr id="117" name="Google Shape;117;g3660e946a5b_0_2"/>
          <p:cNvGrpSpPr/>
          <p:nvPr/>
        </p:nvGrpSpPr>
        <p:grpSpPr>
          <a:xfrm>
            <a:off x="283824" y="308093"/>
            <a:ext cx="9233375" cy="719853"/>
            <a:chOff x="1043748" y="-1624402"/>
            <a:chExt cx="1645200" cy="664500"/>
          </a:xfrm>
        </p:grpSpPr>
        <p:sp>
          <p:nvSpPr>
            <p:cNvPr id="118" name="Google Shape;118;g3660e946a5b_0_2"/>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660e946a5b_0_2"/>
            <p:cNvSpPr txBox="1"/>
            <p:nvPr/>
          </p:nvSpPr>
          <p:spPr>
            <a:xfrm>
              <a:off x="1112157" y="-1522993"/>
              <a:ext cx="1506000" cy="404848"/>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Ciencias Naturales: 5.º curso</a:t>
              </a:r>
              <a:endParaRPr/>
            </a:p>
          </p:txBody>
        </p:sp>
      </p:grpSp>
      <p:sp>
        <p:nvSpPr>
          <p:cNvPr id="120" name="Google Shape;120;g3660e946a5b_0_2" descr="'''"/>
          <p:cNvSpPr/>
          <p:nvPr/>
        </p:nvSpPr>
        <p:spPr>
          <a:xfrm>
            <a:off x="330225" y="5954600"/>
            <a:ext cx="2500704"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grpSp>
        <p:nvGrpSpPr>
          <p:cNvPr id="121" name="Google Shape;121;g3660e946a5b_0_2"/>
          <p:cNvGrpSpPr/>
          <p:nvPr/>
        </p:nvGrpSpPr>
        <p:grpSpPr>
          <a:xfrm>
            <a:off x="7539529" y="4400005"/>
            <a:ext cx="1097532" cy="983738"/>
            <a:chOff x="5661338" y="4280850"/>
            <a:chExt cx="1290000" cy="1156250"/>
          </a:xfrm>
        </p:grpSpPr>
        <p:sp>
          <p:nvSpPr>
            <p:cNvPr id="122" name="Google Shape;122;g3660e946a5b_0_2"/>
            <p:cNvSpPr txBox="1"/>
            <p:nvPr/>
          </p:nvSpPr>
          <p:spPr>
            <a:xfrm>
              <a:off x="5661338" y="5102300"/>
              <a:ext cx="1290000" cy="334800"/>
            </a:xfrm>
            <a:prstGeom prst="rect">
              <a:avLst/>
            </a:prstGeom>
            <a:noFill/>
            <a:ln>
              <a:noFill/>
            </a:ln>
          </p:spPr>
          <p:txBody>
            <a:bodyPr spcFirstLastPara="1" wrap="square" lIns="77775" tIns="77775" rIns="77775" bIns="77775" anchor="t" anchorCtr="0">
              <a:spAutoFit/>
            </a:bodyPr>
            <a:lstStyle/>
            <a:p>
              <a:pPr marL="0" marR="0" lvl="0" indent="0" algn="ctr" rtl="0">
                <a:lnSpc>
                  <a:spcPct val="100000"/>
                </a:lnSpc>
                <a:spcBef>
                  <a:spcPts val="0"/>
                </a:spcBef>
                <a:spcAft>
                  <a:spcPts val="0"/>
                </a:spcAft>
                <a:buClr>
                  <a:srgbClr val="000000"/>
                </a:buClr>
                <a:buSzPts val="830"/>
                <a:buFont typeface="Arial"/>
                <a:buNone/>
              </a:pPr>
              <a:r>
                <a:rPr lang="en-GB" sz="829" b="1" i="0" u="none" strike="noStrike" cap="none">
                  <a:solidFill>
                    <a:schemeClr val="dk1"/>
                  </a:solidFill>
                  <a:latin typeface="Helvetica Neue"/>
                  <a:ea typeface="Helvetica Neue"/>
                  <a:cs typeface="Helvetica Neue"/>
                  <a:sym typeface="Helvetica Neue"/>
                </a:rPr>
                <a:t>Fuente de luz</a:t>
              </a:r>
              <a:endParaRPr/>
            </a:p>
          </p:txBody>
        </p:sp>
        <p:pic>
          <p:nvPicPr>
            <p:cNvPr id="123" name="Google Shape;123;g3660e946a5b_0_2" descr="Ilustración de una bombilla utilizada como fuente de luz para micro:bits con el fin de medir los niveles de luz a distancias cercanas y lejanas." title="Screenshot 2025-06-14 at 17.50.40.png"/>
            <p:cNvPicPr preferRelativeResize="0"/>
            <p:nvPr/>
          </p:nvPicPr>
          <p:blipFill rotWithShape="1">
            <a:blip r:embed="rId4">
              <a:alphaModFix/>
            </a:blip>
            <a:srcRect/>
            <a:stretch/>
          </p:blipFill>
          <p:spPr>
            <a:xfrm>
              <a:off x="5802400" y="4280850"/>
              <a:ext cx="1007875" cy="848576"/>
            </a:xfrm>
            <a:prstGeom prst="rect">
              <a:avLst/>
            </a:prstGeom>
            <a:noFill/>
            <a:ln>
              <a:noFill/>
            </a:ln>
          </p:spPr>
        </p:pic>
      </p:grpSp>
      <p:pic>
        <p:nvPicPr>
          <p:cNvPr id="124" name="Google Shape;124;g3660e946a5b_0_2" descr="Ilustración de un micro:bit necesario para utilizar este recurso" title="Screenshot 2025-06-03 at 15.50.03.png"/>
          <p:cNvPicPr preferRelativeResize="0"/>
          <p:nvPr/>
        </p:nvPicPr>
        <p:blipFill rotWithShape="1">
          <a:blip r:embed="rId5">
            <a:alphaModFix/>
          </a:blip>
          <a:srcRect/>
          <a:stretch/>
        </p:blipFill>
        <p:spPr>
          <a:xfrm>
            <a:off x="482100" y="4108457"/>
            <a:ext cx="1385268" cy="1249141"/>
          </a:xfrm>
          <a:prstGeom prst="rect">
            <a:avLst/>
          </a:prstGeom>
          <a:noFill/>
          <a:ln>
            <a:noFill/>
          </a:ln>
        </p:spPr>
      </p:pic>
      <p:pic>
        <p:nvPicPr>
          <p:cNvPr id="125" name="Google Shape;125;g3660e946a5b_0_2" descr="Ilustración de un cable Micro USB que se necesita para descargar código en el micro:bit utilizado en este recurso" title="Screenshot 2025-06-03 at 15.50.11.png"/>
          <p:cNvPicPr preferRelativeResize="0"/>
          <p:nvPr/>
        </p:nvPicPr>
        <p:blipFill rotWithShape="1">
          <a:blip r:embed="rId6">
            <a:alphaModFix/>
          </a:blip>
          <a:srcRect/>
          <a:stretch/>
        </p:blipFill>
        <p:spPr>
          <a:xfrm>
            <a:off x="2010052" y="4079365"/>
            <a:ext cx="820877" cy="1249155"/>
          </a:xfrm>
          <a:prstGeom prst="rect">
            <a:avLst/>
          </a:prstGeom>
          <a:noFill/>
          <a:ln>
            <a:noFill/>
          </a:ln>
        </p:spPr>
      </p:pic>
      <p:grpSp>
        <p:nvGrpSpPr>
          <p:cNvPr id="126" name="Google Shape;126;g3660e946a5b_0_2"/>
          <p:cNvGrpSpPr/>
          <p:nvPr/>
        </p:nvGrpSpPr>
        <p:grpSpPr>
          <a:xfrm>
            <a:off x="3023640" y="4108439"/>
            <a:ext cx="1072675" cy="1250917"/>
            <a:chOff x="2774754" y="4194251"/>
            <a:chExt cx="1010147" cy="1177999"/>
          </a:xfrm>
        </p:grpSpPr>
        <p:pic>
          <p:nvPicPr>
            <p:cNvPr id="127" name="Google Shape;127;g3660e946a5b_0_2" descr="Ilustración de una batería de respaldo necesaria para suministrar energía a un micro:bit utilizado con este recurso" title="Screenshot 2025-06-03 at 15.50.33.png"/>
            <p:cNvPicPr preferRelativeResize="0"/>
            <p:nvPr/>
          </p:nvPicPr>
          <p:blipFill rotWithShape="1">
            <a:blip r:embed="rId7">
              <a:alphaModFix/>
            </a:blip>
            <a:srcRect/>
            <a:stretch/>
          </p:blipFill>
          <p:spPr>
            <a:xfrm>
              <a:off x="2774754" y="4194251"/>
              <a:ext cx="1010147" cy="1149704"/>
            </a:xfrm>
            <a:prstGeom prst="rect">
              <a:avLst/>
            </a:prstGeom>
            <a:noFill/>
            <a:ln>
              <a:noFill/>
            </a:ln>
          </p:spPr>
        </p:pic>
        <p:sp>
          <p:nvSpPr>
            <p:cNvPr id="128" name="Google Shape;128;g3660e946a5b_0_2"/>
            <p:cNvSpPr txBox="1"/>
            <p:nvPr/>
          </p:nvSpPr>
          <p:spPr>
            <a:xfrm>
              <a:off x="2774800" y="5200650"/>
              <a:ext cx="1010100" cy="171600"/>
            </a:xfrm>
            <a:prstGeom prst="rect">
              <a:avLst/>
            </a:prstGeom>
            <a:solidFill>
              <a:srgbClr val="FFFFFF"/>
            </a:solidFill>
            <a:ln>
              <a:noFill/>
            </a:ln>
          </p:spPr>
          <p:txBody>
            <a:bodyPr spcFirstLastPara="1" wrap="square" lIns="76050" tIns="0" rIns="76050" bIns="76050" anchor="t" anchorCtr="0">
              <a:noAutofit/>
            </a:bodyPr>
            <a:lstStyle/>
            <a:p>
              <a:pPr marL="0" marR="0" lvl="0" indent="0" algn="ctr" rtl="0">
                <a:lnSpc>
                  <a:spcPct val="100000"/>
                </a:lnSpc>
                <a:spcBef>
                  <a:spcPts val="0"/>
                </a:spcBef>
                <a:spcAft>
                  <a:spcPts val="0"/>
                </a:spcAft>
                <a:buClr>
                  <a:srgbClr val="000000"/>
                </a:buClr>
                <a:buSzPts val="810"/>
                <a:buFont typeface="Arial"/>
                <a:buNone/>
              </a:pPr>
              <a:r>
                <a:rPr lang="en-GB" sz="796" b="1">
                  <a:latin typeface="Helvetica Neue"/>
                  <a:ea typeface="Helvetica Neue"/>
                  <a:cs typeface="Helvetica Neue"/>
                  <a:sym typeface="Helvetica Neue"/>
                </a:rPr>
                <a:t>Batería</a:t>
              </a:r>
              <a:endParaRPr sz="796" b="1" i="0" u="none" strike="noStrike" cap="none">
                <a:solidFill>
                  <a:srgbClr val="000000"/>
                </a:solidFill>
                <a:latin typeface="Helvetica Neue"/>
                <a:ea typeface="Helvetica Neue"/>
                <a:cs typeface="Helvetica Neue"/>
                <a:sym typeface="Helvetica Neue"/>
              </a:endParaRPr>
            </a:p>
          </p:txBody>
        </p:sp>
      </p:grpSp>
      <p:grpSp>
        <p:nvGrpSpPr>
          <p:cNvPr id="129" name="Google Shape;129;g3660e946a5b_0_2"/>
          <p:cNvGrpSpPr/>
          <p:nvPr/>
        </p:nvGrpSpPr>
        <p:grpSpPr>
          <a:xfrm>
            <a:off x="4235787" y="4281723"/>
            <a:ext cx="1485818" cy="1220870"/>
            <a:chOff x="3916243" y="4367216"/>
            <a:chExt cx="1399207" cy="1149703"/>
          </a:xfrm>
        </p:grpSpPr>
        <p:pic>
          <p:nvPicPr>
            <p:cNvPr id="130" name="Google Shape;130;g3660e946a5b_0_2" title="computer with usb.png"/>
            <p:cNvPicPr preferRelativeResize="0"/>
            <p:nvPr/>
          </p:nvPicPr>
          <p:blipFill rotWithShape="1">
            <a:blip r:embed="rId8">
              <a:alphaModFix/>
            </a:blip>
            <a:srcRect/>
            <a:stretch/>
          </p:blipFill>
          <p:spPr>
            <a:xfrm>
              <a:off x="3916243" y="4367216"/>
              <a:ext cx="1399127" cy="1149703"/>
            </a:xfrm>
            <a:prstGeom prst="rect">
              <a:avLst/>
            </a:prstGeom>
            <a:noFill/>
            <a:ln>
              <a:noFill/>
            </a:ln>
          </p:spPr>
        </p:pic>
        <p:sp>
          <p:nvSpPr>
            <p:cNvPr id="131" name="Google Shape;131;g3660e946a5b_0_2"/>
            <p:cNvSpPr txBox="1"/>
            <p:nvPr/>
          </p:nvSpPr>
          <p:spPr>
            <a:xfrm>
              <a:off x="3916250" y="5200650"/>
              <a:ext cx="1399200" cy="316200"/>
            </a:xfrm>
            <a:prstGeom prst="rect">
              <a:avLst/>
            </a:prstGeom>
            <a:solidFill>
              <a:srgbClr val="FFFFFF"/>
            </a:solidFill>
            <a:ln>
              <a:noFill/>
            </a:ln>
          </p:spPr>
          <p:txBody>
            <a:bodyPr spcFirstLastPara="1" wrap="square" lIns="76050" tIns="0" rIns="76050" bIns="76050" anchor="t" anchorCtr="0">
              <a:noAutofit/>
            </a:bodyPr>
            <a:lstStyle/>
            <a:p>
              <a:pPr marL="0" marR="0" lvl="0" indent="0" algn="l" rtl="0">
                <a:lnSpc>
                  <a:spcPct val="100000"/>
                </a:lnSpc>
                <a:spcBef>
                  <a:spcPts val="0"/>
                </a:spcBef>
                <a:spcAft>
                  <a:spcPts val="0"/>
                </a:spcAft>
                <a:buClr>
                  <a:srgbClr val="000000"/>
                </a:buClr>
                <a:buSzPts val="810"/>
                <a:buFont typeface="Arial"/>
                <a:buNone/>
              </a:pPr>
              <a:r>
                <a:rPr lang="en-GB" sz="796" b="1">
                  <a:latin typeface="Helvetica Neue"/>
                  <a:ea typeface="Helvetica Neue"/>
                  <a:cs typeface="Helvetica Neue"/>
                  <a:sym typeface="Helvetica Neue"/>
                </a:rPr>
                <a:t>Computadora </a:t>
              </a:r>
              <a:endParaRPr sz="7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10"/>
                <a:buFont typeface="Arial"/>
                <a:buNone/>
              </a:pPr>
              <a:r>
                <a:rPr lang="en-GB" sz="796">
                  <a:latin typeface="Helvetica Neue"/>
                  <a:ea typeface="Helvetica Neue"/>
                  <a:cs typeface="Helvetica Neue"/>
                  <a:sym typeface="Helvetica Neue"/>
                </a:rPr>
                <a:t>con USB</a:t>
              </a:r>
              <a:endParaRPr sz="796" i="0" u="none" strike="noStrike" cap="none">
                <a:solidFill>
                  <a:srgbClr val="000000"/>
                </a:solidFill>
                <a:latin typeface="Helvetica Neue"/>
                <a:ea typeface="Helvetica Neue"/>
                <a:cs typeface="Helvetica Neue"/>
                <a:sym typeface="Helvetica Neue"/>
              </a:endParaRPr>
            </a:p>
          </p:txBody>
        </p:sp>
      </p:grpSp>
      <p:grpSp>
        <p:nvGrpSpPr>
          <p:cNvPr id="132" name="Google Shape;132;g3660e946a5b_0_2"/>
          <p:cNvGrpSpPr/>
          <p:nvPr/>
        </p:nvGrpSpPr>
        <p:grpSpPr>
          <a:xfrm>
            <a:off x="5850812" y="4275965"/>
            <a:ext cx="1496005" cy="1232395"/>
            <a:chOff x="5437125" y="4361794"/>
            <a:chExt cx="1408800" cy="1160556"/>
          </a:xfrm>
        </p:grpSpPr>
        <p:pic>
          <p:nvPicPr>
            <p:cNvPr id="133" name="Google Shape;133;g3660e946a5b_0_2" title="tablet with bluetooth.png"/>
            <p:cNvPicPr preferRelativeResize="0"/>
            <p:nvPr/>
          </p:nvPicPr>
          <p:blipFill rotWithShape="1">
            <a:blip r:embed="rId9">
              <a:alphaModFix/>
            </a:blip>
            <a:srcRect/>
            <a:stretch/>
          </p:blipFill>
          <p:spPr>
            <a:xfrm>
              <a:off x="5446722" y="4361794"/>
              <a:ext cx="1399124" cy="1160556"/>
            </a:xfrm>
            <a:prstGeom prst="rect">
              <a:avLst/>
            </a:prstGeom>
            <a:noFill/>
            <a:ln>
              <a:noFill/>
            </a:ln>
          </p:spPr>
        </p:pic>
        <p:sp>
          <p:nvSpPr>
            <p:cNvPr id="134" name="Google Shape;134;g3660e946a5b_0_2"/>
            <p:cNvSpPr txBox="1"/>
            <p:nvPr/>
          </p:nvSpPr>
          <p:spPr>
            <a:xfrm>
              <a:off x="5437125" y="5200650"/>
              <a:ext cx="1408800" cy="316200"/>
            </a:xfrm>
            <a:prstGeom prst="rect">
              <a:avLst/>
            </a:prstGeom>
            <a:solidFill>
              <a:srgbClr val="FFFFFF"/>
            </a:solidFill>
            <a:ln>
              <a:noFill/>
            </a:ln>
          </p:spPr>
          <p:txBody>
            <a:bodyPr spcFirstLastPara="1" wrap="square" lIns="76050" tIns="0" rIns="76050" bIns="76050" anchor="t" anchorCtr="0">
              <a:noAutofit/>
            </a:bodyPr>
            <a:lstStyle/>
            <a:p>
              <a:pPr marL="0" marR="0" lvl="0" indent="0" algn="l" rtl="0">
                <a:lnSpc>
                  <a:spcPct val="100000"/>
                </a:lnSpc>
                <a:spcBef>
                  <a:spcPts val="0"/>
                </a:spcBef>
                <a:spcAft>
                  <a:spcPts val="0"/>
                </a:spcAft>
                <a:buClr>
                  <a:srgbClr val="000000"/>
                </a:buClr>
                <a:buSzPts val="810"/>
                <a:buFont typeface="Arial"/>
                <a:buNone/>
              </a:pPr>
              <a:r>
                <a:rPr lang="en-GB" sz="796" b="1">
                  <a:latin typeface="Helvetica Neue"/>
                  <a:ea typeface="Helvetica Neue"/>
                  <a:cs typeface="Helvetica Neue"/>
                  <a:sym typeface="Helvetica Neue"/>
                </a:rPr>
                <a:t>Tablet </a:t>
              </a:r>
              <a:endParaRPr sz="7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10"/>
                <a:buFont typeface="Arial"/>
                <a:buNone/>
              </a:pPr>
              <a:r>
                <a:rPr lang="en-GB" sz="796">
                  <a:latin typeface="Helvetica Neue"/>
                  <a:ea typeface="Helvetica Neue"/>
                  <a:cs typeface="Helvetica Neue"/>
                  <a:sym typeface="Helvetica Neue"/>
                </a:rPr>
                <a:t>con Bluetooth</a:t>
              </a:r>
              <a:endParaRPr sz="796"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36a8318e182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227" name="Google Shape;227;g36a8318e182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10</a:t>
            </a:fld>
            <a:endParaRPr/>
          </a:p>
        </p:txBody>
      </p:sp>
      <p:sp>
        <p:nvSpPr>
          <p:cNvPr id="228" name="Google Shape;228;g36a8318e182_0_12"/>
          <p:cNvSpPr txBox="1">
            <a:spLocks noGrp="1"/>
          </p:cNvSpPr>
          <p:nvPr>
            <p:ph type="body" idx="1"/>
          </p:nvPr>
        </p:nvSpPr>
        <p:spPr>
          <a:xfrm>
            <a:off x="681025" y="1395975"/>
            <a:ext cx="8836200" cy="36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mide el nivel de luz desde 0 (más oscuro) hasta 255 (más brillante). </a:t>
            </a:r>
            <a:endParaRPr/>
          </a:p>
        </p:txBody>
      </p:sp>
      <p:sp>
        <p:nvSpPr>
          <p:cNvPr id="229" name="Google Shape;229;g36a8318e182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30" name="Google Shape;230;g36a8318e182_0_12"/>
          <p:cNvSpPr/>
          <p:nvPr/>
        </p:nvSpPr>
        <p:spPr>
          <a:xfrm>
            <a:off x="438725" y="1924300"/>
            <a:ext cx="2788200" cy="4356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231" name="Google Shape;231;g36a8318e182_0_12"/>
          <p:cNvSpPr/>
          <p:nvPr/>
        </p:nvSpPr>
        <p:spPr>
          <a:xfrm>
            <a:off x="3362550" y="1924300"/>
            <a:ext cx="33447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232" name="Google Shape;232;g36a8318e182_0_12"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233" name="Google Shape;233;g36a8318e182_0_12" descr="Código basado en bloques para el botón A puls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234" name="Google Shape;234;g36a8318e182_0_12"/>
          <p:cNvSpPr/>
          <p:nvPr/>
        </p:nvSpPr>
        <p:spPr>
          <a:xfrm>
            <a:off x="6842875" y="1924275"/>
            <a:ext cx="27348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B, se borrará la pantalla, se mostrará el nivel de luz almacenado en la variable «lectura» en la pantalla led y se esperará medio segundo (500 ms) antes de mostrar «M» en la pantalla led.</a:t>
            </a:r>
            <a:endParaRPr/>
          </a:p>
        </p:txBody>
      </p:sp>
      <p:pic>
        <p:nvPicPr>
          <p:cNvPr id="235" name="Google Shape;235;g36a8318e182_0_12" descr="Código basado en bloques para el botón B puls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pic>
        <p:nvPicPr>
          <p:cNvPr id="236" name="Google Shape;236;g36a8318e182_0_12" descr="decorativo"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3660e946a5b_0_4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42" name="Google Shape;242;g3660e946a5b_0_4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35fa30c4f18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1</a:t>
            </a:r>
            <a:endParaRPr/>
          </a:p>
        </p:txBody>
      </p:sp>
      <p:sp>
        <p:nvSpPr>
          <p:cNvPr id="248" name="Google Shape;248;g35fa30c4f18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12</a:t>
            </a:fld>
            <a:endParaRPr/>
          </a:p>
        </p:txBody>
      </p:sp>
      <p:sp>
        <p:nvSpPr>
          <p:cNvPr id="249" name="Google Shape;249;g35fa30c4f18_0_63"/>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Los alumnos abren un </a:t>
            </a:r>
            <a:r>
              <a:rPr lang="en-GB" sz="1800" b="1"/>
              <a:t>proyecto inicial</a:t>
            </a:r>
            <a:r>
              <a:rPr lang="en-GB" sz="1800"/>
              <a:t> que contiene todos los bloques que necesitan para realizar el proyecto. </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Coloca una fuente de luz (lámpara, linterna) en una habitación en la que puedas apagar todas las demás luces y bloquear la luz del día durante la recopilación de datos. Los profesores pueden identificar puntos de medición en la clase si se comparan los resultados entre los alumnos. Los puntos de medición deben estar a diferentes distancias, cerca y lejos de la fuente.</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El sensor de luz del micro:bit utiliza los led de su pantalla para medir la luz, así que asegúrate de que la pantalla led del micro:bit esté orientada hacia la fuente de luz. La lectura del nivel de luz será un número entre 0 (oscuro) y 255 (la luz más intensa que puede medir el micro:bit).</a:t>
            </a:r>
            <a:endParaRPr/>
          </a:p>
        </p:txBody>
      </p:sp>
      <p:sp>
        <p:nvSpPr>
          <p:cNvPr id="250" name="Google Shape;250;g35fa30c4f18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1" name="Google Shape;251;g35fa30c4f18_0_63"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3660e946a5b_0_6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2</a:t>
            </a:r>
            <a:endParaRPr/>
          </a:p>
        </p:txBody>
      </p:sp>
      <p:sp>
        <p:nvSpPr>
          <p:cNvPr id="257" name="Google Shape;257;g3660e946a5b_0_6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13</a:t>
            </a:fld>
            <a:endParaRPr/>
          </a:p>
        </p:txBody>
      </p:sp>
      <p:sp>
        <p:nvSpPr>
          <p:cNvPr id="258" name="Google Shape;258;g3660e946a5b_0_610"/>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Los alumnos pueden utilizar el botón B para mostrar la lectura del nivel de luz, registrarla y prepararse para recopilar datos en un punto de medición diferente. </a:t>
            </a:r>
            <a:endParaRPr/>
          </a:p>
          <a:p>
            <a:pPr marL="914400" lvl="1" indent="-342900" algn="l" rtl="0">
              <a:lnSpc>
                <a:spcPct val="110000"/>
              </a:lnSpc>
              <a:spcBef>
                <a:spcPts val="1300"/>
              </a:spcBef>
              <a:spcAft>
                <a:spcPts val="0"/>
              </a:spcAft>
              <a:buClr>
                <a:srgbClr val="6C4BC1"/>
              </a:buClr>
              <a:buSzPts val="1800"/>
              <a:buChar char="•"/>
            </a:pPr>
            <a:r>
              <a:rPr lang="en-GB" sz="1800"/>
              <a:t>La hoja de registro del brillo aparente se puede utilizar para registrar la distancia desde la fuente de luz y la lectura del nivel de luz en cada punto.</a:t>
            </a:r>
            <a:endParaRPr/>
          </a:p>
          <a:p>
            <a:pPr marL="914400" lvl="1" indent="-342900" algn="l" rtl="0">
              <a:lnSpc>
                <a:spcPct val="110000"/>
              </a:lnSpc>
              <a:spcBef>
                <a:spcPts val="1300"/>
              </a:spcBef>
              <a:spcAft>
                <a:spcPts val="0"/>
              </a:spcAft>
              <a:buClr>
                <a:srgbClr val="6C4BC1"/>
              </a:buClr>
              <a:buSzPts val="1800"/>
              <a:buChar char="•"/>
            </a:pPr>
            <a:r>
              <a:rPr lang="en-GB" sz="1800" i="1"/>
              <a:t>Las variables contienen un valor a la vez. </a:t>
            </a:r>
            <a:r>
              <a:rPr lang="en-GB" sz="1800"/>
              <a:t>Los alumnos deben anotar la distancia desde la fuente de luz y el nivel de luminosidad en la hoja después de cada medición.</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Después de recopilar los datos, los alumnos pueden crear gráficos para apoyar los debates en clase sobre cómo se compara el brillo aparente del sol con el de otras estrellas en función de sus distancias relativas a la Tierra.</a:t>
            </a:r>
            <a:endParaRPr/>
          </a:p>
        </p:txBody>
      </p:sp>
      <p:sp>
        <p:nvSpPr>
          <p:cNvPr id="259" name="Google Shape;259;g3660e946a5b_0_6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0" name="Google Shape;260;g3660e946a5b_0_610"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6180f04c2f_0_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1</a:t>
            </a:r>
            <a:endParaRPr/>
          </a:p>
        </p:txBody>
      </p:sp>
      <p:sp>
        <p:nvSpPr>
          <p:cNvPr id="266" name="Google Shape;266;g36180f04c2f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14</a:t>
            </a:fld>
            <a:endParaRPr/>
          </a:p>
        </p:txBody>
      </p:sp>
      <p:sp>
        <p:nvSpPr>
          <p:cNvPr id="267" name="Google Shape;267;g36180f04c2f_0_53"/>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Abre</a:t>
            </a:r>
            <a:r>
              <a:rPr lang="en-GB" sz="1800"/>
              <a:t> el proyecto inicial: </a:t>
            </a:r>
            <a:r>
              <a:rPr lang="en-GB" sz="1800" u="sng">
                <a:solidFill>
                  <a:schemeClr val="hlink"/>
                </a:solidFill>
                <a:hlinkClick r:id="rId3"/>
              </a:rPr>
              <a:t>mbit.io/us-lightmeter-pp</a:t>
            </a:r>
            <a:endParaRPr sz="1800" u="sng">
              <a:solidFill>
                <a:schemeClr val="hlink"/>
              </a:solidFill>
              <a:hlinkClick r:id="rId3"/>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Explica</a:t>
            </a:r>
            <a:r>
              <a:rPr lang="en-GB" sz="1800"/>
              <a:t> que los alumnos tienen todos los bloques de código que necesitan.</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Programa</a:t>
            </a:r>
            <a:r>
              <a:rPr lang="en-GB" sz="1800"/>
              <a:t> el programa para que comience mostrando «M» para medir, establece la variable «lectura» para almacenar el nivel de luz medido y haz una pausa de 100 ms antes de añadir otra entrada.</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a:t>
            </a:r>
            <a:r>
              <a:rPr lang="en-GB" sz="1800"/>
              <a:t> el código del alumno tenga el siguiente aspecto: </a:t>
            </a:r>
            <a:endParaRPr sz="1800" b="1">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Debate</a:t>
            </a:r>
            <a:r>
              <a:rPr lang="en-GB" sz="1800"/>
              <a:t> la importancia de contar </a:t>
            </a:r>
            <a:br>
              <a:rPr lang="en-GB" sz="1800"/>
            </a:br>
            <a:r>
              <a:rPr lang="en-GB" sz="1800"/>
              <a:t>con datos precisos y por qué es </a:t>
            </a:r>
            <a:br>
              <a:rPr lang="en-GB" sz="1800"/>
            </a:br>
            <a:r>
              <a:rPr lang="en-GB" sz="1800"/>
              <a:t>útil hacer una pausa antes de </a:t>
            </a:r>
            <a:br>
              <a:rPr lang="en-GB" sz="1800"/>
            </a:br>
            <a:r>
              <a:rPr lang="en-GB" sz="1800"/>
              <a:t>añadir otra entrada. </a:t>
            </a:r>
            <a:endParaRPr/>
          </a:p>
        </p:txBody>
      </p:sp>
      <p:sp>
        <p:nvSpPr>
          <p:cNvPr id="268" name="Google Shape;268;g36180f04c2f_0_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9" name="Google Shape;269;g36180f04c2f_0_53"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4">
            <a:alphaModFix/>
          </a:blip>
          <a:srcRect r="64887" b="32120"/>
          <a:stretch/>
        </p:blipFill>
        <p:spPr>
          <a:xfrm>
            <a:off x="4884538" y="4585627"/>
            <a:ext cx="2646523" cy="1816300"/>
          </a:xfrm>
          <a:prstGeom prst="rect">
            <a:avLst/>
          </a:prstGeom>
          <a:noFill/>
          <a:ln>
            <a:noFill/>
          </a:ln>
        </p:spPr>
      </p:pic>
      <p:pic>
        <p:nvPicPr>
          <p:cNvPr id="270" name="Google Shape;270;g36180f04c2f_0_53"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3660e946a5b_0_6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2</a:t>
            </a:r>
            <a:endParaRPr/>
          </a:p>
        </p:txBody>
      </p:sp>
      <p:sp>
        <p:nvSpPr>
          <p:cNvPr id="276" name="Google Shape;276;g3660e946a5b_0_6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15</a:t>
            </a:fld>
            <a:endParaRPr/>
          </a:p>
        </p:txBody>
      </p:sp>
      <p:sp>
        <p:nvSpPr>
          <p:cNvPr id="277" name="Google Shape;277;g3660e946a5b_0_628"/>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 parte 2:</a:t>
            </a:r>
            <a:endParaRPr/>
          </a:p>
          <a:p>
            <a:pPr marL="318151" marR="0" lvl="0" indent="-309553" algn="l" rtl="0">
              <a:lnSpc>
                <a:spcPct val="110000"/>
              </a:lnSpc>
              <a:spcBef>
                <a:spcPts val="1300"/>
              </a:spcBef>
              <a:spcAft>
                <a:spcPts val="0"/>
              </a:spcAft>
              <a:buClr>
                <a:srgbClr val="6C4BC1"/>
              </a:buClr>
              <a:buSzPts val="1800"/>
              <a:buChar char="•"/>
            </a:pPr>
            <a:r>
              <a:rPr lang="en-GB" sz="1700" b="1">
                <a:solidFill>
                  <a:srgbClr val="6C4BC1"/>
                </a:solidFill>
              </a:rPr>
              <a:t>Programa</a:t>
            </a:r>
            <a:r>
              <a:rPr lang="en-GB" sz="1700"/>
              <a:t> el botón A para medir el nivel de luz y almacenarlo en la variable «lectura», muestra una animación para que los alumnos sepan que se ha realizado una medición y, a continuación, espera medio segundo (500 ms) antes de mostrar «M» para medir.</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t>
            </a:r>
            <a:br>
              <a:rPr lang="en-GB" sz="1700"/>
            </a:br>
            <a:r>
              <a:rPr lang="en-GB" sz="1700"/>
              <a:t>alumnos tiene este aspecto:</a:t>
            </a:r>
            <a:endParaRPr/>
          </a:p>
          <a:p>
            <a:pPr marL="0" lvl="0" indent="0" algn="l" rtl="0">
              <a:lnSpc>
                <a:spcPct val="110000"/>
              </a:lnSpc>
              <a:spcBef>
                <a:spcPts val="1300"/>
              </a:spcBef>
              <a:spcAft>
                <a:spcPts val="0"/>
              </a:spcAft>
              <a:buSzPts val="1800"/>
              <a:buNone/>
            </a:pPr>
            <a:endParaRPr sz="1700"/>
          </a:p>
          <a:p>
            <a:pPr marL="0" lvl="0" indent="0" algn="l" rtl="0">
              <a:lnSpc>
                <a:spcPct val="110000"/>
              </a:lnSpc>
              <a:spcBef>
                <a:spcPts val="1300"/>
              </a:spcBef>
              <a:spcAft>
                <a:spcPts val="0"/>
              </a:spcAft>
              <a:buSzPts val="1800"/>
              <a:buNone/>
            </a:pPr>
            <a:endParaRPr sz="1700"/>
          </a:p>
          <a:p>
            <a:pPr marL="0" lvl="0" indent="0" algn="l" rtl="0">
              <a:lnSpc>
                <a:spcPct val="110000"/>
              </a:lnSpc>
              <a:spcBef>
                <a:spcPts val="1300"/>
              </a:spcBef>
              <a:spcAft>
                <a:spcPts val="0"/>
              </a:spcAft>
              <a:buSzPts val="1800"/>
              <a:buNone/>
            </a:pPr>
            <a:endParaRPr sz="1700" b="1">
              <a:solidFill>
                <a:srgbClr val="6C4BC1"/>
              </a:solidFill>
            </a:endParaRPr>
          </a:p>
        </p:txBody>
      </p:sp>
      <p:sp>
        <p:nvSpPr>
          <p:cNvPr id="278" name="Google Shape;278;g3660e946a5b_0_6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79" name="Google Shape;279;g3660e946a5b_0_628" descr="Código basado en bloques para el botón A puls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7"/>
          <a:stretch/>
        </p:blipFill>
        <p:spPr>
          <a:xfrm>
            <a:off x="4884149" y="3030925"/>
            <a:ext cx="2736927" cy="2699175"/>
          </a:xfrm>
          <a:prstGeom prst="rect">
            <a:avLst/>
          </a:prstGeom>
          <a:noFill/>
          <a:ln>
            <a:noFill/>
          </a:ln>
        </p:spPr>
      </p:pic>
      <p:pic>
        <p:nvPicPr>
          <p:cNvPr id="280" name="Google Shape;280;g3660e946a5b_0_628"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660e946a5b_0_6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3</a:t>
            </a:r>
            <a:endParaRPr/>
          </a:p>
        </p:txBody>
      </p:sp>
      <p:sp>
        <p:nvSpPr>
          <p:cNvPr id="286" name="Google Shape;286;g3660e946a5b_0_6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16</a:t>
            </a:fld>
            <a:endParaRPr/>
          </a:p>
        </p:txBody>
      </p:sp>
      <p:sp>
        <p:nvSpPr>
          <p:cNvPr id="287" name="Google Shape;287;g3660e946a5b_0_617"/>
          <p:cNvSpPr txBox="1">
            <a:spLocks noGrp="1"/>
          </p:cNvSpPr>
          <p:nvPr>
            <p:ph type="body" idx="1"/>
          </p:nvPr>
        </p:nvSpPr>
        <p:spPr>
          <a:xfrm>
            <a:off x="681024" y="1395975"/>
            <a:ext cx="8940725"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 parte 3:</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Programa</a:t>
            </a:r>
            <a:r>
              <a:rPr lang="en-GB" sz="1700"/>
              <a:t> el botón B para borrar la pantalla, mostrar el nivel de luz almacenado en «lectura» y esperar medio segundo (500 ms) antes de mostrar «M» para medir.</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alumnos tiene este aspecto:</a:t>
            </a:r>
            <a:endParaRPr/>
          </a:p>
          <a:p>
            <a:pPr marL="318151" lvl="0" indent="-195253" algn="l" rtl="0">
              <a:lnSpc>
                <a:spcPct val="110000"/>
              </a:lnSpc>
              <a:spcBef>
                <a:spcPts val="1300"/>
              </a:spcBef>
              <a:spcAft>
                <a:spcPts val="0"/>
              </a:spcAft>
              <a:buClr>
                <a:srgbClr val="6C4BC1"/>
              </a:buClr>
              <a:buSzPts val="1800"/>
              <a:buNone/>
            </a:pPr>
            <a:endParaRPr sz="1700"/>
          </a:p>
          <a:p>
            <a:pPr marL="0" lvl="0" indent="0" algn="l" rtl="0">
              <a:lnSpc>
                <a:spcPct val="110000"/>
              </a:lnSpc>
              <a:spcBef>
                <a:spcPts val="1300"/>
              </a:spcBef>
              <a:spcAft>
                <a:spcPts val="0"/>
              </a:spcAft>
              <a:buSzPts val="1800"/>
              <a:buNone/>
            </a:pPr>
            <a:endParaRPr sz="1700"/>
          </a:p>
          <a:p>
            <a:pPr marL="0" lvl="0" indent="0" algn="l" rtl="0">
              <a:lnSpc>
                <a:spcPct val="110000"/>
              </a:lnSpc>
              <a:spcBef>
                <a:spcPts val="1300"/>
              </a:spcBef>
              <a:spcAft>
                <a:spcPts val="0"/>
              </a:spcAft>
              <a:buSzPts val="1800"/>
              <a:buNone/>
            </a:pPr>
            <a:endParaRPr sz="1700"/>
          </a:p>
          <a:p>
            <a:pPr marL="0" lvl="0" indent="0" algn="l" rtl="0">
              <a:lnSpc>
                <a:spcPct val="110000"/>
              </a:lnSpc>
              <a:spcBef>
                <a:spcPts val="1300"/>
              </a:spcBef>
              <a:spcAft>
                <a:spcPts val="0"/>
              </a:spcAft>
              <a:buSzPts val="1800"/>
              <a:buNone/>
            </a:pPr>
            <a:endParaRPr sz="1700"/>
          </a:p>
          <a:p>
            <a:pPr marL="0" lvl="0" indent="0" algn="l" rtl="0">
              <a:lnSpc>
                <a:spcPct val="110000"/>
              </a:lnSpc>
              <a:spcBef>
                <a:spcPts val="1300"/>
              </a:spcBef>
              <a:spcAft>
                <a:spcPts val="0"/>
              </a:spcAft>
              <a:buSzPts val="1800"/>
              <a:buNone/>
            </a:pPr>
            <a:endParaRPr sz="1700"/>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Prueba </a:t>
            </a:r>
            <a:r>
              <a:rPr lang="en-GB" sz="1700"/>
              <a:t>su código utilizando el simulador y luego </a:t>
            </a:r>
            <a:r>
              <a:rPr lang="en-GB" sz="1700" b="1">
                <a:solidFill>
                  <a:srgbClr val="6C4BC1"/>
                </a:solidFill>
              </a:rPr>
              <a:t>descarga</a:t>
            </a:r>
            <a:r>
              <a:rPr lang="en-GB" sz="1700"/>
              <a:t> el código en su micro:bit.</a:t>
            </a:r>
            <a:endParaRPr/>
          </a:p>
        </p:txBody>
      </p:sp>
      <p:sp>
        <p:nvSpPr>
          <p:cNvPr id="288" name="Google Shape;288;g3660e946a5b_0_6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9" name="Google Shape;289;g3660e946a5b_0_617" descr="Código basado en bloques para el botón B puls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4769300" y="3236991"/>
            <a:ext cx="2020224" cy="2139699"/>
          </a:xfrm>
          <a:prstGeom prst="rect">
            <a:avLst/>
          </a:prstGeom>
          <a:noFill/>
          <a:ln>
            <a:noFill/>
          </a:ln>
        </p:spPr>
      </p:pic>
      <p:pic>
        <p:nvPicPr>
          <p:cNvPr id="290" name="Google Shape;290;g3660e946a5b_0_617"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36180f04c2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17</a:t>
            </a:fld>
            <a:endParaRPr/>
          </a:p>
        </p:txBody>
      </p:sp>
      <p:sp>
        <p:nvSpPr>
          <p:cNvPr id="296" name="Google Shape;296;g36180f04c2f_0_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4</a:t>
            </a:r>
            <a:endParaRPr/>
          </a:p>
        </p:txBody>
      </p:sp>
      <p:sp>
        <p:nvSpPr>
          <p:cNvPr id="297" name="Google Shape;297;g36180f04c2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98" name="Google Shape;298;g36180f04c2f_0_2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Utiliza tu micro:bit para recopilar datos:</a:t>
            </a:r>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t> la batería.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Ve</a:t>
            </a:r>
            <a:r>
              <a:rPr lang="en-GB" sz="1800"/>
              <a:t> a un punto de medición y comienza a recopilar datos.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Recopila</a:t>
            </a:r>
            <a:r>
              <a:rPr lang="en-GB" sz="1800"/>
              <a:t> datos sobre el nivel de luz pulsando el botón 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Pulsa</a:t>
            </a:r>
            <a:r>
              <a:rPr lang="en-GB" sz="1800"/>
              <a:t> el botón B del micro:bit para mostrar los datos del nivel de luz en la pantalla led.</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Anota la </a:t>
            </a:r>
            <a:r>
              <a:rPr lang="en-GB" sz="1800" b="1">
                <a:solidFill>
                  <a:srgbClr val="2993D6"/>
                </a:solidFill>
              </a:rPr>
              <a:t> </a:t>
            </a:r>
            <a:r>
              <a:rPr lang="en-GB" sz="1800"/>
              <a:t>distancia desde la fuente de luz y el nivel de iluminación en una hoja de cálculo.</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Repite</a:t>
            </a:r>
            <a:r>
              <a:rPr lang="en-GB" sz="1800"/>
              <a:t> la recopilación de datos en diferentes puntos de medición y </a:t>
            </a:r>
            <a:r>
              <a:rPr lang="en-GB" sz="1800" b="1">
                <a:solidFill>
                  <a:srgbClr val="6C4BC1"/>
                </a:solidFill>
              </a:rPr>
              <a:t>analiza</a:t>
            </a:r>
            <a:r>
              <a:rPr lang="en-GB" sz="1800"/>
              <a:t> las mediciones de distancia y nivel de luz. ¿Qué observan y se preguntan los alumnos sobre sus resultados? </a:t>
            </a:r>
            <a:endParaRPr/>
          </a:p>
        </p:txBody>
      </p:sp>
      <p:pic>
        <p:nvPicPr>
          <p:cNvPr id="299" name="Google Shape;299;g36180f04c2f_0_27"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36ae2ea1a3a_0_2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305" name="Google Shape;305;g36ae2ea1a3a_0_2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18</a:t>
            </a:fld>
            <a:endParaRPr/>
          </a:p>
        </p:txBody>
      </p:sp>
      <p:sp>
        <p:nvSpPr>
          <p:cNvPr id="306" name="Google Shape;306;g36ae2ea1a3a_0_26"/>
          <p:cNvSpPr txBox="1">
            <a:spLocks noGrp="1"/>
          </p:cNvSpPr>
          <p:nvPr>
            <p:ph type="body" idx="1"/>
          </p:nvPr>
        </p:nvSpPr>
        <p:spPr>
          <a:xfrm>
            <a:off x="681025" y="1341111"/>
            <a:ext cx="8836200" cy="3651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300"/>
              </a:spcBef>
              <a:spcAft>
                <a:spcPts val="0"/>
              </a:spcAft>
              <a:buSzPts val="1800"/>
              <a:buNone/>
            </a:pPr>
            <a:r>
              <a:rPr lang="en-GB" sz="1800"/>
              <a:t>Este proyecto mide el nivel de luz desde 0 (más oscuro) hasta 255 (más brillante). </a:t>
            </a:r>
            <a:endParaRPr/>
          </a:p>
        </p:txBody>
      </p:sp>
      <p:sp>
        <p:nvSpPr>
          <p:cNvPr id="307" name="Google Shape;307;g36ae2ea1a3a_0_26"/>
          <p:cNvSpPr/>
          <p:nvPr/>
        </p:nvSpPr>
        <p:spPr>
          <a:xfrm>
            <a:off x="438725" y="1924300"/>
            <a:ext cx="2788200" cy="4356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308" name="Google Shape;308;g36ae2ea1a3a_0_26"/>
          <p:cNvSpPr/>
          <p:nvPr/>
        </p:nvSpPr>
        <p:spPr>
          <a:xfrm>
            <a:off x="3362550" y="1924300"/>
            <a:ext cx="33447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309" name="Google Shape;309;g36ae2ea1a3a_0_26"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310" name="Google Shape;310;g36ae2ea1a3a_0_26" descr="Código basado en bloques para el botón A puls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311" name="Google Shape;311;g36ae2ea1a3a_0_26"/>
          <p:cNvSpPr/>
          <p:nvPr/>
        </p:nvSpPr>
        <p:spPr>
          <a:xfrm>
            <a:off x="6842875" y="1924275"/>
            <a:ext cx="27348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B, se borrará la pantalla, se mostrará el nivel de luz almacenado en la variable «lectura» en la pantalla led y se esperará medio segundo (500 ms) antes de mostrar «M» en la pantalla led.</a:t>
            </a:r>
            <a:endParaRPr/>
          </a:p>
        </p:txBody>
      </p:sp>
      <p:pic>
        <p:nvPicPr>
          <p:cNvPr id="312" name="Google Shape;312;g36ae2ea1a3a_0_26" descr="Código basado en bloques para el botón B puls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313" name="Google Shape;313;g36ae2ea1a3a_0_2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14" name="Google Shape;314;g36ae2ea1a3a_0_26" descr="decorativo" title="Inspired_green@4x-100 (1).jpg"/>
          <p:cNvPicPr preferRelativeResize="0"/>
          <p:nvPr/>
        </p:nvPicPr>
        <p:blipFill rotWithShape="1">
          <a:blip r:embed="rId4">
            <a:alphaModFix/>
          </a:blip>
          <a:srcRect/>
          <a:stretch/>
        </p:blipFill>
        <p:spPr>
          <a:xfrm>
            <a:off x="8364600" y="300273"/>
            <a:ext cx="730900" cy="9941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660e946a5b_0_67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320" name="Google Shape;320;g3660e946a5b_0_67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400">
                <a:solidFill>
                  <a:srgbClr val="00A000"/>
                </a:solidFill>
              </a:rPr>
              <a:t>Brillo aparente con el medidor de energía luminosa</a:t>
            </a:r>
            <a:endParaRPr/>
          </a:p>
        </p:txBody>
      </p:sp>
      <p:sp>
        <p:nvSpPr>
          <p:cNvPr id="140" name="Google Shape;140;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41" name="Google Shape;141;g35d6a68a0a1_0_136"/>
          <p:cNvSpPr txBox="1">
            <a:spLocks noGrp="1"/>
          </p:cNvSpPr>
          <p:nvPr>
            <p:ph type="body" idx="1"/>
          </p:nvPr>
        </p:nvSpPr>
        <p:spPr>
          <a:xfrm>
            <a:off x="681035" y="1548371"/>
            <a:ext cx="4157151"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Resumen y contexto</a:t>
            </a:r>
            <a:endParaRPr/>
          </a:p>
          <a:p>
            <a:pPr marL="0" marR="0" lvl="0" indent="0" algn="l" rtl="0">
              <a:lnSpc>
                <a:spcPct val="90000"/>
              </a:lnSpc>
              <a:spcBef>
                <a:spcPts val="812"/>
              </a:spcBef>
              <a:spcAft>
                <a:spcPts val="0"/>
              </a:spcAft>
              <a:buClr>
                <a:schemeClr val="dk1"/>
              </a:buClr>
              <a:buSzPts val="1800"/>
              <a:buNone/>
            </a:pPr>
            <a:r>
              <a:rPr lang="en-GB" sz="1700"/>
              <a:t>El BBC micro:bit tiene un sensor de luz en su pantalla led que se puede utilizar para explorar los niveles de luz a diferentes distancias de una fuente de luz.</a:t>
            </a:r>
            <a:endParaRPr/>
          </a:p>
          <a:p>
            <a:pPr marL="0" lvl="0" indent="0" algn="l" rtl="0">
              <a:lnSpc>
                <a:spcPct val="90000"/>
              </a:lnSpc>
              <a:spcBef>
                <a:spcPts val="812"/>
              </a:spcBef>
              <a:spcAft>
                <a:spcPts val="0"/>
              </a:spcAft>
              <a:buClr>
                <a:schemeClr val="dk1"/>
              </a:buClr>
              <a:buSzPts val="1800"/>
              <a:buNone/>
            </a:pPr>
            <a:r>
              <a:rPr lang="en-GB" sz="1700"/>
              <a:t>A partir de esto, puedes utilizar el micro:bit y una fuente de luz para crear un modelo que muestre el brillo aparente de los objetos en el espacio en función de su distancia relativa a la Tierra. A continuación, los alumnos pueden crear un argumento científico basado en su observación del modelo.</a:t>
            </a:r>
            <a:endParaRPr/>
          </a:p>
          <a:p>
            <a:pPr marL="0" lvl="0" indent="0" algn="l" rtl="0">
              <a:lnSpc>
                <a:spcPct val="90000"/>
              </a:lnSpc>
              <a:spcBef>
                <a:spcPts val="812"/>
              </a:spcBef>
              <a:spcAft>
                <a:spcPts val="0"/>
              </a:spcAft>
              <a:buClr>
                <a:schemeClr val="dk1"/>
              </a:buClr>
              <a:buSzPts val="1800"/>
              <a:buNone/>
            </a:pPr>
            <a:endParaRPr sz="1700"/>
          </a:p>
          <a:p>
            <a:pPr marL="0" lvl="0" indent="0" algn="l" rtl="0">
              <a:lnSpc>
                <a:spcPct val="90000"/>
              </a:lnSpc>
              <a:spcBef>
                <a:spcPts val="812"/>
              </a:spcBef>
              <a:spcAft>
                <a:spcPts val="0"/>
              </a:spcAft>
              <a:buClr>
                <a:schemeClr val="dk1"/>
              </a:buClr>
              <a:buSzPts val="1800"/>
              <a:buNone/>
            </a:pPr>
            <a:r>
              <a:rPr lang="en-GB" sz="1700" i="1"/>
              <a:t>Esta actividad requiere una fuente de luz.</a:t>
            </a:r>
            <a:endParaRPr/>
          </a:p>
        </p:txBody>
      </p:sp>
      <p:sp>
        <p:nvSpPr>
          <p:cNvPr id="142" name="Google Shape;142;g35d6a68a0a1_0_136"/>
          <p:cNvSpPr txBox="1">
            <a:spLocks noGrp="1"/>
          </p:cNvSpPr>
          <p:nvPr>
            <p:ph type="body" idx="1"/>
          </p:nvPr>
        </p:nvSpPr>
        <p:spPr>
          <a:xfrm>
            <a:off x="5092936" y="1548371"/>
            <a:ext cx="4526552"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Font typeface="Arial"/>
              <a:buNone/>
            </a:pPr>
            <a:r>
              <a:rPr lang="en-GB" sz="2000" b="1">
                <a:solidFill>
                  <a:srgbClr val="00A000"/>
                </a:solidFill>
              </a:rPr>
              <a:t>Función del micro:bit: sensor de luz</a:t>
            </a:r>
            <a:endParaRPr/>
          </a:p>
          <a:p>
            <a:pPr marL="0" lvl="0" indent="0" algn="l" rtl="0">
              <a:lnSpc>
                <a:spcPct val="90000"/>
              </a:lnSpc>
              <a:spcBef>
                <a:spcPts val="812"/>
              </a:spcBef>
              <a:spcAft>
                <a:spcPts val="0"/>
              </a:spcAft>
              <a:buClr>
                <a:schemeClr val="dk1"/>
              </a:buClr>
              <a:buSzPts val="1800"/>
              <a:buFont typeface="Arial"/>
              <a:buNone/>
            </a:pPr>
            <a:r>
              <a:rPr lang="en-GB" sz="1700"/>
              <a:t>El micro:bit se puede programar para utilizar su pantalla led como sensor de luz. Mide la intensidad de la luz desde 0 (sin luz) hasta 255 (luz muy brillante).</a:t>
            </a:r>
            <a:endParaRPr/>
          </a:p>
          <a:p>
            <a:pPr marL="185732" lvl="0" indent="-71432" algn="l" rtl="0">
              <a:lnSpc>
                <a:spcPct val="90000"/>
              </a:lnSpc>
              <a:spcBef>
                <a:spcPts val="812"/>
              </a:spcBef>
              <a:spcAft>
                <a:spcPts val="0"/>
              </a:spcAft>
              <a:buClr>
                <a:schemeClr val="dk1"/>
              </a:buClr>
              <a:buSzPts val="1800"/>
              <a:buFont typeface="Arial"/>
              <a:buNone/>
            </a:pPr>
            <a:endParaRPr sz="1700"/>
          </a:p>
          <a:p>
            <a:pPr marL="0" lvl="0" indent="0" algn="l" rtl="0">
              <a:lnSpc>
                <a:spcPct val="90000"/>
              </a:lnSpc>
              <a:spcBef>
                <a:spcPts val="812"/>
              </a:spcBef>
              <a:spcAft>
                <a:spcPts val="0"/>
              </a:spcAft>
              <a:buClr>
                <a:schemeClr val="dk1"/>
              </a:buClr>
              <a:buSzPts val="1800"/>
              <a:buFont typeface="Arial"/>
              <a:buNone/>
            </a:pPr>
            <a:r>
              <a:rPr lang="en-GB" sz="1700" b="1"/>
              <a:t>Ejemplo</a:t>
            </a:r>
            <a:r>
              <a:rPr lang="en-GB" sz="1700"/>
              <a:t>: los alumnos pueden medir el brillo de una fuente de luz tomando mediciones a diferentes distancias, cerca y lejos de la fuente.</a:t>
            </a:r>
            <a:endParaRPr/>
          </a:p>
        </p:txBody>
      </p:sp>
      <p:pic>
        <p:nvPicPr>
          <p:cNvPr id="143" name="Google Shape;143;g35d6a68a0a1_0_136" descr="Ilustración de una placa micro:bit con todos los led encendidos que se utiliza para medir los niveles de luz a gran distancia de una fuente de luz."/>
          <p:cNvPicPr preferRelativeResize="0"/>
          <p:nvPr/>
        </p:nvPicPr>
        <p:blipFill rotWithShape="1">
          <a:blip r:embed="rId3">
            <a:alphaModFix/>
          </a:blip>
          <a:srcRect t="24630" r="25110"/>
          <a:stretch/>
        </p:blipFill>
        <p:spPr>
          <a:xfrm>
            <a:off x="6288125" y="5345625"/>
            <a:ext cx="1487050" cy="1198900"/>
          </a:xfrm>
          <a:prstGeom prst="rect">
            <a:avLst/>
          </a:prstGeom>
          <a:noFill/>
          <a:ln>
            <a:noFill/>
          </a:ln>
        </p:spPr>
      </p:pic>
      <p:pic>
        <p:nvPicPr>
          <p:cNvPr id="144" name="Google Shape;144;g35d6a68a0a1_0_136" descr="Ilustración de una bombilla utilizada como fuente de luz para micro:bits con el fin de medir los niveles de luz a distancias cercanas y lejanas." title="Screenshot 2025-06-14 at 17.50.40.png"/>
          <p:cNvPicPr preferRelativeResize="0"/>
          <p:nvPr/>
        </p:nvPicPr>
        <p:blipFill rotWithShape="1">
          <a:blip r:embed="rId4">
            <a:alphaModFix/>
          </a:blip>
          <a:srcRect/>
          <a:stretch/>
        </p:blipFill>
        <p:spPr>
          <a:xfrm>
            <a:off x="7159400" y="4535225"/>
            <a:ext cx="771850" cy="649850"/>
          </a:xfrm>
          <a:prstGeom prst="rect">
            <a:avLst/>
          </a:prstGeom>
          <a:noFill/>
          <a:ln>
            <a:noFill/>
          </a:ln>
        </p:spPr>
      </p:pic>
      <p:pic>
        <p:nvPicPr>
          <p:cNvPr id="145" name="Google Shape;145;g35d6a68a0a1_0_136" descr="Ilustración de una placa micro:bit con todos los led encendidos que se utiliza para medir los niveles de luz cerca de una fuente luminosa."/>
          <p:cNvPicPr preferRelativeResize="0"/>
          <p:nvPr/>
        </p:nvPicPr>
        <p:blipFill rotWithShape="1">
          <a:blip r:embed="rId3">
            <a:alphaModFix/>
          </a:blip>
          <a:srcRect t="24630" r="25110"/>
          <a:stretch/>
        </p:blipFill>
        <p:spPr>
          <a:xfrm>
            <a:off x="8036275" y="5013000"/>
            <a:ext cx="587625" cy="473750"/>
          </a:xfrm>
          <a:prstGeom prst="rect">
            <a:avLst/>
          </a:prstGeom>
          <a:noFill/>
          <a:ln>
            <a:noFill/>
          </a:ln>
        </p:spPr>
      </p:pic>
      <p:pic>
        <p:nvPicPr>
          <p:cNvPr id="146" name="Google Shape;146;g35d6a68a0a1_0_136" descr="Ilustración de una placa micro:bit con todos los led encendidos que se utiliza para medir los niveles de luz a una distancia moderada de una fuente de luz."/>
          <p:cNvPicPr preferRelativeResize="0"/>
          <p:nvPr/>
        </p:nvPicPr>
        <p:blipFill rotWithShape="1">
          <a:blip r:embed="rId3">
            <a:alphaModFix/>
          </a:blip>
          <a:srcRect t="24630" r="25110"/>
          <a:stretch/>
        </p:blipFill>
        <p:spPr>
          <a:xfrm>
            <a:off x="5694150" y="4652825"/>
            <a:ext cx="859325" cy="692798"/>
          </a:xfrm>
          <a:prstGeom prst="rect">
            <a:avLst/>
          </a:prstGeom>
          <a:noFill/>
          <a:ln>
            <a:noFill/>
          </a:ln>
        </p:spPr>
      </p:pic>
      <p:pic>
        <p:nvPicPr>
          <p:cNvPr id="147" name="Google Shape;147;g35d6a68a0a1_0_136" descr="Un pequeño ícono de destello que se utiliza para indicar que la fuente de luz está encendida y emitiendo luz para que los micro:bits la midan." title="Small-Flash@2x.png"/>
          <p:cNvPicPr preferRelativeResize="0"/>
          <p:nvPr/>
        </p:nvPicPr>
        <p:blipFill rotWithShape="1">
          <a:blip r:embed="rId5">
            <a:alphaModFix/>
          </a:blip>
          <a:srcRect/>
          <a:stretch/>
        </p:blipFill>
        <p:spPr>
          <a:xfrm>
            <a:off x="7740225" y="4500500"/>
            <a:ext cx="296050" cy="296050"/>
          </a:xfrm>
          <a:prstGeom prst="rect">
            <a:avLst/>
          </a:prstGeom>
          <a:noFill/>
          <a:ln>
            <a:noFill/>
          </a:ln>
        </p:spPr>
      </p:pic>
      <p:grpSp>
        <p:nvGrpSpPr>
          <p:cNvPr id="148" name="Google Shape;148;g35d6a68a0a1_0_136"/>
          <p:cNvGrpSpPr/>
          <p:nvPr/>
        </p:nvGrpSpPr>
        <p:grpSpPr>
          <a:xfrm rot="1976306">
            <a:off x="8779561" y="705484"/>
            <a:ext cx="650796" cy="659746"/>
            <a:chOff x="7572716" y="3272053"/>
            <a:chExt cx="489368" cy="496098"/>
          </a:xfrm>
        </p:grpSpPr>
        <p:sp>
          <p:nvSpPr>
            <p:cNvPr id="149" name="Google Shape;149;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50" name="Google Shape;150;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51" name="Google Shape;151;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52" name="Google Shape;152;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53" name="Google Shape;153;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54" name="Google Shape;154;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55" name="Google Shape;155;g35d6a68a0a1_0_136" descr="decorativo"/>
          <p:cNvPicPr preferRelativeResize="0"/>
          <p:nvPr/>
        </p:nvPicPr>
        <p:blipFill rotWithShape="1">
          <a:blip r:embed="rId6">
            <a:alphaModFix/>
          </a:blip>
          <a:srcRect/>
          <a:stretch/>
        </p:blipFill>
        <p:spPr>
          <a:xfrm rot="-2066500">
            <a:off x="8377127" y="1214069"/>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35fa30c4f18_0_7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1</a:t>
            </a:r>
            <a:endParaRPr/>
          </a:p>
        </p:txBody>
      </p:sp>
      <p:sp>
        <p:nvSpPr>
          <p:cNvPr id="326" name="Google Shape;326;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20</a:t>
            </a:fld>
            <a:endParaRPr/>
          </a:p>
        </p:txBody>
      </p:sp>
      <p:pic>
        <p:nvPicPr>
          <p:cNvPr id="327" name="Google Shape;327;g35fa30c4f18_0_79" descr="decorativo"/>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28" name="Google Shape;328;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29" name="Google Shape;329;g35fa30c4f18_0_79"/>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t>Los alumnos abren </a:t>
            </a:r>
            <a:r>
              <a:rPr lang="en-GB" sz="1800" b="1"/>
              <a:t>Microsoft MakeCode</a:t>
            </a:r>
            <a:r>
              <a:rPr lang="en-GB" sz="1800"/>
              <a:t> y programan su propio medidor de energía luminosa.</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CD0364"/>
              </a:buClr>
              <a:buSzPts val="1800"/>
              <a:buChar char="•"/>
            </a:pPr>
            <a:r>
              <a:rPr lang="en-GB" sz="1800"/>
              <a:t>Coloca una fuente de luz (lámpara, linterna) en una habitación en la que puedas apagar todas las demás luces y bloquear la luz del día durante la recopilación de datos. Los profesores pueden identificar puntos de medición en la clase si se comparan los resultados entre los alumnos. Los puntos de medición deben estar a diferentes distancias, cerca y lejos de la fuente.</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CD0364"/>
              </a:buClr>
              <a:buSzPts val="1800"/>
              <a:buChar char="•"/>
            </a:pPr>
            <a:r>
              <a:rPr lang="en-GB" sz="1800"/>
              <a:t>El sensor de luz del micro:bit utiliza los led de su pantalla para medir la luz, así que asegúrate de que la pantalla led del micro:bit esté orientada hacia la fuente de luz. La lectura del nivel de luz será un número entre 0 (oscuro) y 255 (la luz más intensa que puede medir el micro:bit).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3660e946a5b_0_7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2</a:t>
            </a:r>
            <a:endParaRPr/>
          </a:p>
        </p:txBody>
      </p:sp>
      <p:sp>
        <p:nvSpPr>
          <p:cNvPr id="335" name="Google Shape;335;g3660e946a5b_0_7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21</a:t>
            </a:fld>
            <a:endParaRPr/>
          </a:p>
        </p:txBody>
      </p:sp>
      <p:pic>
        <p:nvPicPr>
          <p:cNvPr id="336" name="Google Shape;336;g3660e946a5b_0_727" descr="decorativo"/>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37" name="Google Shape;337;g3660e946a5b_0_7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8" name="Google Shape;338;g3660e946a5b_0_727"/>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t>Los alumnos pueden utilizar el botón B para mostrar la lectura del nivel de luz, registrarla y prepararse para recopilar datos en un punto de medición diferente. </a:t>
            </a:r>
            <a:endParaRPr/>
          </a:p>
          <a:p>
            <a:pPr marL="914400" lvl="1" indent="-342900" algn="l" rtl="0">
              <a:lnSpc>
                <a:spcPct val="110000"/>
              </a:lnSpc>
              <a:spcBef>
                <a:spcPts val="1300"/>
              </a:spcBef>
              <a:spcAft>
                <a:spcPts val="0"/>
              </a:spcAft>
              <a:buClr>
                <a:srgbClr val="CD0364"/>
              </a:buClr>
              <a:buSzPts val="1800"/>
              <a:buChar char="•"/>
            </a:pPr>
            <a:r>
              <a:rPr lang="en-GB" sz="1800"/>
              <a:t>La hoja de registro del brillo aparente se puede utilizar para registrar la distancia desde la fuente de luz y la lectura del nivel de luz en cada punto.</a:t>
            </a:r>
            <a:endParaRPr/>
          </a:p>
          <a:p>
            <a:pPr marL="914400" lvl="1" indent="-342900" algn="l" rtl="0">
              <a:lnSpc>
                <a:spcPct val="110000"/>
              </a:lnSpc>
              <a:spcBef>
                <a:spcPts val="1300"/>
              </a:spcBef>
              <a:spcAft>
                <a:spcPts val="0"/>
              </a:spcAft>
              <a:buClr>
                <a:srgbClr val="CD0364"/>
              </a:buClr>
              <a:buSzPts val="1800"/>
              <a:buChar char="•"/>
            </a:pPr>
            <a:r>
              <a:rPr lang="en-GB" sz="1800" i="1"/>
              <a:t>Las variables contienen un valor a la vez. </a:t>
            </a:r>
            <a:r>
              <a:rPr lang="en-GB" sz="1800"/>
              <a:t>Los alumnos deben anotar la distancia desde la fuente de luz y el nivel de luminosidad en la hoja después de cada medición.</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CD0364"/>
              </a:buClr>
              <a:buSzPts val="1800"/>
              <a:buChar char="•"/>
            </a:pPr>
            <a:r>
              <a:rPr lang="en-GB" sz="1800"/>
              <a:t>Después de recopilar los datos, los alumnos pueden crear gráficos para apoyar los debates en clase sobre cómo se compara el brillo aparente del sol con el de otras estrellas en función de sus distancias relativas a la Tierra.</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6180f04c2f_0_6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44" name="Google Shape;344;g36180f04c2f_0_6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22</a:t>
            </a:fld>
            <a:endParaRPr/>
          </a:p>
        </p:txBody>
      </p:sp>
      <p:sp>
        <p:nvSpPr>
          <p:cNvPr id="345" name="Google Shape;345;g36180f04c2f_0_61"/>
          <p:cNvSpPr txBox="1">
            <a:spLocks noGrp="1"/>
          </p:cNvSpPr>
          <p:nvPr>
            <p:ph type="body" idx="1"/>
          </p:nvPr>
        </p:nvSpPr>
        <p:spPr>
          <a:xfrm>
            <a:off x="681020" y="1459310"/>
            <a:ext cx="8544000" cy="4609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00"/>
              </a:spcBef>
              <a:spcAft>
                <a:spcPts val="0"/>
              </a:spcAft>
              <a:buSzPts val="1800"/>
              <a:buNone/>
            </a:pPr>
            <a:r>
              <a:rPr lang="en-GB" sz="1800" b="1" i="1">
                <a:solidFill>
                  <a:srgbClr val="CD0364"/>
                </a:solidFill>
              </a:rPr>
              <a:t>Crea el código</a:t>
            </a:r>
            <a:r>
              <a:rPr lang="en-GB" sz="1800" b="1">
                <a:solidFill>
                  <a:srgbClr val="CD0364"/>
                </a:solidFill>
              </a:rPr>
              <a:t>:</a:t>
            </a:r>
            <a:endParaRPr sz="1800"/>
          </a:p>
          <a:p>
            <a:pPr marL="318151" marR="0" lvl="0" indent="-296853" algn="l" rtl="0">
              <a:lnSpc>
                <a:spcPct val="100000"/>
              </a:lnSpc>
              <a:spcBef>
                <a:spcPts val="1300"/>
              </a:spcBef>
              <a:spcAft>
                <a:spcPts val="0"/>
              </a:spcAft>
              <a:buClr>
                <a:srgbClr val="CD0364"/>
              </a:buClr>
              <a:buSzPts val="1600"/>
              <a:buChar char="•"/>
            </a:pPr>
            <a:r>
              <a:rPr lang="en-GB" sz="1600" b="1">
                <a:solidFill>
                  <a:srgbClr val="CD0364"/>
                </a:solidFill>
              </a:rPr>
              <a:t>Abre</a:t>
            </a:r>
            <a:r>
              <a:rPr lang="en-GB" sz="1600"/>
              <a:t> Microsoft MakeCode </a:t>
            </a:r>
            <a:r>
              <a:rPr lang="en-GB" sz="1600" u="sng">
                <a:solidFill>
                  <a:schemeClr val="hlink"/>
                </a:solidFill>
                <a:hlinkClick r:id="rId3"/>
              </a:rPr>
              <a:t>microbit.makecode.org</a:t>
            </a:r>
            <a:r>
              <a:rPr lang="en-GB" sz="1600"/>
              <a:t> </a:t>
            </a:r>
            <a:endParaRPr sz="1600"/>
          </a:p>
          <a:p>
            <a:pPr marL="318151" marR="0" lvl="0" indent="-296853"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b="1">
                <a:solidFill>
                  <a:srgbClr val="6C4BC1"/>
                </a:solidFill>
              </a:rPr>
              <a:t> </a:t>
            </a:r>
            <a:r>
              <a:rPr lang="en-GB" sz="1600"/>
              <a:t>que los alumnos utilizarán la caja de herramientas para encontrar bloques de código. </a:t>
            </a:r>
            <a:endParaRPr sz="1600"/>
          </a:p>
          <a:p>
            <a:pPr marL="318151" marR="2154607" lvl="0" indent="-296853"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a:t> que los alumnos tendrán que </a:t>
            </a:r>
            <a:r>
              <a:rPr lang="en-GB" sz="1600" b="1">
                <a:solidFill>
                  <a:srgbClr val="CD0364"/>
                </a:solidFill>
              </a:rPr>
              <a:t>programar</a:t>
            </a:r>
            <a:r>
              <a:rPr lang="en-GB" sz="1600"/>
              <a:t> las tres partes del medidor de energía luminosa:</a:t>
            </a:r>
            <a:endParaRPr sz="1600"/>
          </a:p>
          <a:p>
            <a:pPr marL="91440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Crea</a:t>
            </a:r>
            <a:r>
              <a:rPr lang="en-GB" sz="1600"/>
              <a:t> el programa para que muestre «M» para medir, establece la variable «lectura» para almacenar el nivel de luz medido y haz una pausa de 100 ms al inicio.</a:t>
            </a:r>
            <a:endParaRPr sz="1600"/>
          </a:p>
          <a:p>
            <a:pPr marL="914400" marR="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A para medir el nivel de luz y almacenarlo en la variable «lectura», muestra una animación para que los alumnos sepan que se ha realizado una medición y, a continuación, espera medio segundo (500 ms) antes de mostrar «M» para medir.</a:t>
            </a:r>
            <a:endParaRPr sz="1600"/>
          </a:p>
          <a:p>
            <a:pPr marL="914400" marR="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B para borrar la pantalla, mostrar el nivel de luz almacenado en «lectura» y esperar medio segundo (500 ms) antes de mostrar «M» para medir.</a:t>
            </a:r>
            <a:endParaRPr sz="1600"/>
          </a:p>
        </p:txBody>
      </p:sp>
      <p:sp>
        <p:nvSpPr>
          <p:cNvPr id="346" name="Google Shape;346;g36180f04c2f_0_6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47" name="Google Shape;347;g36180f04c2f_0_61"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35fe6bcad37_0_3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53" name="Google Shape;353;g35fe6bcad37_0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23</a:t>
            </a:fld>
            <a:endParaRPr/>
          </a:p>
        </p:txBody>
      </p:sp>
      <p:sp>
        <p:nvSpPr>
          <p:cNvPr id="354" name="Google Shape;354;g35fe6bcad37_0_32"/>
          <p:cNvSpPr txBox="1">
            <a:spLocks noGrp="1"/>
          </p:cNvSpPr>
          <p:nvPr>
            <p:ph type="body" idx="1"/>
          </p:nvPr>
        </p:nvSpPr>
        <p:spPr>
          <a:xfrm>
            <a:off x="681024" y="1282856"/>
            <a:ext cx="36531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 al inicio:</a:t>
            </a:r>
            <a:endParaRPr/>
          </a:p>
        </p:txBody>
      </p:sp>
      <p:sp>
        <p:nvSpPr>
          <p:cNvPr id="355" name="Google Shape;355;g35fe6bcad37_0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6" name="Google Shape;356;g35fe6bcad37_0_32"/>
          <p:cNvSpPr/>
          <p:nvPr/>
        </p:nvSpPr>
        <p:spPr>
          <a:xfrm>
            <a:off x="681025" y="1789575"/>
            <a:ext cx="32910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 </a:t>
            </a:r>
            <a:r>
              <a:rPr lang="en-GB" sz="1600" b="0" i="0" u="none" strike="noStrike" cap="none">
                <a:solidFill>
                  <a:srgbClr val="000000"/>
                </a:solidFill>
                <a:latin typeface="Helvetica Neue"/>
                <a:ea typeface="Helvetica Neue"/>
                <a:cs typeface="Helvetica Neue"/>
                <a:sym typeface="Helvetica Neue"/>
              </a:rPr>
              <a:t>en la sección Básico y actualiza la cadena para que diga M, con el fin de ayudar a los alumnos a saber que el micro:bit está listo para medir los niveles de luz. </a:t>
            </a:r>
            <a:endParaRPr/>
          </a:p>
        </p:txBody>
      </p:sp>
      <p:sp>
        <p:nvSpPr>
          <p:cNvPr id="357" name="Google Shape;357;g35fe6bcad37_0_32"/>
          <p:cNvSpPr/>
          <p:nvPr/>
        </p:nvSpPr>
        <p:spPr>
          <a:xfrm>
            <a:off x="4255675" y="1789575"/>
            <a:ext cx="52614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Selecciona «Crear una variable»</a:t>
            </a:r>
            <a:r>
              <a:rPr lang="en-GB" sz="1600" b="0" i="0" u="none" strike="noStrike" cap="none">
                <a:solidFill>
                  <a:srgbClr val="000000"/>
                </a:solidFill>
                <a:latin typeface="Helvetica Neue"/>
                <a:ea typeface="Helvetica Neue"/>
                <a:cs typeface="Helvetica Neue"/>
                <a:sym typeface="Helvetica Neue"/>
              </a:rPr>
              <a:t> en la sección Variables. </a:t>
            </a:r>
            <a:r>
              <a:rPr lang="en-GB" sz="1600" b="1" i="0" u="none" strike="noStrike" cap="none">
                <a:solidFill>
                  <a:srgbClr val="CD0364"/>
                </a:solidFill>
                <a:latin typeface="Helvetica Neue"/>
                <a:ea typeface="Helvetica Neue"/>
                <a:cs typeface="Helvetica Neue"/>
                <a:sym typeface="Helvetica Neue"/>
              </a:rPr>
              <a:t>Nombra la variable</a:t>
            </a:r>
            <a:r>
              <a:rPr lang="en-GB" sz="1600" b="0" i="0" u="none" strike="noStrike" cap="none">
                <a:solidFill>
                  <a:srgbClr val="000000"/>
                </a:solidFill>
                <a:latin typeface="Helvetica Neue"/>
                <a:ea typeface="Helvetica Neue"/>
                <a:cs typeface="Helvetica Neue"/>
                <a:sym typeface="Helvetica Neue"/>
              </a:rPr>
              <a:t> «lectura», ya que almacenará el nivel de luz más reciente registrado. Verás que aparecen dos nuevos bloques variables.</a:t>
            </a:r>
            <a:endParaRPr/>
          </a:p>
        </p:txBody>
      </p:sp>
      <p:pic>
        <p:nvPicPr>
          <p:cNvPr id="358" name="Google Shape;358;g35fe6bcad37_0_32" descr="Código basado en bloques para micro:bit utilizado para un código dirigido por el profesor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0).png"/>
          <p:cNvPicPr preferRelativeResize="0"/>
          <p:nvPr/>
        </p:nvPicPr>
        <p:blipFill rotWithShape="1">
          <a:blip r:embed="rId3">
            <a:alphaModFix/>
          </a:blip>
          <a:srcRect/>
          <a:stretch/>
        </p:blipFill>
        <p:spPr>
          <a:xfrm>
            <a:off x="1378075" y="1989175"/>
            <a:ext cx="1583700" cy="1055800"/>
          </a:xfrm>
          <a:prstGeom prst="rect">
            <a:avLst/>
          </a:prstGeom>
          <a:noFill/>
          <a:ln>
            <a:noFill/>
          </a:ln>
        </p:spPr>
      </p:pic>
      <p:pic>
        <p:nvPicPr>
          <p:cNvPr id="359" name="Google Shape;359;g35fe6bcad37_0_32" descr="Código basado en bloques para micro:bit utilizado para un código dirigido por el profesor junto con los alumnos para codificar la visualización de la letra «M» como señal de que está listo para medir el nivel de luz, almacenar el nivel de luz inicial medido en la variable «lectura» y hacer una pausa antes de que se pueda realizar otra entrada al inicio del programa."/>
          <p:cNvPicPr preferRelativeResize="0"/>
          <p:nvPr/>
        </p:nvPicPr>
        <p:blipFill rotWithShape="1">
          <a:blip r:embed="rId4">
            <a:alphaModFix/>
          </a:blip>
          <a:srcRect l="43480" b="30303"/>
          <a:stretch/>
        </p:blipFill>
        <p:spPr>
          <a:xfrm>
            <a:off x="6019575" y="1906950"/>
            <a:ext cx="1441699" cy="1869114"/>
          </a:xfrm>
          <a:prstGeom prst="rect">
            <a:avLst/>
          </a:prstGeom>
          <a:solidFill>
            <a:srgbClr val="FFFFFF"/>
          </a:solidFill>
          <a:ln>
            <a:noFill/>
          </a:ln>
        </p:spPr>
      </p:pic>
      <p:sp>
        <p:nvSpPr>
          <p:cNvPr id="360" name="Google Shape;360;g35fe6bcad37_0_32"/>
          <p:cNvSpPr/>
          <p:nvPr/>
        </p:nvSpPr>
        <p:spPr>
          <a:xfrm>
            <a:off x="681025" y="5444950"/>
            <a:ext cx="88362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es mejor utilizar nombres de variables que describan la información que se almacenará, en lugar de utilizar letras sueltas como x, y o z.</a:t>
            </a:r>
            <a:endParaRPr/>
          </a:p>
        </p:txBody>
      </p:sp>
      <p:pic>
        <p:nvPicPr>
          <p:cNvPr id="361" name="Google Shape;361;g35fe6bcad37_0_32"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660e946a5b_0_74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67" name="Google Shape;367;g3660e946a5b_0_7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24</a:t>
            </a:fld>
            <a:endParaRPr/>
          </a:p>
        </p:txBody>
      </p:sp>
      <p:sp>
        <p:nvSpPr>
          <p:cNvPr id="368" name="Google Shape;368;g3660e946a5b_0_744"/>
          <p:cNvSpPr txBox="1">
            <a:spLocks noGrp="1"/>
          </p:cNvSpPr>
          <p:nvPr>
            <p:ph type="body" idx="1"/>
          </p:nvPr>
        </p:nvSpPr>
        <p:spPr>
          <a:xfrm>
            <a:off x="681025" y="1248197"/>
            <a:ext cx="50715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 al inicio, parte 2:</a:t>
            </a:r>
            <a:endParaRPr/>
          </a:p>
        </p:txBody>
      </p:sp>
      <p:sp>
        <p:nvSpPr>
          <p:cNvPr id="369" name="Google Shape;369;g3660e946a5b_0_74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70" name="Google Shape;370;g3660e946a5b_0_744"/>
          <p:cNvSpPr/>
          <p:nvPr/>
        </p:nvSpPr>
        <p:spPr>
          <a:xfrm>
            <a:off x="6550625" y="1761075"/>
            <a:ext cx="2518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Busca el bloque «pausa» </a:t>
            </a:r>
            <a:r>
              <a:rPr lang="en-GB" sz="1700" b="0" i="0" u="none" strike="noStrike" cap="none">
                <a:solidFill>
                  <a:srgbClr val="000000"/>
                </a:solidFill>
                <a:latin typeface="Helvetica Neue"/>
                <a:ea typeface="Helvetica Neue"/>
                <a:cs typeface="Helvetica Neue"/>
                <a:sym typeface="Helvetica Neue"/>
              </a:rPr>
              <a:t>en la sección Básico para añadir una pausa de 100 ms antes de que se pueda realizar otra entrada.</a:t>
            </a:r>
            <a:endParaRPr/>
          </a:p>
        </p:txBody>
      </p:sp>
      <p:pic>
        <p:nvPicPr>
          <p:cNvPr id="371" name="Google Shape;371;g3660e946a5b_0_744" descr="Código basado en bloques para micro:bit utilizado para un código dirigido por el profesor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4).png"/>
          <p:cNvPicPr preferRelativeResize="0"/>
          <p:nvPr/>
        </p:nvPicPr>
        <p:blipFill rotWithShape="1">
          <a:blip r:embed="rId3">
            <a:alphaModFix/>
          </a:blip>
          <a:srcRect/>
          <a:stretch/>
        </p:blipFill>
        <p:spPr>
          <a:xfrm>
            <a:off x="6695375" y="2051275"/>
            <a:ext cx="2228999" cy="1468519"/>
          </a:xfrm>
          <a:prstGeom prst="rect">
            <a:avLst/>
          </a:prstGeom>
          <a:noFill/>
          <a:ln>
            <a:noFill/>
          </a:ln>
        </p:spPr>
      </p:pic>
      <p:sp>
        <p:nvSpPr>
          <p:cNvPr id="372" name="Google Shape;372;g3660e946a5b_0_744"/>
          <p:cNvSpPr/>
          <p:nvPr/>
        </p:nvSpPr>
        <p:spPr>
          <a:xfrm>
            <a:off x="681025" y="1721924"/>
            <a:ext cx="5580300" cy="4324199"/>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Establecer lectura en 0</a:t>
            </a:r>
            <a:r>
              <a:rPr lang="en-GB" sz="1600" b="0" i="0" u="none" strike="noStrike" cap="none">
                <a:solidFill>
                  <a:srgbClr val="000000"/>
                </a:solidFill>
                <a:latin typeface="Helvetica Neue"/>
                <a:ea typeface="Helvetica Neue"/>
                <a:cs typeface="Helvetica Neue"/>
                <a:sym typeface="Helvetica Neue"/>
              </a:rPr>
              <a:t> en la sección Variables.</a:t>
            </a:r>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«nivel de luz»</a:t>
            </a:r>
            <a:r>
              <a:rPr lang="en-GB" sz="1600" b="0" i="0" u="none" strike="noStrike" cap="none">
                <a:solidFill>
                  <a:schemeClr val="dk1"/>
                </a:solidFill>
                <a:latin typeface="Helvetica Neue"/>
                <a:ea typeface="Helvetica Neue"/>
                <a:cs typeface="Helvetica Neue"/>
                <a:sym typeface="Helvetica Neue"/>
              </a:rPr>
              <a:t> en la sección Entrada y colócalo encima del 0 en el bloque «Establecer lectura en 0». Esto almacenará la lectura actual del nivel de luz en la variable «lectura».</a:t>
            </a:r>
            <a:endParaRPr/>
          </a:p>
        </p:txBody>
      </p:sp>
      <p:pic>
        <p:nvPicPr>
          <p:cNvPr id="373" name="Google Shape;373;g3660e946a5b_0_744" descr="Código basado en bloques para micro:bit utilizado para un código dirigido por el profesor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2).png"/>
          <p:cNvPicPr preferRelativeResize="0"/>
          <p:nvPr/>
        </p:nvPicPr>
        <p:blipFill rotWithShape="1">
          <a:blip r:embed="rId4">
            <a:alphaModFix/>
          </a:blip>
          <a:srcRect/>
          <a:stretch/>
        </p:blipFill>
        <p:spPr>
          <a:xfrm>
            <a:off x="2857012" y="1850350"/>
            <a:ext cx="1629950" cy="1167033"/>
          </a:xfrm>
          <a:prstGeom prst="rect">
            <a:avLst/>
          </a:prstGeom>
          <a:noFill/>
          <a:ln>
            <a:noFill/>
          </a:ln>
        </p:spPr>
      </p:pic>
      <p:pic>
        <p:nvPicPr>
          <p:cNvPr id="374" name="Google Shape;374;g3660e946a5b_0_744" descr="Código basado en bloques para micro:bit utilizado para un código dirigido por el profesor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3).png"/>
          <p:cNvPicPr preferRelativeResize="0"/>
          <p:nvPr/>
        </p:nvPicPr>
        <p:blipFill rotWithShape="1">
          <a:blip r:embed="rId5">
            <a:alphaModFix/>
          </a:blip>
          <a:srcRect/>
          <a:stretch/>
        </p:blipFill>
        <p:spPr>
          <a:xfrm>
            <a:off x="2857012" y="3519794"/>
            <a:ext cx="2174575" cy="1125650"/>
          </a:xfrm>
          <a:prstGeom prst="rect">
            <a:avLst/>
          </a:prstGeom>
          <a:noFill/>
          <a:ln>
            <a:noFill/>
          </a:ln>
        </p:spPr>
      </p:pic>
      <p:pic>
        <p:nvPicPr>
          <p:cNvPr id="375" name="Google Shape;375;g3660e946a5b_0_744"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3660e946a5b_0_76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81" name="Google Shape;381;g3660e946a5b_0_7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25</a:t>
            </a:fld>
            <a:endParaRPr/>
          </a:p>
        </p:txBody>
      </p:sp>
      <p:sp>
        <p:nvSpPr>
          <p:cNvPr id="382" name="Google Shape;382;g3660e946a5b_0_763"/>
          <p:cNvSpPr txBox="1">
            <a:spLocks noGrp="1"/>
          </p:cNvSpPr>
          <p:nvPr>
            <p:ph type="body" idx="1"/>
          </p:nvPr>
        </p:nvSpPr>
        <p:spPr>
          <a:xfrm>
            <a:off x="681025" y="1301993"/>
            <a:ext cx="50715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 botón A:</a:t>
            </a:r>
            <a:endParaRPr/>
          </a:p>
        </p:txBody>
      </p:sp>
      <p:sp>
        <p:nvSpPr>
          <p:cNvPr id="383" name="Google Shape;383;g3660e946a5b_0_7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84" name="Google Shape;384;g3660e946a5b_0_763"/>
          <p:cNvSpPr/>
          <p:nvPr/>
        </p:nvSpPr>
        <p:spPr>
          <a:xfrm>
            <a:off x="743525" y="1829450"/>
            <a:ext cx="1966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Busca el bloque «Al pulsar el botón A» </a:t>
            </a:r>
            <a:r>
              <a:rPr lang="en-GB" sz="18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pic>
        <p:nvPicPr>
          <p:cNvPr id="385" name="Google Shape;385;g3660e946a5b_0_763"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19).png"/>
          <p:cNvPicPr preferRelativeResize="0"/>
          <p:nvPr/>
        </p:nvPicPr>
        <p:blipFill rotWithShape="1">
          <a:blip r:embed="rId3">
            <a:alphaModFix/>
          </a:blip>
          <a:srcRect l="51119" t="11543" r="29620" b="63432"/>
          <a:stretch/>
        </p:blipFill>
        <p:spPr>
          <a:xfrm>
            <a:off x="921288" y="2226725"/>
            <a:ext cx="1610977" cy="864749"/>
          </a:xfrm>
          <a:prstGeom prst="rect">
            <a:avLst/>
          </a:prstGeom>
          <a:noFill/>
          <a:ln>
            <a:noFill/>
          </a:ln>
        </p:spPr>
      </p:pic>
      <p:sp>
        <p:nvSpPr>
          <p:cNvPr id="386" name="Google Shape;386;g3660e946a5b_0_763"/>
          <p:cNvSpPr/>
          <p:nvPr/>
        </p:nvSpPr>
        <p:spPr>
          <a:xfrm>
            <a:off x="2999625" y="1853113"/>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Busca el bloque Establecer lectura en 0</a:t>
            </a:r>
            <a:r>
              <a:rPr lang="en-GB" sz="1700" b="0" i="0" u="none" strike="noStrike" cap="none">
                <a:solidFill>
                  <a:srgbClr val="000000"/>
                </a:solidFill>
                <a:latin typeface="Helvetica Neue"/>
                <a:ea typeface="Helvetica Neue"/>
                <a:cs typeface="Helvetica Neue"/>
                <a:sym typeface="Helvetica Neue"/>
              </a:rPr>
              <a:t> en la sección Variables.</a:t>
            </a:r>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700" b="1" i="0" u="none" strike="noStrike" cap="none">
                <a:solidFill>
                  <a:srgbClr val="CD0364"/>
                </a:solidFill>
                <a:latin typeface="Helvetica Neue"/>
                <a:ea typeface="Helvetica Neue"/>
                <a:cs typeface="Helvetica Neue"/>
                <a:sym typeface="Helvetica Neue"/>
              </a:rPr>
              <a:t>Busca el bloque «nivel de luz»</a:t>
            </a:r>
            <a:r>
              <a:rPr lang="en-GB" sz="1700" b="0" i="0" u="none" strike="noStrike" cap="none">
                <a:solidFill>
                  <a:schemeClr val="dk1"/>
                </a:solidFill>
                <a:latin typeface="Helvetica Neue"/>
                <a:ea typeface="Helvetica Neue"/>
                <a:cs typeface="Helvetica Neue"/>
                <a:sym typeface="Helvetica Neue"/>
              </a:rPr>
              <a:t> en la sección Entrada y colócalo encima del 0 en el bloque «Establecer lectura en 0». Esto almacenará la lectura actual del nivel de luz en la variable «lectura» cuando se pulse el botón A.</a:t>
            </a:r>
            <a:endParaRPr/>
          </a:p>
        </p:txBody>
      </p:sp>
      <p:pic>
        <p:nvPicPr>
          <p:cNvPr id="387" name="Google Shape;387;g3660e946a5b_0_763"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35).png"/>
          <p:cNvPicPr preferRelativeResize="0"/>
          <p:nvPr/>
        </p:nvPicPr>
        <p:blipFill rotWithShape="1">
          <a:blip r:embed="rId4">
            <a:alphaModFix/>
          </a:blip>
          <a:srcRect l="59085" b="37393"/>
          <a:stretch/>
        </p:blipFill>
        <p:spPr>
          <a:xfrm>
            <a:off x="5301994" y="1953557"/>
            <a:ext cx="1893176" cy="1021274"/>
          </a:xfrm>
          <a:prstGeom prst="rect">
            <a:avLst/>
          </a:prstGeom>
          <a:solidFill>
            <a:srgbClr val="FFFFFF"/>
          </a:solidFill>
          <a:ln>
            <a:noFill/>
          </a:ln>
        </p:spPr>
      </p:pic>
      <p:pic>
        <p:nvPicPr>
          <p:cNvPr id="388" name="Google Shape;388;g3660e946a5b_0_763"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36).png"/>
          <p:cNvPicPr preferRelativeResize="0"/>
          <p:nvPr/>
        </p:nvPicPr>
        <p:blipFill rotWithShape="1">
          <a:blip r:embed="rId5">
            <a:alphaModFix/>
          </a:blip>
          <a:srcRect/>
          <a:stretch/>
        </p:blipFill>
        <p:spPr>
          <a:xfrm>
            <a:off x="5366003" y="3449098"/>
            <a:ext cx="2650647" cy="1021275"/>
          </a:xfrm>
          <a:prstGeom prst="rect">
            <a:avLst/>
          </a:prstGeom>
          <a:noFill/>
          <a:ln>
            <a:noFill/>
          </a:ln>
        </p:spPr>
      </p:pic>
      <p:pic>
        <p:nvPicPr>
          <p:cNvPr id="389" name="Google Shape;389;g3660e946a5b_0_763"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3660e946a5b_0_78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95" name="Google Shape;395;g3660e946a5b_0_7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26</a:t>
            </a:fld>
            <a:endParaRPr/>
          </a:p>
        </p:txBody>
      </p:sp>
      <p:sp>
        <p:nvSpPr>
          <p:cNvPr id="396" name="Google Shape;396;g3660e946a5b_0_782"/>
          <p:cNvSpPr txBox="1">
            <a:spLocks noGrp="1"/>
          </p:cNvSpPr>
          <p:nvPr>
            <p:ph type="body" idx="1"/>
          </p:nvPr>
        </p:nvSpPr>
        <p:spPr>
          <a:xfrm>
            <a:off x="680963" y="1312688"/>
            <a:ext cx="50715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 botón A, parte 2:</a:t>
            </a:r>
            <a:endParaRPr/>
          </a:p>
        </p:txBody>
      </p:sp>
      <p:sp>
        <p:nvSpPr>
          <p:cNvPr id="397" name="Google Shape;397;g3660e946a5b_0_7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98" name="Google Shape;398;g3660e946a5b_0_782"/>
          <p:cNvSpPr/>
          <p:nvPr/>
        </p:nvSpPr>
        <p:spPr>
          <a:xfrm>
            <a:off x="743525" y="1829450"/>
            <a:ext cx="2563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a:t>
            </a:r>
            <a:r>
              <a:rPr lang="en-GB" sz="1600" b="0" i="0" u="none" strike="noStrike" cap="none">
                <a:solidFill>
                  <a:srgbClr val="000000"/>
                </a:solidFill>
                <a:latin typeface="Helvetica Neue"/>
                <a:ea typeface="Helvetica Neue"/>
                <a:cs typeface="Helvetica Neue"/>
                <a:sym typeface="Helvetica Neue"/>
              </a:rPr>
              <a:t> en la sección Básico, selecciona la flecha situada a la derecha de la imagen del ícono del corazón y selecciona el ícono del «pequeño diamante».</a:t>
            </a:r>
            <a:endParaRPr/>
          </a:p>
        </p:txBody>
      </p:sp>
      <p:pic>
        <p:nvPicPr>
          <p:cNvPr id="399" name="Google Shape;399;g3660e946a5b_0_782"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37).png"/>
          <p:cNvPicPr preferRelativeResize="0"/>
          <p:nvPr/>
        </p:nvPicPr>
        <p:blipFill rotWithShape="1">
          <a:blip r:embed="rId3">
            <a:alphaModFix/>
          </a:blip>
          <a:srcRect/>
          <a:stretch/>
        </p:blipFill>
        <p:spPr>
          <a:xfrm>
            <a:off x="910625" y="2119913"/>
            <a:ext cx="2228999" cy="1265293"/>
          </a:xfrm>
          <a:prstGeom prst="rect">
            <a:avLst/>
          </a:prstGeom>
          <a:noFill/>
          <a:ln>
            <a:noFill/>
          </a:ln>
        </p:spPr>
      </p:pic>
      <p:sp>
        <p:nvSpPr>
          <p:cNvPr id="400" name="Google Shape;400;g3660e946a5b_0_782"/>
          <p:cNvSpPr/>
          <p:nvPr/>
        </p:nvSpPr>
        <p:spPr>
          <a:xfrm>
            <a:off x="3556950" y="1829450"/>
            <a:ext cx="2704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a:t>
            </a:r>
            <a:r>
              <a:rPr lang="en-GB" sz="1600" b="0" i="0" u="none" strike="noStrike" cap="none">
                <a:solidFill>
                  <a:srgbClr val="000000"/>
                </a:solidFill>
                <a:latin typeface="Helvetica Neue"/>
                <a:ea typeface="Helvetica Neue"/>
                <a:cs typeface="Helvetica Neue"/>
                <a:sym typeface="Helvetica Neue"/>
              </a:rPr>
              <a:t> en la sección Básico, selecciona la flecha situada a la derecha de la imagen del ícono del corazón y selecciona el ícono del «diamante».</a:t>
            </a:r>
            <a:endParaRPr/>
          </a:p>
        </p:txBody>
      </p:sp>
      <p:pic>
        <p:nvPicPr>
          <p:cNvPr id="401" name="Google Shape;401;g3660e946a5b_0_782"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38).png"/>
          <p:cNvPicPr preferRelativeResize="0"/>
          <p:nvPr/>
        </p:nvPicPr>
        <p:blipFill rotWithShape="1">
          <a:blip r:embed="rId4">
            <a:alphaModFix/>
          </a:blip>
          <a:srcRect/>
          <a:stretch/>
        </p:blipFill>
        <p:spPr>
          <a:xfrm>
            <a:off x="3794550" y="2066999"/>
            <a:ext cx="2228999" cy="1671739"/>
          </a:xfrm>
          <a:prstGeom prst="rect">
            <a:avLst/>
          </a:prstGeom>
          <a:solidFill>
            <a:srgbClr val="FFFFFF"/>
          </a:solidFill>
          <a:ln>
            <a:noFill/>
          </a:ln>
        </p:spPr>
      </p:pic>
      <p:sp>
        <p:nvSpPr>
          <p:cNvPr id="402" name="Google Shape;402;g3660e946a5b_0_782"/>
          <p:cNvSpPr/>
          <p:nvPr/>
        </p:nvSpPr>
        <p:spPr>
          <a:xfrm>
            <a:off x="6511375" y="1829450"/>
            <a:ext cx="28611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CD0364"/>
                </a:solidFill>
                <a:latin typeface="Helvetica Neue"/>
                <a:ea typeface="Helvetica Neue"/>
                <a:cs typeface="Helvetica Neue"/>
                <a:sym typeface="Helvetica Neue"/>
              </a:rPr>
              <a:t>Busca el bloque «mostrar cadena» </a:t>
            </a:r>
            <a:r>
              <a:rPr lang="en-GB" sz="1500" b="0" i="0" u="none" strike="noStrike" cap="none">
                <a:solidFill>
                  <a:srgbClr val="000000"/>
                </a:solidFill>
                <a:latin typeface="Helvetica Neue"/>
                <a:ea typeface="Helvetica Neue"/>
                <a:cs typeface="Helvetica Neue"/>
                <a:sym typeface="Helvetica Neue"/>
              </a:rPr>
              <a:t>en la sección Básico y actualiza la cadena para que indique M, con el fin de ayudar a los alumnos a saber que el micro:bit está listo para medir los niveles de luz. </a:t>
            </a:r>
            <a:endParaRPr/>
          </a:p>
        </p:txBody>
      </p:sp>
      <p:pic>
        <p:nvPicPr>
          <p:cNvPr id="403" name="Google Shape;403;g3660e946a5b_0_782" descr="Código basado en bloques para micro:bit utilizado para un código dirigido por el profesor junto con los alumnos para programar el botón A pulsado en un micro:bit para almacenar el nivel de luz medido en la variable «lectura», mostrar una animación para indicar que se ha guardado una medición, hacer una pausa y mostrar «M» como señal de que está listo para medir un nivel de luz." title="microbit-screenshot (39).png"/>
          <p:cNvPicPr preferRelativeResize="0"/>
          <p:nvPr/>
        </p:nvPicPr>
        <p:blipFill rotWithShape="1">
          <a:blip r:embed="rId5">
            <a:alphaModFix/>
          </a:blip>
          <a:srcRect/>
          <a:stretch/>
        </p:blipFill>
        <p:spPr>
          <a:xfrm>
            <a:off x="6827424" y="1925992"/>
            <a:ext cx="2228999" cy="1986423"/>
          </a:xfrm>
          <a:prstGeom prst="rect">
            <a:avLst/>
          </a:prstGeom>
          <a:solidFill>
            <a:srgbClr val="FFFFFF"/>
          </a:solidFill>
          <a:ln>
            <a:noFill/>
          </a:ln>
        </p:spPr>
      </p:pic>
      <p:pic>
        <p:nvPicPr>
          <p:cNvPr id="404" name="Google Shape;404;g3660e946a5b_0_782"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g3660e946a5b_0_799"/>
          <p:cNvSpPr txBox="1">
            <a:spLocks noGrp="1"/>
          </p:cNvSpPr>
          <p:nvPr>
            <p:ph type="title"/>
          </p:nvPr>
        </p:nvSpPr>
        <p:spPr>
          <a:xfrm>
            <a:off x="681026" y="456075"/>
            <a:ext cx="7449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410" name="Google Shape;410;g3660e946a5b_0_79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27</a:t>
            </a:fld>
            <a:endParaRPr/>
          </a:p>
        </p:txBody>
      </p:sp>
      <p:sp>
        <p:nvSpPr>
          <p:cNvPr id="411" name="Google Shape;411;g3660e946a5b_0_799"/>
          <p:cNvSpPr txBox="1">
            <a:spLocks noGrp="1"/>
          </p:cNvSpPr>
          <p:nvPr>
            <p:ph type="body" idx="1"/>
          </p:nvPr>
        </p:nvSpPr>
        <p:spPr>
          <a:xfrm>
            <a:off x="681025" y="1319200"/>
            <a:ext cx="5071500" cy="4917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946"/>
              <a:buNone/>
            </a:pPr>
            <a:r>
              <a:rPr lang="en-GB" sz="1800" b="1" i="1">
                <a:solidFill>
                  <a:srgbClr val="CD0364"/>
                </a:solidFill>
              </a:rPr>
              <a:t>Crea el código: botón B:</a:t>
            </a:r>
            <a:endParaRPr/>
          </a:p>
        </p:txBody>
      </p:sp>
      <p:sp>
        <p:nvSpPr>
          <p:cNvPr id="412" name="Google Shape;412;g3660e946a5b_0_79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13" name="Google Shape;413;g3660e946a5b_0_799"/>
          <p:cNvSpPr/>
          <p:nvPr/>
        </p:nvSpPr>
        <p:spPr>
          <a:xfrm>
            <a:off x="5248656" y="1882375"/>
            <a:ext cx="4133619"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CD0364"/>
                </a:solidFill>
                <a:latin typeface="Helvetica Neue"/>
                <a:ea typeface="Helvetica Neue"/>
                <a:cs typeface="Helvetica Neue"/>
                <a:sym typeface="Helvetica Neue"/>
              </a:rPr>
              <a:t>Busca el bloque Mostrar número 0</a:t>
            </a:r>
            <a:r>
              <a:rPr lang="en-GB" sz="1500" b="0" i="0" u="none" strike="noStrike" cap="none">
                <a:solidFill>
                  <a:schemeClr val="dk1"/>
                </a:solidFill>
                <a:latin typeface="Helvetica Neue"/>
                <a:ea typeface="Helvetica Neue"/>
                <a:cs typeface="Helvetica Neue"/>
                <a:sym typeface="Helvetica Neue"/>
              </a:rPr>
              <a:t> en la sección Entrada.</a:t>
            </a:r>
            <a:endParaRPr/>
          </a:p>
          <a:p>
            <a:pPr marL="0" marR="0" lvl="0" indent="0" algn="l" rtl="0">
              <a:lnSpc>
                <a:spcPct val="110000"/>
              </a:lnSpc>
              <a:spcBef>
                <a:spcPts val="1300"/>
              </a:spcBef>
              <a:spcAft>
                <a:spcPts val="0"/>
              </a:spcAft>
              <a:buClr>
                <a:srgbClr val="000000"/>
              </a:buClr>
              <a:buSzPts val="1500"/>
              <a:buFont typeface="Arial"/>
              <a:buNone/>
            </a:pPr>
            <a:endParaRPr sz="15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500"/>
              <a:buFont typeface="Arial"/>
              <a:buNone/>
            </a:pPr>
            <a:endParaRPr sz="15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500"/>
              <a:buFont typeface="Arial"/>
              <a:buNone/>
            </a:pPr>
            <a:endParaRPr sz="15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500" b="1" i="0" u="none" strike="noStrike" cap="none">
                <a:solidFill>
                  <a:srgbClr val="CD0364"/>
                </a:solidFill>
                <a:latin typeface="Helvetica Neue"/>
                <a:ea typeface="Helvetica Neue"/>
                <a:cs typeface="Helvetica Neue"/>
                <a:sym typeface="Helvetica Neue"/>
              </a:rPr>
              <a:t>Busca la variable «lectura»</a:t>
            </a:r>
            <a:r>
              <a:rPr lang="en-GB" sz="1500" b="0" i="0" u="none" strike="noStrike" cap="none">
                <a:solidFill>
                  <a:schemeClr val="dk1"/>
                </a:solidFill>
                <a:latin typeface="Helvetica Neue"/>
                <a:ea typeface="Helvetica Neue"/>
                <a:cs typeface="Helvetica Neue"/>
                <a:sym typeface="Helvetica Neue"/>
              </a:rPr>
              <a:t> en la sección Variables y colócala encima del 0 en el bloque «Mostrar número 0».</a:t>
            </a:r>
            <a:endParaRPr/>
          </a:p>
        </p:txBody>
      </p:sp>
      <p:sp>
        <p:nvSpPr>
          <p:cNvPr id="414" name="Google Shape;414;g3660e946a5b_0_799"/>
          <p:cNvSpPr/>
          <p:nvPr/>
        </p:nvSpPr>
        <p:spPr>
          <a:xfrm>
            <a:off x="743525" y="1829450"/>
            <a:ext cx="2203278"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CD0364"/>
                </a:solidFill>
                <a:latin typeface="Helvetica Neue"/>
                <a:ea typeface="Helvetica Neue"/>
                <a:cs typeface="Helvetica Neue"/>
                <a:sym typeface="Helvetica Neue"/>
              </a:rPr>
              <a:t>Busca el bloque «Al pulsar el botón A» </a:t>
            </a:r>
            <a:r>
              <a:rPr lang="en-GB" sz="1500" b="0" i="0" u="none" strike="noStrike" cap="none">
                <a:solidFill>
                  <a:srgbClr val="000000"/>
                </a:solidFill>
                <a:latin typeface="Helvetica Neue"/>
                <a:ea typeface="Helvetica Neue"/>
                <a:cs typeface="Helvetica Neue"/>
                <a:sym typeface="Helvetica Neue"/>
              </a:rPr>
              <a:t>en la sección Entrada y añádelo a tu espacio de trabajo. Selecciona la flecha hacia abajo y selecciona B.</a:t>
            </a:r>
            <a:endParaRPr/>
          </a:p>
        </p:txBody>
      </p:sp>
      <p:pic>
        <p:nvPicPr>
          <p:cNvPr id="415" name="Google Shape;415;g3660e946a5b_0_79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23).png"/>
          <p:cNvPicPr preferRelativeResize="0"/>
          <p:nvPr/>
        </p:nvPicPr>
        <p:blipFill rotWithShape="1">
          <a:blip r:embed="rId3">
            <a:alphaModFix/>
          </a:blip>
          <a:srcRect l="65999" t="15354" r="17901" b="59051"/>
          <a:stretch/>
        </p:blipFill>
        <p:spPr>
          <a:xfrm>
            <a:off x="909751" y="2021264"/>
            <a:ext cx="1594675" cy="802226"/>
          </a:xfrm>
          <a:prstGeom prst="rect">
            <a:avLst/>
          </a:prstGeom>
          <a:noFill/>
          <a:ln>
            <a:noFill/>
          </a:ln>
        </p:spPr>
      </p:pic>
      <p:pic>
        <p:nvPicPr>
          <p:cNvPr id="416" name="Google Shape;416;g3660e946a5b_0_79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23).png"/>
          <p:cNvPicPr preferRelativeResize="0"/>
          <p:nvPr/>
        </p:nvPicPr>
        <p:blipFill rotWithShape="1">
          <a:blip r:embed="rId3">
            <a:alphaModFix/>
          </a:blip>
          <a:srcRect l="84692" t="14729" r="-790" b="59674"/>
          <a:stretch/>
        </p:blipFill>
        <p:spPr>
          <a:xfrm>
            <a:off x="909751" y="3015589"/>
            <a:ext cx="1594675" cy="802226"/>
          </a:xfrm>
          <a:prstGeom prst="rect">
            <a:avLst/>
          </a:prstGeom>
          <a:noFill/>
          <a:ln>
            <a:noFill/>
          </a:ln>
        </p:spPr>
      </p:pic>
      <p:sp>
        <p:nvSpPr>
          <p:cNvPr id="417" name="Google Shape;417;g3660e946a5b_0_799" descr="Flecha rosa hacia abajo para indicar que los alumnos cambiarán el bloque gris, inutilizable al pulsar el botón A, por uno rosa, utilizable al pulsar el botón B, haciendo clic en la flecha hacia abajo situada junto a la letra A y seleccionando la letra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sp>
        <p:nvSpPr>
          <p:cNvPr id="418" name="Google Shape;418;g3660e946a5b_0_799"/>
          <p:cNvSpPr/>
          <p:nvPr/>
        </p:nvSpPr>
        <p:spPr>
          <a:xfrm>
            <a:off x="3083963" y="1882375"/>
            <a:ext cx="2027533"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«borrar pantalla» </a:t>
            </a:r>
            <a:r>
              <a:rPr lang="en-GB" sz="1800" b="0" i="0" u="none" strike="noStrike" cap="none">
                <a:solidFill>
                  <a:schemeClr val="dk1"/>
                </a:solidFill>
                <a:latin typeface="Helvetica Neue"/>
                <a:ea typeface="Helvetica Neue"/>
                <a:cs typeface="Helvetica Neue"/>
                <a:sym typeface="Helvetica Neue"/>
              </a:rPr>
              <a:t>en la sección Básico</a:t>
            </a:r>
            <a:r>
              <a:rPr lang="en-GB" sz="1600" b="0" i="0" u="none" strike="noStrike" cap="none">
                <a:solidFill>
                  <a:srgbClr val="000000"/>
                </a:solidFill>
                <a:latin typeface="Helvetica Neue"/>
                <a:ea typeface="Helvetica Neue"/>
                <a:cs typeface="Helvetica Neue"/>
                <a:sym typeface="Helvetica Neue"/>
              </a:rPr>
              <a:t>.</a:t>
            </a:r>
            <a:endParaRPr/>
          </a:p>
        </p:txBody>
      </p:sp>
      <p:pic>
        <p:nvPicPr>
          <p:cNvPr id="419" name="Google Shape;419;g3660e946a5b_0_79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40).png"/>
          <p:cNvPicPr preferRelativeResize="0"/>
          <p:nvPr/>
        </p:nvPicPr>
        <p:blipFill rotWithShape="1">
          <a:blip r:embed="rId4">
            <a:alphaModFix/>
          </a:blip>
          <a:srcRect/>
          <a:stretch/>
        </p:blipFill>
        <p:spPr>
          <a:xfrm>
            <a:off x="3318463" y="2500013"/>
            <a:ext cx="1594674" cy="904338"/>
          </a:xfrm>
          <a:prstGeom prst="rect">
            <a:avLst/>
          </a:prstGeom>
          <a:noFill/>
          <a:ln>
            <a:noFill/>
          </a:ln>
        </p:spPr>
      </p:pic>
      <p:pic>
        <p:nvPicPr>
          <p:cNvPr id="420" name="Google Shape;420;g3660e946a5b_0_79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41).png"/>
          <p:cNvPicPr preferRelativeResize="0"/>
          <p:nvPr/>
        </p:nvPicPr>
        <p:blipFill rotWithShape="1">
          <a:blip r:embed="rId5">
            <a:alphaModFix/>
          </a:blip>
          <a:srcRect/>
          <a:stretch/>
        </p:blipFill>
        <p:spPr>
          <a:xfrm>
            <a:off x="6639687" y="2015100"/>
            <a:ext cx="1490666" cy="1155100"/>
          </a:xfrm>
          <a:prstGeom prst="rect">
            <a:avLst/>
          </a:prstGeom>
          <a:noFill/>
          <a:ln>
            <a:noFill/>
          </a:ln>
        </p:spPr>
      </p:pic>
      <p:pic>
        <p:nvPicPr>
          <p:cNvPr id="421" name="Google Shape;421;g3660e946a5b_0_79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42).png"/>
          <p:cNvPicPr preferRelativeResize="0"/>
          <p:nvPr/>
        </p:nvPicPr>
        <p:blipFill rotWithShape="1">
          <a:blip r:embed="rId6">
            <a:alphaModFix/>
          </a:blip>
          <a:srcRect/>
          <a:stretch/>
        </p:blipFill>
        <p:spPr>
          <a:xfrm>
            <a:off x="6562262" y="3886300"/>
            <a:ext cx="1645538" cy="1155100"/>
          </a:xfrm>
          <a:prstGeom prst="rect">
            <a:avLst/>
          </a:prstGeom>
          <a:noFill/>
          <a:ln>
            <a:noFill/>
          </a:ln>
        </p:spPr>
      </p:pic>
      <p:pic>
        <p:nvPicPr>
          <p:cNvPr id="422" name="Google Shape;422;g3660e946a5b_0_799" descr="Ilustración de un educador delante de una pizarra vacía utilizada para señalar las actividades dirigidas por el profesor en esta página" title="black female teacher image.png"/>
          <p:cNvPicPr preferRelativeResize="0"/>
          <p:nvPr/>
        </p:nvPicPr>
        <p:blipFill rotWithShape="1">
          <a:blip r:embed="rId7">
            <a:alphaModFix/>
          </a:blip>
          <a:srcRect/>
          <a:stretch/>
        </p:blipFill>
        <p:spPr>
          <a:xfrm>
            <a:off x="8193400" y="379637"/>
            <a:ext cx="1428350" cy="11912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g3660e946a5b_0_819"/>
          <p:cNvSpPr txBox="1">
            <a:spLocks noGrp="1"/>
          </p:cNvSpPr>
          <p:nvPr>
            <p:ph type="body" idx="1"/>
          </p:nvPr>
        </p:nvSpPr>
        <p:spPr>
          <a:xfrm>
            <a:off x="681025" y="1362260"/>
            <a:ext cx="8544000" cy="4831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a:solidFill>
                  <a:srgbClr val="CD0364"/>
                </a:solidFill>
              </a:rPr>
              <a:t>Crea el código: botón B, parte 2:</a:t>
            </a:r>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Prueba </a:t>
            </a:r>
            <a:r>
              <a:rPr lang="en-GB" sz="1800"/>
              <a:t>su código utilizando el simulador y luego </a:t>
            </a:r>
            <a:r>
              <a:rPr lang="en-GB" sz="1800" b="1">
                <a:solidFill>
                  <a:srgbClr val="CD0364"/>
                </a:solidFill>
              </a:rPr>
              <a:t>descarga</a:t>
            </a:r>
            <a:r>
              <a:rPr lang="en-GB" sz="1800"/>
              <a:t> el código en su micro:bit.</a:t>
            </a:r>
            <a:endParaRPr/>
          </a:p>
        </p:txBody>
      </p:sp>
      <p:sp>
        <p:nvSpPr>
          <p:cNvPr id="428" name="Google Shape;428;g3660e946a5b_0_81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429" name="Google Shape;429;g3660e946a5b_0_8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28</a:t>
            </a:fld>
            <a:endParaRPr/>
          </a:p>
        </p:txBody>
      </p:sp>
      <p:sp>
        <p:nvSpPr>
          <p:cNvPr id="430" name="Google Shape;430;g3660e946a5b_0_8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31" name="Google Shape;431;g3660e946a5b_0_819"/>
          <p:cNvSpPr/>
          <p:nvPr/>
        </p:nvSpPr>
        <p:spPr>
          <a:xfrm>
            <a:off x="681025" y="1810850"/>
            <a:ext cx="3026700" cy="3432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«pausa»</a:t>
            </a:r>
            <a:r>
              <a:rPr lang="en-GB" sz="1600" b="0" i="0" u="none" strike="noStrike" cap="none">
                <a:solidFill>
                  <a:schemeClr val="dk1"/>
                </a:solidFill>
                <a:latin typeface="Helvetica Neue"/>
                <a:ea typeface="Helvetica Neue"/>
                <a:cs typeface="Helvetica Neue"/>
                <a:sym typeface="Helvetica Neue"/>
              </a:rPr>
              <a:t> en la sección Básico y haz clic en la flecha para actualizar el tiempo a medio segundo (5000 ms).</a:t>
            </a:r>
            <a:endParaRPr/>
          </a:p>
        </p:txBody>
      </p:sp>
      <p:pic>
        <p:nvPicPr>
          <p:cNvPr id="432" name="Google Shape;432;g3660e946a5b_0_81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43).png"/>
          <p:cNvPicPr preferRelativeResize="0"/>
          <p:nvPr/>
        </p:nvPicPr>
        <p:blipFill rotWithShape="1">
          <a:blip r:embed="rId3">
            <a:alphaModFix/>
          </a:blip>
          <a:srcRect/>
          <a:stretch/>
        </p:blipFill>
        <p:spPr>
          <a:xfrm>
            <a:off x="1313400" y="1973050"/>
            <a:ext cx="1761951" cy="1568475"/>
          </a:xfrm>
          <a:prstGeom prst="rect">
            <a:avLst/>
          </a:prstGeom>
          <a:solidFill>
            <a:srgbClr val="FFFFFF"/>
          </a:solidFill>
          <a:ln>
            <a:noFill/>
          </a:ln>
        </p:spPr>
      </p:pic>
      <p:sp>
        <p:nvSpPr>
          <p:cNvPr id="433" name="Google Shape;433;g3660e946a5b_0_819"/>
          <p:cNvSpPr/>
          <p:nvPr/>
        </p:nvSpPr>
        <p:spPr>
          <a:xfrm>
            <a:off x="4020875" y="1854800"/>
            <a:ext cx="5204100" cy="33450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 </a:t>
            </a:r>
            <a:r>
              <a:rPr lang="en-GB" sz="1600" b="0" i="0" u="none" strike="noStrike" cap="none">
                <a:solidFill>
                  <a:srgbClr val="000000"/>
                </a:solidFill>
                <a:latin typeface="Helvetica Neue"/>
                <a:ea typeface="Helvetica Neue"/>
                <a:cs typeface="Helvetica Neue"/>
                <a:sym typeface="Helvetica Neue"/>
              </a:rPr>
              <a:t>en la sección Básico y actualiza la cadena para que indique M, con el fin de ayudar a los alumnos a saber que el micro:bit está listo para medir los niveles de luz. </a:t>
            </a:r>
            <a:endParaRPr/>
          </a:p>
        </p:txBody>
      </p:sp>
      <p:pic>
        <p:nvPicPr>
          <p:cNvPr id="434" name="Google Shape;434;g3660e946a5b_0_819" descr="Código basado en bloques para micro:bit utilizado para un código dirigido por el profesor junto con los alumnos para programar el botón B pulsado para borrar la pantalla, mostrar el nivel de luz almacenado en la variable «lectura», pausar y mostrar «M» como señal de que está listo para medir el nivel de luz." title="microbit-screenshot (44).png"/>
          <p:cNvPicPr preferRelativeResize="0"/>
          <p:nvPr/>
        </p:nvPicPr>
        <p:blipFill rotWithShape="1">
          <a:blip r:embed="rId4">
            <a:alphaModFix/>
          </a:blip>
          <a:srcRect/>
          <a:stretch/>
        </p:blipFill>
        <p:spPr>
          <a:xfrm>
            <a:off x="5768725" y="1904550"/>
            <a:ext cx="1708401" cy="1842401"/>
          </a:xfrm>
          <a:prstGeom prst="rect">
            <a:avLst/>
          </a:prstGeom>
          <a:solidFill>
            <a:srgbClr val="FFFFFF"/>
          </a:solidFill>
          <a:ln>
            <a:noFill/>
          </a:ln>
        </p:spPr>
      </p:pic>
      <p:pic>
        <p:nvPicPr>
          <p:cNvPr id="435" name="Google Shape;435;g3660e946a5b_0_819"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g35fa30c4f18_0_8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8</a:t>
            </a:r>
            <a:endParaRPr/>
          </a:p>
        </p:txBody>
      </p:sp>
      <p:sp>
        <p:nvSpPr>
          <p:cNvPr id="441" name="Google Shape;441;g35fa30c4f18_0_8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29</a:t>
            </a:fld>
            <a:endParaRPr/>
          </a:p>
        </p:txBody>
      </p:sp>
      <p:sp>
        <p:nvSpPr>
          <p:cNvPr id="442" name="Google Shape;442;g35fa30c4f18_0_8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43" name="Google Shape;443;g35fa30c4f18_0_88"/>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Utiliza tu micro:bit para recopilar datos:</a:t>
            </a:r>
            <a:endParaRPr/>
          </a:p>
          <a:p>
            <a:pPr marL="318151" marR="0" lvl="0" indent="-309553"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a:t>el micro:bit y </a:t>
            </a:r>
            <a:r>
              <a:rPr lang="en-GB" sz="1800" b="1">
                <a:solidFill>
                  <a:srgbClr val="CD0364"/>
                </a:solidFill>
              </a:rPr>
              <a:t>conecta</a:t>
            </a:r>
            <a:r>
              <a:rPr lang="en-GB" sz="1800"/>
              <a:t> la batería. </a:t>
            </a:r>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Ve</a:t>
            </a:r>
            <a:r>
              <a:rPr lang="en-GB" sz="1800"/>
              <a:t> a un punto de medición y comienza a recopilar datos. </a:t>
            </a:r>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Recopila</a:t>
            </a:r>
            <a:r>
              <a:rPr lang="en-GB" sz="1800"/>
              <a:t> datos sobre el nivel de luz pulsando el botón A. </a:t>
            </a:r>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Pulsa</a:t>
            </a:r>
            <a:r>
              <a:rPr lang="en-GB" sz="1800"/>
              <a:t> el botón B del micro:bit para mostrar los datos del nivel de luz en la pantalla led.</a:t>
            </a:r>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Anota la </a:t>
            </a:r>
            <a:r>
              <a:rPr lang="en-GB" sz="1800" b="1">
                <a:solidFill>
                  <a:srgbClr val="2993D6"/>
                </a:solidFill>
              </a:rPr>
              <a:t> </a:t>
            </a:r>
            <a:r>
              <a:rPr lang="en-GB" sz="1800"/>
              <a:t>distancia desde la fuente de luz y el nivel de iluminación en una hoja de cálculo.</a:t>
            </a:r>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Repite</a:t>
            </a:r>
            <a:r>
              <a:rPr lang="en-GB" sz="1800"/>
              <a:t> la recopilación de datos en diferentes puntos de medición y </a:t>
            </a:r>
            <a:r>
              <a:rPr lang="en-GB" sz="1800" b="1">
                <a:solidFill>
                  <a:srgbClr val="CD0364"/>
                </a:solidFill>
              </a:rPr>
              <a:t>analiza</a:t>
            </a:r>
            <a:r>
              <a:rPr lang="en-GB" sz="1800"/>
              <a:t> las mediciones de distancia y nivel de luz. ¿Qué observan y se preguntan los alumnos sobre sus resultados? </a:t>
            </a:r>
            <a:endParaRPr/>
          </a:p>
        </p:txBody>
      </p:sp>
      <p:pic>
        <p:nvPicPr>
          <p:cNvPr id="444" name="Google Shape;444;g35fa30c4f18_0_88"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3660e946a5b_0_510"/>
          <p:cNvSpPr txBox="1">
            <a:spLocks noGrp="1"/>
          </p:cNvSpPr>
          <p:nvPr>
            <p:ph type="body" idx="1"/>
          </p:nvPr>
        </p:nvSpPr>
        <p:spPr>
          <a:xfrm>
            <a:off x="681025" y="1367475"/>
            <a:ext cx="8544000" cy="49890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0000"/>
              </a:lnSpc>
              <a:spcBef>
                <a:spcPts val="1300"/>
              </a:spcBef>
              <a:spcAft>
                <a:spcPts val="0"/>
              </a:spcAft>
              <a:buClr>
                <a:schemeClr val="dk1"/>
              </a:buClr>
              <a:buSzPct val="55000"/>
              <a:buFont typeface="Arial"/>
              <a:buNone/>
            </a:pPr>
            <a:r>
              <a:rPr lang="en-GB" sz="2000" b="1">
                <a:solidFill>
                  <a:srgbClr val="00A000"/>
                </a:solidFill>
              </a:rPr>
              <a:t>Entradas</a:t>
            </a:r>
            <a:endParaRPr/>
          </a:p>
          <a:p>
            <a:pPr marL="0" lvl="0" indent="0" algn="l" rtl="0">
              <a:lnSpc>
                <a:spcPct val="100000"/>
              </a:lnSpc>
              <a:spcBef>
                <a:spcPts val="1300"/>
              </a:spcBef>
              <a:spcAft>
                <a:spcPts val="0"/>
              </a:spcAft>
              <a:buSzPct val="100000"/>
              <a:buNone/>
            </a:pPr>
            <a:r>
              <a:rPr lang="en-GB" sz="1800"/>
              <a:t>Las entradas permiten a las computadoras percibir lo que ocurre en el mundo real para actuar en consecuencia y hacer que ocurra algo. </a:t>
            </a:r>
            <a:endParaRPr sz="1800"/>
          </a:p>
          <a:p>
            <a:pPr marL="0" lvl="0" indent="0" algn="l" rtl="0">
              <a:lnSpc>
                <a:spcPct val="100000"/>
              </a:lnSpc>
              <a:spcBef>
                <a:spcPts val="1300"/>
              </a:spcBef>
              <a:spcAft>
                <a:spcPts val="0"/>
              </a:spcAft>
              <a:buSzPct val="100000"/>
              <a:buNone/>
            </a:pPr>
            <a:r>
              <a:rPr lang="en-GB" sz="1800"/>
              <a:t>Este proyecto utiliza el sensor de luz y los botones para la entrada de datos. </a:t>
            </a:r>
            <a:endParaRPr sz="1800"/>
          </a:p>
          <a:p>
            <a:pPr marL="457200" marR="2604607" lvl="0" indent="-334327" algn="l" rtl="0">
              <a:lnSpc>
                <a:spcPct val="100000"/>
              </a:lnSpc>
              <a:spcBef>
                <a:spcPts val="1300"/>
              </a:spcBef>
              <a:spcAft>
                <a:spcPts val="0"/>
              </a:spcAft>
              <a:buSzPct val="100000"/>
              <a:buChar char="•"/>
            </a:pPr>
            <a:r>
              <a:rPr lang="en-GB" sz="1800"/>
              <a:t>El micro:bit tiene dos botones que se pueden programar: A y B. Este proyecto utiliza el botón A para medir los niveles de luz y almacenarlos en una variable. El botón B se utiliza para ver la última medición realizada.</a:t>
            </a:r>
            <a:endParaRPr sz="1800"/>
          </a:p>
          <a:p>
            <a:pPr marL="0" marR="2604607" lvl="0" indent="0" algn="l" rtl="0">
              <a:lnSpc>
                <a:spcPct val="100000"/>
              </a:lnSpc>
              <a:spcBef>
                <a:spcPts val="1300"/>
              </a:spcBef>
              <a:spcAft>
                <a:spcPts val="0"/>
              </a:spcAft>
              <a:buNone/>
            </a:pPr>
            <a:endParaRPr sz="1800"/>
          </a:p>
          <a:p>
            <a:pPr marL="0" lvl="0" indent="0" algn="l" rtl="0">
              <a:lnSpc>
                <a:spcPct val="100000"/>
              </a:lnSpc>
              <a:spcBef>
                <a:spcPts val="1300"/>
              </a:spcBef>
              <a:spcAft>
                <a:spcPts val="0"/>
              </a:spcAft>
              <a:buClr>
                <a:schemeClr val="dk1"/>
              </a:buClr>
              <a:buSzPct val="55000"/>
              <a:buFont typeface="Arial"/>
              <a:buNone/>
            </a:pPr>
            <a:r>
              <a:rPr lang="en-GB" sz="2000" b="1">
                <a:solidFill>
                  <a:srgbClr val="00A000"/>
                </a:solidFill>
              </a:rPr>
              <a:t>Almacenamiento de datos</a:t>
            </a:r>
            <a:endParaRPr/>
          </a:p>
          <a:p>
            <a:pPr marL="0" lvl="0" indent="0" algn="l" rtl="0">
              <a:lnSpc>
                <a:spcPct val="100000"/>
              </a:lnSpc>
              <a:spcBef>
                <a:spcPts val="1300"/>
              </a:spcBef>
              <a:spcAft>
                <a:spcPts val="0"/>
              </a:spcAft>
              <a:buSzPct val="100000"/>
              <a:buNone/>
            </a:pPr>
            <a:r>
              <a:rPr lang="en-GB" sz="1800"/>
              <a:t>Las variables almacenan números o valores que pueden cambiar en un programa informático. </a:t>
            </a:r>
            <a:endParaRPr/>
          </a:p>
          <a:p>
            <a:pPr marL="457200" lvl="0" indent="-334327" algn="l" rtl="0">
              <a:lnSpc>
                <a:spcPct val="100000"/>
              </a:lnSpc>
              <a:spcBef>
                <a:spcPts val="1300"/>
              </a:spcBef>
              <a:spcAft>
                <a:spcPts val="0"/>
              </a:spcAft>
              <a:buSzPct val="100000"/>
              <a:buChar char="•"/>
            </a:pPr>
            <a:r>
              <a:rPr lang="en-GB" sz="1800"/>
              <a:t>Podemos describir las variables como una caja que almacena información y a la que los alumnos pueden acceder, añadir o eliminar en cualquier momento.</a:t>
            </a:r>
            <a:endParaRPr/>
          </a:p>
          <a:p>
            <a:pPr marL="0" lvl="0" indent="0" algn="l" rtl="0">
              <a:lnSpc>
                <a:spcPct val="100000"/>
              </a:lnSpc>
              <a:spcBef>
                <a:spcPts val="1300"/>
              </a:spcBef>
              <a:spcAft>
                <a:spcPts val="0"/>
              </a:spcAft>
              <a:buSzPct val="100000"/>
              <a:buNone/>
            </a:pPr>
            <a:r>
              <a:rPr lang="en-GB" sz="1800"/>
              <a:t>En Informática, una «cadena» es una secuencia de caracteres que puede contener letras, números, símbolos y espacios.</a:t>
            </a:r>
            <a:endParaRPr/>
          </a:p>
        </p:txBody>
      </p:sp>
      <p:sp>
        <p:nvSpPr>
          <p:cNvPr id="162" name="Google Shape;162;g3660e946a5b_0_5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63" name="Google Shape;163;g3660e946a5b_0_5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3</a:t>
            </a:fld>
            <a:endParaRPr/>
          </a:p>
        </p:txBody>
      </p:sp>
      <p:pic>
        <p:nvPicPr>
          <p:cNvPr id="164" name="Google Shape;164;g3660e946a5b_0_510" descr="Ilustración de una placa del micro:bit y una mano junto a ella."/>
          <p:cNvPicPr preferRelativeResize="0"/>
          <p:nvPr/>
        </p:nvPicPr>
        <p:blipFill rotWithShape="1">
          <a:blip r:embed="rId3">
            <a:alphaModFix/>
          </a:blip>
          <a:srcRect/>
          <a:stretch/>
        </p:blipFill>
        <p:spPr>
          <a:xfrm>
            <a:off x="6760499" y="2361426"/>
            <a:ext cx="2046900" cy="17181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g36ae2ea1a3a_0_4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450" name="Google Shape;450;g36ae2ea1a3a_0_4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30</a:t>
            </a:fld>
            <a:endParaRPr/>
          </a:p>
        </p:txBody>
      </p:sp>
      <p:sp>
        <p:nvSpPr>
          <p:cNvPr id="451" name="Google Shape;451;g36ae2ea1a3a_0_41"/>
          <p:cNvSpPr txBox="1">
            <a:spLocks noGrp="1"/>
          </p:cNvSpPr>
          <p:nvPr>
            <p:ph type="body" idx="1"/>
          </p:nvPr>
        </p:nvSpPr>
        <p:spPr>
          <a:xfrm>
            <a:off x="681025" y="1252728"/>
            <a:ext cx="8836200" cy="508347"/>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10000"/>
              </a:lnSpc>
              <a:spcBef>
                <a:spcPts val="1300"/>
              </a:spcBef>
              <a:spcAft>
                <a:spcPts val="0"/>
              </a:spcAft>
              <a:buSzPts val="1800"/>
              <a:buNone/>
            </a:pPr>
            <a:r>
              <a:rPr lang="en-GB" sz="1600"/>
              <a:t>Este proyecto mide el nivel de luz desde 0 (más oscuro) hasta 255 (más brillante). </a:t>
            </a:r>
            <a:endParaRPr/>
          </a:p>
        </p:txBody>
      </p:sp>
      <p:sp>
        <p:nvSpPr>
          <p:cNvPr id="452" name="Google Shape;452;g36ae2ea1a3a_0_41"/>
          <p:cNvSpPr/>
          <p:nvPr/>
        </p:nvSpPr>
        <p:spPr>
          <a:xfrm>
            <a:off x="438725" y="1924300"/>
            <a:ext cx="2788200" cy="4356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453" name="Google Shape;453;g36ae2ea1a3a_0_41"/>
          <p:cNvSpPr/>
          <p:nvPr/>
        </p:nvSpPr>
        <p:spPr>
          <a:xfrm>
            <a:off x="3362550" y="1924300"/>
            <a:ext cx="33447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454" name="Google Shape;454;g36ae2ea1a3a_0_41"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455" name="Google Shape;455;g36ae2ea1a3a_0_41" descr="Código basado en bloques para el botón A puls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456" name="Google Shape;456;g36ae2ea1a3a_0_41"/>
          <p:cNvSpPr/>
          <p:nvPr/>
        </p:nvSpPr>
        <p:spPr>
          <a:xfrm>
            <a:off x="6842875" y="1924275"/>
            <a:ext cx="27348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pulsar el botón B, se borrará la pantalla, se mostrará el nivel de luz almacenado en la variable «lectura» en la pantalla led y se esperará medio segundo (500 ms) antes de mostrar «M» en la pantalla led.</a:t>
            </a:r>
            <a:endParaRPr/>
          </a:p>
        </p:txBody>
      </p:sp>
      <p:pic>
        <p:nvPicPr>
          <p:cNvPr id="457" name="Google Shape;457;g36ae2ea1a3a_0_41" descr="Código basado en bloques para el botón B puls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458" name="Google Shape;458;g36ae2ea1a3a_0_4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59" name="Google Shape;459;g36ae2ea1a3a_0_41" descr="decorativo"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3660e946a5b_0_9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465" name="Google Shape;465;g3660e946a5b_0_9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para medidores de luz energética</a:t>
            </a:r>
            <a:endParaRPr/>
          </a:p>
        </p:txBody>
      </p:sp>
      <p:sp>
        <p:nvSpPr>
          <p:cNvPr id="471" name="Google Shape;471;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32</a:t>
            </a:fld>
            <a:endParaRPr/>
          </a:p>
        </p:txBody>
      </p:sp>
      <p:sp>
        <p:nvSpPr>
          <p:cNvPr id="472" name="Google Shape;472;g35fa30c4f18_0_51"/>
          <p:cNvSpPr txBox="1">
            <a:spLocks noGrp="1"/>
          </p:cNvSpPr>
          <p:nvPr>
            <p:ph type="body" idx="1"/>
          </p:nvPr>
        </p:nvSpPr>
        <p:spPr>
          <a:xfrm>
            <a:off x="681021" y="1548375"/>
            <a:ext cx="83292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Añade un segundo micro:bit y la funcionalidad de radio para permitir la lectura remota de los niveles de luz.</a:t>
            </a:r>
            <a:endParaRPr/>
          </a:p>
          <a:p>
            <a:pPr marL="318151" lvl="0" indent="-309553" algn="l" rtl="0">
              <a:lnSpc>
                <a:spcPct val="110000"/>
              </a:lnSpc>
              <a:spcBef>
                <a:spcPts val="1300"/>
              </a:spcBef>
              <a:spcAft>
                <a:spcPts val="0"/>
              </a:spcAft>
              <a:buClr>
                <a:srgbClr val="00A000"/>
              </a:buClr>
              <a:buSzPts val="1800"/>
              <a:buChar char="•"/>
            </a:pPr>
            <a:r>
              <a:rPr lang="en-GB" sz="1800"/>
              <a:t>Si tienes acceso a un medidor de luz que mida los niveles de luz en otras unidades, compara las lecturas del micro:bit con él.</a:t>
            </a:r>
            <a:endParaRPr/>
          </a:p>
          <a:p>
            <a:pPr marL="318151" marR="0" lvl="0" indent="-309553" algn="l" rtl="0">
              <a:lnSpc>
                <a:spcPct val="110000"/>
              </a:lnSpc>
              <a:spcBef>
                <a:spcPts val="1300"/>
              </a:spcBef>
              <a:spcAft>
                <a:spcPts val="0"/>
              </a:spcAft>
              <a:buClr>
                <a:srgbClr val="00A000"/>
              </a:buClr>
              <a:buSzPts val="1800"/>
              <a:buChar char="•"/>
            </a:pPr>
            <a:r>
              <a:rPr lang="en-GB" sz="1800"/>
              <a:t>Modela el brillo aparente programando varios micro:bit con diferentes intensidades de brillo en función de la distancia desde la Tierra. </a:t>
            </a:r>
            <a:endParaRPr/>
          </a:p>
        </p:txBody>
      </p:sp>
      <p:grpSp>
        <p:nvGrpSpPr>
          <p:cNvPr id="473" name="Google Shape;473;g35fa30c4f18_0_51"/>
          <p:cNvGrpSpPr/>
          <p:nvPr/>
        </p:nvGrpSpPr>
        <p:grpSpPr>
          <a:xfrm>
            <a:off x="8320282" y="52347"/>
            <a:ext cx="981036" cy="1315129"/>
            <a:chOff x="7405932" y="173599"/>
            <a:chExt cx="981036" cy="1315129"/>
          </a:xfrm>
        </p:grpSpPr>
        <p:grpSp>
          <p:nvGrpSpPr>
            <p:cNvPr id="474" name="Google Shape;474;g35fa30c4f18_0_51"/>
            <p:cNvGrpSpPr/>
            <p:nvPr/>
          </p:nvGrpSpPr>
          <p:grpSpPr>
            <a:xfrm rot="4080661">
              <a:off x="7924640" y="228087"/>
              <a:ext cx="371965" cy="377145"/>
              <a:chOff x="7572716" y="3272053"/>
              <a:chExt cx="489368" cy="496098"/>
            </a:xfrm>
          </p:grpSpPr>
          <p:sp>
            <p:nvSpPr>
              <p:cNvPr id="475" name="Google Shape;475;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6" name="Google Shape;476;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7" name="Google Shape;477;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8" name="Google Shape;478;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9" name="Google Shape;479;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80" name="Google Shape;480;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81" name="Google Shape;481;g35fa30c4f18_0_51" descr="decorativo" title="Surprised_green@4x-100.jpg"/>
            <p:cNvPicPr preferRelativeResize="0"/>
            <p:nvPr/>
          </p:nvPicPr>
          <p:blipFill rotWithShape="1">
            <a:blip r:embed="rId3">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660e946a5b_0_55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medidor de luz energética</a:t>
            </a:r>
            <a:endParaRPr/>
          </a:p>
        </p:txBody>
      </p:sp>
      <p:sp>
        <p:nvSpPr>
          <p:cNvPr id="170" name="Google Shape;170;g3660e946a5b_0_55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4</a:t>
            </a:fld>
            <a:endParaRPr/>
          </a:p>
        </p:txBody>
      </p:sp>
      <p:sp>
        <p:nvSpPr>
          <p:cNvPr id="171" name="Google Shape;171;g3660e946a5b_0_555"/>
          <p:cNvSpPr txBox="1">
            <a:spLocks noGrp="1"/>
          </p:cNvSpPr>
          <p:nvPr>
            <p:ph type="body" idx="1"/>
          </p:nvPr>
        </p:nvSpPr>
        <p:spPr>
          <a:xfrm>
            <a:off x="681025" y="1548375"/>
            <a:ext cx="8035724" cy="3590400"/>
          </a:xfrm>
          <a:prstGeom prst="rect">
            <a:avLst/>
          </a:prstGeom>
          <a:noFill/>
          <a:ln>
            <a:noFill/>
          </a:ln>
        </p:spPr>
        <p:txBody>
          <a:bodyPr spcFirstLastPara="1" wrap="square" lIns="91425" tIns="45700" rIns="91425" bIns="45700" anchor="t" anchorCtr="0">
            <a:noAutofit/>
          </a:bodyPr>
          <a:lstStyle/>
          <a:p>
            <a:pPr marL="457200" lvl="0" indent="-349250" algn="l" rtl="0">
              <a:lnSpc>
                <a:spcPct val="90000"/>
              </a:lnSpc>
              <a:spcBef>
                <a:spcPts val="812"/>
              </a:spcBef>
              <a:spcAft>
                <a:spcPts val="0"/>
              </a:spcAft>
              <a:buClr>
                <a:srgbClr val="00A000"/>
              </a:buClr>
              <a:buSzPts val="1900"/>
              <a:buChar char="•"/>
            </a:pPr>
            <a:r>
              <a:rPr lang="en-GB" sz="1800"/>
              <a:t>El medidor de luz energética utiliza una variable denominada «lectura» para almacenar el nivel de luz medido. Utiliza el sensor de luz del micro:bit para almacenar el nivel de luz en esta variable cuando se inicia el programa.</a:t>
            </a:r>
            <a:endParaRPr sz="2375"/>
          </a:p>
          <a:p>
            <a:pPr marL="457200" lvl="0" indent="-349250" algn="l" rtl="0">
              <a:lnSpc>
                <a:spcPct val="90000"/>
              </a:lnSpc>
              <a:spcBef>
                <a:spcPts val="1000"/>
              </a:spcBef>
              <a:spcAft>
                <a:spcPts val="0"/>
              </a:spcAft>
              <a:buClr>
                <a:srgbClr val="00A000"/>
              </a:buClr>
              <a:buSzPts val="1900"/>
              <a:buChar char="•"/>
            </a:pPr>
            <a:r>
              <a:rPr lang="en-GB" sz="1800"/>
              <a:t>Los alumnos pulsan el botón A cada vez que desean medir un nivel de luz.</a:t>
            </a:r>
            <a:endParaRPr sz="2375"/>
          </a:p>
          <a:p>
            <a:pPr marL="457200" lvl="0" indent="-349250" algn="l" rtl="0">
              <a:lnSpc>
                <a:spcPct val="90000"/>
              </a:lnSpc>
              <a:spcBef>
                <a:spcPts val="1000"/>
              </a:spcBef>
              <a:spcAft>
                <a:spcPts val="0"/>
              </a:spcAft>
              <a:buClr>
                <a:srgbClr val="00A000"/>
              </a:buClr>
              <a:buSzPts val="1900"/>
              <a:buChar char="•"/>
            </a:pPr>
            <a:r>
              <a:rPr lang="en-GB" sz="1800"/>
              <a:t>Los alumnos pulsan el botón B cada vez que desean ver el nivel de luz más reciente medido.</a:t>
            </a:r>
            <a:endParaRPr sz="2375"/>
          </a:p>
          <a:p>
            <a:pPr marL="457200" lvl="0" indent="-349250" algn="l" rtl="0">
              <a:lnSpc>
                <a:spcPct val="90000"/>
              </a:lnSpc>
              <a:spcBef>
                <a:spcPts val="1000"/>
              </a:spcBef>
              <a:spcAft>
                <a:spcPts val="1000"/>
              </a:spcAft>
              <a:buClr>
                <a:srgbClr val="00A000"/>
              </a:buClr>
              <a:buSzPts val="1900"/>
              <a:buChar char="•"/>
            </a:pPr>
            <a:r>
              <a:rPr lang="en-GB" sz="1800"/>
              <a:t>Utilizar una variable para almacenar el nivel de luz, en lugar de simplemente mostrarlo, resulta útil porque los alumnos pueden tomar una lectura de la luz en un lugar donde la pantalla pueda ser difícil de ver y luego esperar a ver la medición de la luz en un lugar más conveniente.</a:t>
            </a:r>
            <a:endParaRPr sz="2375"/>
          </a:p>
        </p:txBody>
      </p:sp>
      <p:sp>
        <p:nvSpPr>
          <p:cNvPr id="172" name="Google Shape;172;g3660e946a5b_0_555"/>
          <p:cNvSpPr/>
          <p:nvPr/>
        </p:nvSpPr>
        <p:spPr>
          <a:xfrm>
            <a:off x="584750" y="5444950"/>
            <a:ext cx="84255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necesitas una habitación que puedas oscurecer para simular el espacio.  Tu fuente de luz representará al sol.</a:t>
            </a:r>
            <a:endParaRPr sz="1600"/>
          </a:p>
        </p:txBody>
      </p:sp>
      <p:grpSp>
        <p:nvGrpSpPr>
          <p:cNvPr id="173" name="Google Shape;173;g3660e946a5b_0_555"/>
          <p:cNvGrpSpPr/>
          <p:nvPr/>
        </p:nvGrpSpPr>
        <p:grpSpPr>
          <a:xfrm rot="4879436">
            <a:off x="8747793" y="979118"/>
            <a:ext cx="650770" cy="659720"/>
            <a:chOff x="7572716" y="3272053"/>
            <a:chExt cx="489368" cy="496098"/>
          </a:xfrm>
        </p:grpSpPr>
        <p:sp>
          <p:nvSpPr>
            <p:cNvPr id="174" name="Google Shape;174;g3660e946a5b_0_555"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5" name="Google Shape;175;g3660e946a5b_0_555"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6" name="Google Shape;176;g3660e946a5b_0_555"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7" name="Google Shape;177;g3660e946a5b_0_555"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8" name="Google Shape;178;g3660e946a5b_0_555"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9" name="Google Shape;179;g3660e946a5b_0_555"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80" name="Google Shape;180;g3660e946a5b_0_555" descr="decorativo"/>
          <p:cNvPicPr preferRelativeResize="0"/>
          <p:nvPr/>
        </p:nvPicPr>
        <p:blipFill rotWithShape="1">
          <a:blip r:embed="rId3">
            <a:alphaModFix/>
          </a:blip>
          <a:srcRect/>
          <a:stretch/>
        </p:blipFill>
        <p:spPr>
          <a:xfrm rot="836505">
            <a:off x="8352115" y="92373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86" name="Google Shape;186;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87" name="Google Shape;187;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88" name="Google Shape;188;g35fe6bcad37_0_9"/>
          <p:cNvGraphicFramePr/>
          <p:nvPr/>
        </p:nvGraphicFramePr>
        <p:xfrm>
          <a:off x="775174" y="1276763"/>
          <a:ext cx="3000000" cy="3000000"/>
        </p:xfrm>
        <a:graphic>
          <a:graphicData uri="http://schemas.openxmlformats.org/drawingml/2006/table">
            <a:tbl>
              <a:tblPr>
                <a:noFill/>
                <a:tableStyleId>{B35254EA-FF07-4C72-AA5C-D4BEE691B4DE}</a:tableStyleId>
              </a:tblPr>
              <a:tblGrid>
                <a:gridCol w="1645125">
                  <a:extLst>
                    <a:ext uri="{9D8B030D-6E8A-4147-A177-3AD203B41FA5}">
                      <a16:colId xmlns:a16="http://schemas.microsoft.com/office/drawing/2014/main" val="20000"/>
                    </a:ext>
                  </a:extLst>
                </a:gridCol>
                <a:gridCol w="671455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Resultado del aprendizaje: </a:t>
                      </a:r>
                      <a:r>
                        <a:rPr lang="en-GB" sz="1500" u="none" strike="noStrike" cap="none">
                          <a:latin typeface="Helvetica Neue"/>
                          <a:ea typeface="Helvetica Neue"/>
                          <a:cs typeface="Helvetica Neue"/>
                          <a:sym typeface="Helvetica Neue"/>
                        </a:rPr>
                        <a:t>soy capaz de recopilar datos sobre el nivel de luz a diferentes distancias de la fuente luminosa utilizando el medidor de energía luminosa del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Descripción de la actividad: </a:t>
                      </a:r>
                      <a:r>
                        <a:rPr lang="en-GB" sz="1500" u="none" strike="noStrike" cap="none">
                          <a:latin typeface="Helvetica Neue"/>
                          <a:ea typeface="Helvetica Neue"/>
                          <a:cs typeface="Helvetica Neue"/>
                          <a:sym typeface="Helvetica Neue"/>
                        </a:rPr>
                        <a:t>utilizando el código existente y una fuente de luz para simular el Sol, mide los niveles de luz a diferentes distancias, cerca y lejos de la fuente. </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u="sng">
                        <a:solidFill>
                          <a:srgbClr val="6C4BC1"/>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Resultado del aprendizaje:</a:t>
                      </a:r>
                      <a:r>
                        <a:rPr lang="en-GB" sz="1500" u="none" strike="noStrike" cap="none">
                          <a:latin typeface="Helvetica Neue"/>
                          <a:ea typeface="Helvetica Neue"/>
                          <a:cs typeface="Helvetica Neue"/>
                          <a:sym typeface="Helvetica Neue"/>
                        </a:rPr>
                        <a:t> puedo modificar mi propio programa medidor de energía luminosa para recopilar datos precisos sobre los niveles de luz.</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9625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Descripción de la actividad: </a:t>
                      </a:r>
                      <a:r>
                        <a:rPr lang="en-GB" sz="1500" u="none" strike="noStrike" cap="none">
                          <a:latin typeface="Helvetica Neue"/>
                          <a:ea typeface="Helvetica Neue"/>
                          <a:cs typeface="Helvetica Neue"/>
                          <a:sym typeface="Helvetica Neue"/>
                        </a:rPr>
                        <a:t>modifica el proyecto inicial para programar tu propio medidor de luz y medir los niveles de luz a </a:t>
                      </a:r>
                      <a:r>
                        <a:rPr lang="en-GB" sz="1500" u="none" strike="noStrike" cap="none">
                          <a:solidFill>
                            <a:schemeClr val="dk1"/>
                          </a:solidFill>
                          <a:latin typeface="Helvetica Neue"/>
                          <a:ea typeface="Helvetica Neue"/>
                          <a:cs typeface="Helvetica Neue"/>
                          <a:sym typeface="Helvetica Neue"/>
                        </a:rPr>
                        <a:t>diferentes distancias, tanto cerca como lejos de la fuente.</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7129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Resultado del aprendizaje: </a:t>
                      </a:r>
                      <a:r>
                        <a:rPr lang="en-GB" sz="1500" u="none" strike="noStrike" cap="none">
                          <a:latin typeface="Helvetica Neue"/>
                          <a:ea typeface="Helvetica Neue"/>
                          <a:cs typeface="Helvetica Neue"/>
                          <a:sym typeface="Helvetica Neue"/>
                        </a:rPr>
                        <a:t>soy capaz de crear mi propio programa de medición del nivel de luz para recopilar datos precisos sobre el nivel de iluminación.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latin typeface="Helvetica Neue"/>
                          <a:ea typeface="Helvetica Neue"/>
                          <a:cs typeface="Helvetica Neue"/>
                          <a:sym typeface="Helvetica Neue"/>
                        </a:rPr>
                        <a:t>Descripción de la actividad: </a:t>
                      </a:r>
                      <a:r>
                        <a:rPr lang="en-GB" sz="1500" u="none" strike="noStrike" cap="none">
                          <a:latin typeface="Helvetica Neue"/>
                          <a:ea typeface="Helvetica Neue"/>
                          <a:cs typeface="Helvetica Neue"/>
                          <a:sym typeface="Helvetica Neue"/>
                        </a:rPr>
                        <a:t>programa tu propio medidor de luz para medir los niveles de luz a </a:t>
                      </a:r>
                      <a:r>
                        <a:rPr lang="en-GB" sz="1500" u="none" strike="noStrike" cap="none">
                          <a:solidFill>
                            <a:schemeClr val="dk1"/>
                          </a:solidFill>
                          <a:latin typeface="Helvetica Neue"/>
                          <a:ea typeface="Helvetica Neue"/>
                          <a:cs typeface="Helvetica Neue"/>
                          <a:sym typeface="Helvetica Neue"/>
                        </a:rPr>
                        <a:t>diferentes distancias, tanto cerca como lejos de la fuente.</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660e946a5b_0_9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94" name="Google Shape;194;g3660e946a5b_0_9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3660e946a5b_0_4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1</a:t>
            </a:r>
            <a:endParaRPr/>
          </a:p>
        </p:txBody>
      </p:sp>
      <p:sp>
        <p:nvSpPr>
          <p:cNvPr id="200" name="Google Shape;200;g3660e946a5b_0_4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7</a:t>
            </a:fld>
            <a:endParaRPr/>
          </a:p>
        </p:txBody>
      </p:sp>
      <p:sp>
        <p:nvSpPr>
          <p:cNvPr id="201" name="Google Shape;201;g3660e946a5b_0_45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lnSpcReduction="10000"/>
          </a:bodyPr>
          <a:lstStyle/>
          <a:p>
            <a:pPr marL="318151" lvl="0" indent="-309553" algn="l" rtl="0">
              <a:lnSpc>
                <a:spcPct val="110000"/>
              </a:lnSpc>
              <a:spcBef>
                <a:spcPts val="1300"/>
              </a:spcBef>
              <a:spcAft>
                <a:spcPts val="0"/>
              </a:spcAft>
              <a:buClr>
                <a:srgbClr val="2993D6"/>
              </a:buClr>
              <a:buSzPts val="1800"/>
              <a:buChar char="•"/>
            </a:pPr>
            <a:r>
              <a:rPr lang="en-GB" sz="1800"/>
              <a:t>Los alumnos descargarán el código en su micro:bit, conectarán la batería, medirán el brillo de una fuente de luz a diferentes distancias y registrarán sus datos.</a:t>
            </a:r>
            <a:endParaRPr/>
          </a:p>
          <a:p>
            <a:pPr marL="0" lvl="0" indent="0" algn="l" rtl="0">
              <a:lnSpc>
                <a:spcPct val="110000"/>
              </a:lnSpc>
              <a:spcBef>
                <a:spcPts val="1300"/>
              </a:spcBef>
              <a:spcAft>
                <a:spcPts val="0"/>
              </a:spcAft>
              <a:buSzPts val="1800"/>
              <a:buNone/>
            </a:pPr>
            <a:endParaRPr sz="1000"/>
          </a:p>
          <a:p>
            <a:pPr marL="318151" lvl="0" indent="-309553" algn="l" rtl="0">
              <a:lnSpc>
                <a:spcPct val="110000"/>
              </a:lnSpc>
              <a:spcBef>
                <a:spcPts val="1300"/>
              </a:spcBef>
              <a:spcAft>
                <a:spcPts val="0"/>
              </a:spcAft>
              <a:buClr>
                <a:srgbClr val="2993D6"/>
              </a:buClr>
              <a:buSzPts val="1800"/>
              <a:buChar char="•"/>
            </a:pPr>
            <a:r>
              <a:rPr lang="en-GB" sz="1800"/>
              <a:t>Coloca una fuente de luz (lámpara, linterna) en una habitación en la que puedas apagar todas las demás luces y bloquear la luz del día durante la recopilación de datos. Los profesores pueden identificar puntos de medición en la clase si se comparan los resultados entre los alumnos. Los puntos de medición deben estar a diferentes distancias, cerca y lejos de la fuente.</a:t>
            </a:r>
            <a:endParaRPr/>
          </a:p>
          <a:p>
            <a:pPr marL="0" lvl="0" indent="0" algn="l" rtl="0">
              <a:lnSpc>
                <a:spcPct val="110000"/>
              </a:lnSpc>
              <a:spcBef>
                <a:spcPts val="1300"/>
              </a:spcBef>
              <a:spcAft>
                <a:spcPts val="0"/>
              </a:spcAft>
              <a:buSzPts val="1800"/>
              <a:buNone/>
            </a:pPr>
            <a:endParaRPr sz="1000"/>
          </a:p>
          <a:p>
            <a:pPr marL="318151" marR="0" lvl="0" indent="-309553" algn="l" rtl="0">
              <a:lnSpc>
                <a:spcPct val="110000"/>
              </a:lnSpc>
              <a:spcBef>
                <a:spcPts val="1300"/>
              </a:spcBef>
              <a:spcAft>
                <a:spcPts val="0"/>
              </a:spcAft>
              <a:buClr>
                <a:srgbClr val="2993D6"/>
              </a:buClr>
              <a:buSzPts val="1800"/>
              <a:buChar char="•"/>
            </a:pPr>
            <a:r>
              <a:rPr lang="en-GB" sz="1800"/>
              <a:t>El sensor de luz del micro:bit utiliza los led de la pantalla para medir la luz, así que asegúrate de que la pantalla led del micro:bit esté orientada hacia la fuente de luz. La lectura del nivel de luz será un número entre 0 (oscuro) y 255 (la luz más intensa que puede medir el micro:bit).</a:t>
            </a:r>
            <a:endParaRPr/>
          </a:p>
        </p:txBody>
      </p:sp>
      <p:sp>
        <p:nvSpPr>
          <p:cNvPr id="202" name="Google Shape;202;g3660e946a5b_0_4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03" name="Google Shape;203;g3660e946a5b_0_457" descr="decorativo"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5fa30c4f18_0_4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2</a:t>
            </a:r>
            <a:endParaRPr/>
          </a:p>
        </p:txBody>
      </p:sp>
      <p:sp>
        <p:nvSpPr>
          <p:cNvPr id="209" name="Google Shape;209;g35fa30c4f18_0_4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8</a:t>
            </a:fld>
            <a:endParaRPr/>
          </a:p>
        </p:txBody>
      </p:sp>
      <p:sp>
        <p:nvSpPr>
          <p:cNvPr id="210" name="Google Shape;210;g35fa30c4f18_0_42"/>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a:t>Los alumnos pueden utilizar el botón B para mostrar la lectura del nivel de luz, registrarla y prepararse para recopilar datos en un punto de medición diferente. </a:t>
            </a:r>
            <a:endParaRPr/>
          </a:p>
          <a:p>
            <a:pPr marL="914400" lvl="1" indent="-342900" algn="l" rtl="0">
              <a:lnSpc>
                <a:spcPct val="110000"/>
              </a:lnSpc>
              <a:spcBef>
                <a:spcPts val="1300"/>
              </a:spcBef>
              <a:spcAft>
                <a:spcPts val="0"/>
              </a:spcAft>
              <a:buClr>
                <a:srgbClr val="2993D6"/>
              </a:buClr>
              <a:buSzPts val="1800"/>
              <a:buChar char="•"/>
            </a:pPr>
            <a:r>
              <a:rPr lang="en-GB" sz="1800"/>
              <a:t>La hoja de registro del brillo aparente se puede utilizar para registrar la distancia desde la fuente de luz y la lectura del nivel de luz en cada punto.</a:t>
            </a:r>
            <a:endParaRPr/>
          </a:p>
          <a:p>
            <a:pPr marL="914400" lvl="1" indent="-342900" algn="l" rtl="0">
              <a:lnSpc>
                <a:spcPct val="110000"/>
              </a:lnSpc>
              <a:spcBef>
                <a:spcPts val="1300"/>
              </a:spcBef>
              <a:spcAft>
                <a:spcPts val="0"/>
              </a:spcAft>
              <a:buClr>
                <a:srgbClr val="2993D6"/>
              </a:buClr>
              <a:buSzPts val="1800"/>
              <a:buChar char="•"/>
            </a:pPr>
            <a:r>
              <a:rPr lang="en-GB" sz="1800" i="1"/>
              <a:t>Las variables contienen un valor a la vez. </a:t>
            </a:r>
            <a:r>
              <a:rPr lang="en-GB" sz="1800"/>
              <a:t>Los alumnos deben anotar la distancia desde la fuente de luz y el nivel de luminosidad en la hoja después de cada medición.</a:t>
            </a:r>
            <a:endParaRPr sz="1000"/>
          </a:p>
          <a:p>
            <a:pPr marL="318151" marR="0" lvl="0" indent="-309553" algn="l" rtl="0">
              <a:lnSpc>
                <a:spcPct val="110000"/>
              </a:lnSpc>
              <a:spcBef>
                <a:spcPts val="1300"/>
              </a:spcBef>
              <a:spcAft>
                <a:spcPts val="0"/>
              </a:spcAft>
              <a:buClr>
                <a:srgbClr val="2993D6"/>
              </a:buClr>
              <a:buSzPts val="1800"/>
              <a:buChar char="•"/>
            </a:pPr>
            <a:r>
              <a:rPr lang="en-GB" sz="1800"/>
              <a:t>Después de recopilar los datos, los alumnos pueden crear gráficos para apoyar los debates en clase sobre cómo se compara el brillo aparente del sol con el de otras estrellas en función de sus distancias relativas a la Tierra.</a:t>
            </a:r>
            <a:endParaRPr/>
          </a:p>
        </p:txBody>
      </p:sp>
      <p:sp>
        <p:nvSpPr>
          <p:cNvPr id="211" name="Google Shape;211;g35fa30c4f18_0_4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12" name="Google Shape;212;g35fa30c4f18_0_42" descr="decorativo"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218" name="Google Shape;218;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9</a:t>
            </a:fld>
            <a:endParaRPr/>
          </a:p>
        </p:txBody>
      </p:sp>
      <p:sp>
        <p:nvSpPr>
          <p:cNvPr id="219" name="Google Shape;219;g35fa30c4f18_0_1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Abre</a:t>
            </a:r>
            <a:r>
              <a:rPr lang="en-GB" sz="1800"/>
              <a:t> el proyecto: </a:t>
            </a:r>
            <a:r>
              <a:rPr lang="en-GB" sz="1800" u="sng">
                <a:solidFill>
                  <a:schemeClr val="hlink"/>
                </a:solidFill>
                <a:hlinkClick r:id="rId3"/>
              </a:rPr>
              <a:t>mbit.io/us-lightmeter</a:t>
            </a:r>
            <a:r>
              <a:rPr lang="en-GB" sz="1800"/>
              <a:t> y </a:t>
            </a:r>
            <a:r>
              <a:rPr lang="en-GB" sz="1800" b="1">
                <a:solidFill>
                  <a:srgbClr val="2A92D6"/>
                </a:solidFill>
              </a:rPr>
              <a:t>d</a:t>
            </a:r>
            <a:r>
              <a:rPr lang="en-GB" sz="1800" b="1">
                <a:solidFill>
                  <a:srgbClr val="2993D6"/>
                </a:solidFill>
              </a:rPr>
              <a:t>escarga</a:t>
            </a:r>
            <a:r>
              <a:rPr lang="en-GB" sz="1800"/>
              <a:t> el código en el micro:bit.</a:t>
            </a:r>
            <a:endParaRPr/>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Ve</a:t>
            </a:r>
            <a:r>
              <a:rPr lang="en-GB" sz="1800"/>
              <a:t> a un punto de medición y comienza a recopilar datos.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Recopila</a:t>
            </a:r>
            <a:r>
              <a:rPr lang="en-GB" sz="1800"/>
              <a:t> datos sobre el nivel de luz pulsando el botón 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Pulsa</a:t>
            </a:r>
            <a:r>
              <a:rPr lang="en-GB" sz="1800"/>
              <a:t> el botón B del micro:bit para mostrar los datos del nivel de luz en la pantalla led.</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Anota la </a:t>
            </a:r>
            <a:r>
              <a:rPr lang="en-GB" sz="1800"/>
              <a:t>distancia desde la fuente de luz y el nivel de iluminación en una hoja de cálculo.</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Repite</a:t>
            </a:r>
            <a:r>
              <a:rPr lang="en-GB" sz="1800"/>
              <a:t> la recopilación de datos en diferentes puntos de medición y </a:t>
            </a:r>
            <a:r>
              <a:rPr lang="en-GB" sz="1800" b="1">
                <a:solidFill>
                  <a:srgbClr val="2993D6"/>
                </a:solidFill>
              </a:rPr>
              <a:t>analiza</a:t>
            </a:r>
            <a:r>
              <a:rPr lang="en-GB" sz="1800"/>
              <a:t> las mediciones de distancia y nivel de luz. ¿Qué observan y se preguntan los alumnos sobre sus resultados? </a:t>
            </a:r>
            <a:endParaRPr/>
          </a:p>
        </p:txBody>
      </p:sp>
      <p:sp>
        <p:nvSpPr>
          <p:cNvPr id="220" name="Google Shape;220;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21" name="Google Shape;221;g35fa30c4f18_0_17"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3961</Words>
  <Application>Microsoft Macintosh PowerPoint</Application>
  <PresentationFormat>A4 Paper (210x297 mm)</PresentationFormat>
  <Paragraphs>272</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Arial</vt:lpstr>
      <vt:lpstr>Calibri</vt:lpstr>
      <vt:lpstr>Helvetica Neue</vt:lpstr>
      <vt:lpstr>Office Theme</vt:lpstr>
      <vt:lpstr>Office Theme</vt:lpstr>
      <vt:lpstr>Divider Slides</vt:lpstr>
      <vt:lpstr>Lo que necesitas: </vt:lpstr>
      <vt:lpstr>Brillo aparente con el medidor de energía luminosa</vt:lpstr>
      <vt:lpstr>Conceptos de la Informática</vt:lpstr>
      <vt:lpstr>Cómo funciona el medidor de luz energética</vt:lpstr>
      <vt:lpstr>Elige tu nivel</vt:lpstr>
      <vt:lpstr>PowerPoint Presentation</vt:lpstr>
      <vt:lpstr>Ligero 🌶️ Introducción 1</vt:lpstr>
      <vt:lpstr>Ligero 🌶️ Introducción 2</vt:lpstr>
      <vt:lpstr>Ligero 🌶️ Pasos de la actividad de los alumnos</vt:lpstr>
      <vt:lpstr>Ligero 🌶️ Detalles del código</vt:lpstr>
      <vt:lpstr>PowerPoint Presentation</vt:lpstr>
      <vt:lpstr>Medio 🌶️🌶️ Introducción 1</vt:lpstr>
      <vt:lpstr>Medio 🌶️🌶️ Introducción 2</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vt:lpstr>
      <vt:lpstr>PowerPoint Presentation</vt:lpstr>
      <vt:lpstr>Picante 🌶️🌶️🌶️ Introducción 1</vt:lpstr>
      <vt:lpstr>Picante 🌶️🌶️🌶️ Introducción 2</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Detalles del código</vt:lpstr>
      <vt:lpstr>PowerPoint Presentation</vt:lpstr>
      <vt:lpstr>Extensiones para medidores de luz energética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2025-12-18T14:46:54Z</dcterms:modified>
  <cp:category/>
</cp:coreProperties>
</file>