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 id="2147483660" r:id="rId3"/>
  </p:sldMasterIdLst>
  <p:notesMasterIdLst>
    <p:notesMasterId r:id="rId3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9906000" cy="6858000" type="A4"/>
  <p:notesSz cx="6858000" cy="9144000"/>
  <p:embeddedFontLst>
    <p:embeddedFont>
      <p:font typeface="Helvetica Neue" panose="020B060402020202020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iADu+JvecLadDLfXxUjq+abBwQx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1BA899-1360-44C1-A852-2A333784E18E}" v="26" dt="2025-12-17T21:56:13.567"/>
  </p1510:revLst>
</p1510:revInfo>
</file>

<file path=ppt/tableStyles.xml><?xml version="1.0" encoding="utf-8"?>
<a:tblStyleLst xmlns:a="http://schemas.openxmlformats.org/drawingml/2006/main" def="{ACDC58E7-CCBB-492B-9F48-180C0E69C166}">
  <a:tblStyle styleId="{ACDC58E7-CCBB-492B-9F48-180C0E69C16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2"/>
  </p:normalViewPr>
  <p:slideViewPr>
    <p:cSldViewPr snapToGrid="0">
      <p:cViewPr varScale="1">
        <p:scale>
          <a:sx n="112" d="100"/>
          <a:sy n="112" d="100"/>
        </p:scale>
        <p:origin x="1400" y="192"/>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8" Type="http://schemas.openxmlformats.org/officeDocument/2006/relationships/theme" Target="theme/theme1.xml"/><Relationship Id="rId8" Type="http://schemas.openxmlformats.org/officeDocument/2006/relationships/slide" Target="slides/slide5.xml"/><Relationship Id="rId51"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ey Rogers" userId="7RzU5Q6VJGF/i3l9MGdG3CvbLgasbZPao2hiEiIxdvY=" providerId="None" clId="Web-{7A1BA899-1360-44C1-A852-2A333784E18E}"/>
    <pc:docChg chg="modSld">
      <pc:chgData name="Corey Rogers" userId="7RzU5Q6VJGF/i3l9MGdG3CvbLgasbZPao2hiEiIxdvY=" providerId="None" clId="Web-{7A1BA899-1360-44C1-A852-2A333784E18E}" dt="2025-12-17T21:56:13.567" v="14" actId="20577"/>
      <pc:docMkLst>
        <pc:docMk/>
      </pc:docMkLst>
      <pc:sldChg chg="modSp">
        <pc:chgData name="Corey Rogers" userId="7RzU5Q6VJGF/i3l9MGdG3CvbLgasbZPao2hiEiIxdvY=" providerId="None" clId="Web-{7A1BA899-1360-44C1-A852-2A333784E18E}" dt="2025-12-17T21:55:30.880" v="5"/>
        <pc:sldMkLst>
          <pc:docMk/>
          <pc:sldMk cId="0" sldId="260"/>
        </pc:sldMkLst>
        <pc:graphicFrameChg chg="mod modGraphic">
          <ac:chgData name="Corey Rogers" userId="7RzU5Q6VJGF/i3l9MGdG3CvbLgasbZPao2hiEiIxdvY=" providerId="None" clId="Web-{7A1BA899-1360-44C1-A852-2A333784E18E}" dt="2025-12-17T21:55:30.880" v="5"/>
          <ac:graphicFrameMkLst>
            <pc:docMk/>
            <pc:sldMk cId="0" sldId="260"/>
            <ac:graphicFrameMk id="182" creationId="{00000000-0000-0000-0000-000000000000}"/>
          </ac:graphicFrameMkLst>
        </pc:graphicFrameChg>
      </pc:sldChg>
      <pc:sldChg chg="modSp">
        <pc:chgData name="Corey Rogers" userId="7RzU5Q6VJGF/i3l9MGdG3CvbLgasbZPao2hiEiIxdvY=" providerId="None" clId="Web-{7A1BA899-1360-44C1-A852-2A333784E18E}" dt="2025-12-17T21:55:59.083" v="9" actId="20577"/>
        <pc:sldMkLst>
          <pc:docMk/>
          <pc:sldMk cId="0" sldId="263"/>
        </pc:sldMkLst>
        <pc:spChg chg="mod">
          <ac:chgData name="Corey Rogers" userId="7RzU5Q6VJGF/i3l9MGdG3CvbLgasbZPao2hiEiIxdvY=" providerId="None" clId="Web-{7A1BA899-1360-44C1-A852-2A333784E18E}" dt="2025-12-17T21:55:59.083" v="9" actId="20577"/>
          <ac:spMkLst>
            <pc:docMk/>
            <pc:sldMk cId="0" sldId="263"/>
            <ac:spMk id="204" creationId="{00000000-0000-0000-0000-000000000000}"/>
          </ac:spMkLst>
        </pc:spChg>
      </pc:sldChg>
      <pc:sldChg chg="modSp">
        <pc:chgData name="Corey Rogers" userId="7RzU5Q6VJGF/i3l9MGdG3CvbLgasbZPao2hiEiIxdvY=" providerId="None" clId="Web-{7A1BA899-1360-44C1-A852-2A333784E18E}" dt="2025-12-17T21:56:07.505" v="12" actId="20577"/>
        <pc:sldMkLst>
          <pc:docMk/>
          <pc:sldMk cId="0" sldId="268"/>
        </pc:sldMkLst>
        <pc:spChg chg="mod">
          <ac:chgData name="Corey Rogers" userId="7RzU5Q6VJGF/i3l9MGdG3CvbLgasbZPao2hiEiIxdvY=" providerId="None" clId="Web-{7A1BA899-1360-44C1-A852-2A333784E18E}" dt="2025-12-17T21:56:07.505" v="12" actId="20577"/>
          <ac:spMkLst>
            <pc:docMk/>
            <pc:sldMk cId="0" sldId="268"/>
            <ac:spMk id="252" creationId="{00000000-0000-0000-0000-000000000000}"/>
          </ac:spMkLst>
        </pc:spChg>
      </pc:sldChg>
      <pc:sldChg chg="modSp">
        <pc:chgData name="Corey Rogers" userId="7RzU5Q6VJGF/i3l9MGdG3CvbLgasbZPao2hiEiIxdvY=" providerId="None" clId="Web-{7A1BA899-1360-44C1-A852-2A333784E18E}" dt="2025-12-17T21:56:13.567" v="14" actId="20577"/>
        <pc:sldMkLst>
          <pc:docMk/>
          <pc:sldMk cId="0" sldId="276"/>
        </pc:sldMkLst>
        <pc:spChg chg="mod">
          <ac:chgData name="Corey Rogers" userId="7RzU5Q6VJGF/i3l9MGdG3CvbLgasbZPao2hiEiIxdvY=" providerId="None" clId="Web-{7A1BA899-1360-44C1-A852-2A333784E18E}" dt="2025-12-17T21:56:13.567" v="14" actId="20577"/>
          <ac:spMkLst>
            <pc:docMk/>
            <pc:sldMk cId="0" sldId="276"/>
            <ac:spMk id="33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660e946a5b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3660e946a5b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 name="Google Shape;110;g3660e946a5b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6a8318e182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8" name="Google Shape;218;g36a8318e182_0_1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660e946a5b_0_428:notes"/>
          <p:cNvSpPr txBox="1">
            <a:spLocks noGrp="1"/>
          </p:cNvSpPr>
          <p:nvPr>
            <p:ph type="body" idx="1"/>
          </p:nvPr>
        </p:nvSpPr>
        <p:spPr>
          <a:xfrm>
            <a:off x="685802" y="4343401"/>
            <a:ext cx="5486400" cy="4115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3" name="Google Shape;233;g3660e946a5b_0_42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5fa30c4f18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9" name="Google Shape;239;g35fa30c4f18_0_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660e946a5b_0_6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8" name="Google Shape;248;g3660e946a5b_0_6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6180f04c2f_0_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7" name="Google Shape;257;g36180f04c2f_0_5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660e946a5b_0_6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7" name="Google Shape;267;g3660e946a5b_0_6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660e946a5b_0_6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7" name="Google Shape;277;g3660e946a5b_0_6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6180f04c2f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7" name="Google Shape;287;g36180f04c2f_0_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6ae2ea1a3a_0_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6" name="Google Shape;296;g36ae2ea1a3a_0_2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660e946a5b_0_670:notes"/>
          <p:cNvSpPr txBox="1">
            <a:spLocks noGrp="1"/>
          </p:cNvSpPr>
          <p:nvPr>
            <p:ph type="body" idx="1"/>
          </p:nvPr>
        </p:nvSpPr>
        <p:spPr>
          <a:xfrm>
            <a:off x="685802" y="4343401"/>
            <a:ext cx="5486400" cy="4115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1" name="Google Shape;311;g3660e946a5b_0_67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1" name="Google Shape;131;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660e946a5b_0_7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6" name="Google Shape;326;g3660e946a5b_0_7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6180f04c2f_0_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g36180f04c2f_0_6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35fe6bcad37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4" name="Google Shape;344;g35fe6bcad37_0_3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3660e946a5b_0_7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8" name="Google Shape;358;g3660e946a5b_0_74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3660e946a5b_0_7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2" name="Google Shape;372;g3660e946a5b_0_7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3660e946a5b_0_7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6" name="Google Shape;386;g3660e946a5b_0_78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660e946a5b_0_79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1" name="Google Shape;401;g3660e946a5b_0_79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3660e946a5b_0_8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9" name="Google Shape;419;g3660e946a5b_0_8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35fa30c4f18_0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2" name="Google Shape;432;g35fa30c4f18_0_8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660e946a5b_0_5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660e946a5b_0_5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 name="Google Shape;153;g3660e946a5b_0_5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36ae2ea1a3a_0_4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1" name="Google Shape;441;g36ae2ea1a3a_0_4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3660e946a5b_0_902:notes"/>
          <p:cNvSpPr txBox="1">
            <a:spLocks noGrp="1"/>
          </p:cNvSpPr>
          <p:nvPr>
            <p:ph type="body" idx="1"/>
          </p:nvPr>
        </p:nvSpPr>
        <p:spPr>
          <a:xfrm>
            <a:off x="685802" y="4343401"/>
            <a:ext cx="5486400" cy="4115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6" name="Google Shape;456;g3660e946a5b_0_902: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2" name="Google Shape;462;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660e946a5b_0_55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g3660e946a5b_0_55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 name="Google Shape;177;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660e946a5b_0_90:notes"/>
          <p:cNvSpPr txBox="1">
            <a:spLocks noGrp="1"/>
          </p:cNvSpPr>
          <p:nvPr>
            <p:ph type="body" idx="1"/>
          </p:nvPr>
        </p:nvSpPr>
        <p:spPr>
          <a:xfrm>
            <a:off x="685802" y="4343401"/>
            <a:ext cx="5486400" cy="4115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g3660e946a5b_0_9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660e946a5b_0_4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1" name="Google Shape;191;g3660e946a5b_0_45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5fa30c4f18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0" name="Google Shape;200;g35fa30c4f18_0_4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9" name="Google Shape;209;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80"/>
        <p:cNvGrpSpPr/>
        <p:nvPr/>
      </p:nvGrpSpPr>
      <p:grpSpPr>
        <a:xfrm>
          <a:off x="0" y="0"/>
          <a:ext cx="0" cy="0"/>
          <a:chOff x="0" y="0"/>
          <a:chExt cx="0" cy="0"/>
        </a:xfrm>
      </p:grpSpPr>
      <p:pic>
        <p:nvPicPr>
          <p:cNvPr id="81" name="Google Shape;81;g3660e946a5b_0_552"/>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82" name="Google Shape;82;g3660e946a5b_0_552"/>
          <p:cNvSpPr txBox="1">
            <a:spLocks noGrp="1"/>
          </p:cNvSpPr>
          <p:nvPr>
            <p:ph type="ctrTitle"/>
          </p:nvPr>
        </p:nvSpPr>
        <p:spPr>
          <a:xfrm>
            <a:off x="887451" y="3126259"/>
            <a:ext cx="5437800" cy="1320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89"/>
        <p:cNvGrpSpPr/>
        <p:nvPr/>
      </p:nvGrpSpPr>
      <p:grpSpPr>
        <a:xfrm>
          <a:off x="0" y="0"/>
          <a:ext cx="0" cy="0"/>
          <a:chOff x="0" y="0"/>
          <a:chExt cx="0" cy="0"/>
        </a:xfrm>
      </p:grpSpPr>
      <p:sp>
        <p:nvSpPr>
          <p:cNvPr id="90" name="Google Shape;90;g3660e946a5b_0_91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g3660e946a5b_0_91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92"/>
        <p:cNvGrpSpPr/>
        <p:nvPr/>
      </p:nvGrpSpPr>
      <p:grpSpPr>
        <a:xfrm>
          <a:off x="0" y="0"/>
          <a:ext cx="0" cy="0"/>
          <a:chOff x="0" y="0"/>
          <a:chExt cx="0" cy="0"/>
        </a:xfrm>
      </p:grpSpPr>
      <p:sp>
        <p:nvSpPr>
          <p:cNvPr id="93" name="Google Shape;93;g3660e946a5b_0_91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g3660e946a5b_0_91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95"/>
        <p:cNvGrpSpPr/>
        <p:nvPr/>
      </p:nvGrpSpPr>
      <p:grpSpPr>
        <a:xfrm>
          <a:off x="0" y="0"/>
          <a:ext cx="0" cy="0"/>
          <a:chOff x="0" y="0"/>
          <a:chExt cx="0" cy="0"/>
        </a:xfrm>
      </p:grpSpPr>
      <p:sp>
        <p:nvSpPr>
          <p:cNvPr id="96" name="Google Shape;96;g3660e946a5b_0_91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g3660e946a5b_0_91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98"/>
        <p:cNvGrpSpPr/>
        <p:nvPr/>
      </p:nvGrpSpPr>
      <p:grpSpPr>
        <a:xfrm>
          <a:off x="0" y="0"/>
          <a:ext cx="0" cy="0"/>
          <a:chOff x="0" y="0"/>
          <a:chExt cx="0" cy="0"/>
        </a:xfrm>
      </p:grpSpPr>
      <p:sp>
        <p:nvSpPr>
          <p:cNvPr id="99" name="Google Shape;99;g3660e946a5b_0_92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g3660e946a5b_0_92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1" i="0">
                <a:solidFill>
                  <a:schemeClr val="lt1"/>
                </a:solidFill>
                <a:latin typeface="Arial"/>
                <a:ea typeface="Arial"/>
                <a:cs typeface="Arial"/>
                <a:sym typeface="Arial"/>
              </a:defRPr>
            </a:lvl1pPr>
            <a:lvl2pPr marL="0" lvl="1" indent="0" algn="r">
              <a:spcBef>
                <a:spcPts val="0"/>
              </a:spcBef>
              <a:buNone/>
              <a:defRPr sz="1200" b="1" i="0">
                <a:solidFill>
                  <a:schemeClr val="lt1"/>
                </a:solidFill>
                <a:latin typeface="Arial"/>
                <a:ea typeface="Arial"/>
                <a:cs typeface="Arial"/>
                <a:sym typeface="Arial"/>
              </a:defRPr>
            </a:lvl2pPr>
            <a:lvl3pPr marL="0" lvl="2" indent="0" algn="r">
              <a:spcBef>
                <a:spcPts val="0"/>
              </a:spcBef>
              <a:buNone/>
              <a:defRPr sz="1200" b="1" i="0">
                <a:solidFill>
                  <a:schemeClr val="lt1"/>
                </a:solidFill>
                <a:latin typeface="Arial"/>
                <a:ea typeface="Arial"/>
                <a:cs typeface="Arial"/>
                <a:sym typeface="Arial"/>
              </a:defRPr>
            </a:lvl3pPr>
            <a:lvl4pPr marL="0" lvl="3" indent="0" algn="r">
              <a:spcBef>
                <a:spcPts val="0"/>
              </a:spcBef>
              <a:buNone/>
              <a:defRPr sz="1200" b="1" i="0">
                <a:solidFill>
                  <a:schemeClr val="lt1"/>
                </a:solidFill>
                <a:latin typeface="Arial"/>
                <a:ea typeface="Arial"/>
                <a:cs typeface="Arial"/>
                <a:sym typeface="Arial"/>
              </a:defRPr>
            </a:lvl4pPr>
            <a:lvl5pPr marL="0" lvl="4" indent="0" algn="r">
              <a:spcBef>
                <a:spcPts val="0"/>
              </a:spcBef>
              <a:buNone/>
              <a:defRPr sz="1200" b="1" i="0">
                <a:solidFill>
                  <a:schemeClr val="lt1"/>
                </a:solidFill>
                <a:latin typeface="Arial"/>
                <a:ea typeface="Arial"/>
                <a:cs typeface="Arial"/>
                <a:sym typeface="Arial"/>
              </a:defRPr>
            </a:lvl5pPr>
            <a:lvl6pPr marL="0" lvl="5" indent="0" algn="r">
              <a:spcBef>
                <a:spcPts val="0"/>
              </a:spcBef>
              <a:buNone/>
              <a:defRPr sz="1200" b="1" i="0">
                <a:solidFill>
                  <a:schemeClr val="lt1"/>
                </a:solidFill>
                <a:latin typeface="Arial"/>
                <a:ea typeface="Arial"/>
                <a:cs typeface="Arial"/>
                <a:sym typeface="Arial"/>
              </a:defRPr>
            </a:lvl6pPr>
            <a:lvl7pPr marL="0" lvl="6" indent="0" algn="r">
              <a:spcBef>
                <a:spcPts val="0"/>
              </a:spcBef>
              <a:buNone/>
              <a:defRPr sz="1200" b="1" i="0">
                <a:solidFill>
                  <a:schemeClr val="lt1"/>
                </a:solidFill>
                <a:latin typeface="Arial"/>
                <a:ea typeface="Arial"/>
                <a:cs typeface="Arial"/>
                <a:sym typeface="Arial"/>
              </a:defRPr>
            </a:lvl7pPr>
            <a:lvl8pPr marL="0" lvl="7" indent="0" algn="r">
              <a:spcBef>
                <a:spcPts val="0"/>
              </a:spcBef>
              <a:buNone/>
              <a:defRPr sz="1200" b="1" i="0">
                <a:solidFill>
                  <a:schemeClr val="lt1"/>
                </a:solidFill>
                <a:latin typeface="Arial"/>
                <a:ea typeface="Arial"/>
                <a:cs typeface="Arial"/>
                <a:sym typeface="Arial"/>
              </a:defRPr>
            </a:lvl8pPr>
            <a:lvl9pPr marL="0" lvl="8" indent="0" algn="r">
              <a:spcBef>
                <a:spcPts val="0"/>
              </a:spcBef>
              <a:buNone/>
              <a:defRPr sz="1200" b="1" i="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101"/>
        <p:cNvGrpSpPr/>
        <p:nvPr/>
      </p:nvGrpSpPr>
      <p:grpSpPr>
        <a:xfrm>
          <a:off x="0" y="0"/>
          <a:ext cx="0" cy="0"/>
          <a:chOff x="0" y="0"/>
          <a:chExt cx="0" cy="0"/>
        </a:xfrm>
      </p:grpSpPr>
      <p:sp>
        <p:nvSpPr>
          <p:cNvPr id="102" name="Google Shape;102;g3660e946a5b_0_92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g3660e946a5b_0_92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104"/>
        <p:cNvGrpSpPr/>
        <p:nvPr/>
      </p:nvGrpSpPr>
      <p:grpSpPr>
        <a:xfrm>
          <a:off x="0" y="0"/>
          <a:ext cx="0" cy="0"/>
          <a:chOff x="0" y="0"/>
          <a:chExt cx="0" cy="0"/>
        </a:xfrm>
      </p:grpSpPr>
      <p:sp>
        <p:nvSpPr>
          <p:cNvPr id="105" name="Google Shape;105;g3660e946a5b_0_92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g3660e946a5b_0_92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5th</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Apparent Brightness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5th</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Apparent Brightness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5th</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Apparent Brightness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52"/>
        <p:cNvGrpSpPr/>
        <p:nvPr/>
      </p:nvGrpSpPr>
      <p:grpSpPr>
        <a:xfrm>
          <a:off x="0" y="0"/>
          <a:ext cx="0" cy="0"/>
          <a:chOff x="0" y="0"/>
          <a:chExt cx="0" cy="0"/>
        </a:xfrm>
      </p:grpSpPr>
      <p:pic>
        <p:nvPicPr>
          <p:cNvPr id="53" name="Google Shape;53;g3660e946a5b_0_524"/>
          <p:cNvPicPr preferRelativeResize="0"/>
          <p:nvPr/>
        </p:nvPicPr>
        <p:blipFill rotWithShape="1">
          <a:blip r:embed="rId2">
            <a:alphaModFix/>
          </a:blip>
          <a:srcRect/>
          <a:stretch/>
        </p:blipFill>
        <p:spPr>
          <a:xfrm>
            <a:off x="1" y="-253998"/>
            <a:ext cx="9905997" cy="7112000"/>
          </a:xfrm>
          <a:prstGeom prst="rect">
            <a:avLst/>
          </a:prstGeom>
          <a:noFill/>
          <a:ln>
            <a:noFill/>
          </a:ln>
        </p:spPr>
      </p:pic>
      <p:sp>
        <p:nvSpPr>
          <p:cNvPr id="54" name="Google Shape;54;g3660e946a5b_0_524"/>
          <p:cNvSpPr/>
          <p:nvPr/>
        </p:nvSpPr>
        <p:spPr>
          <a:xfrm>
            <a:off x="4418076" y="950976"/>
            <a:ext cx="1158110" cy="1315913"/>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288" b="0" i="0" u="none" strike="noStrike" cap="none">
              <a:solidFill>
                <a:schemeClr val="lt1"/>
              </a:solidFill>
              <a:latin typeface="Calibri"/>
              <a:ea typeface="Calibri"/>
              <a:cs typeface="Calibri"/>
              <a:sym typeface="Calibri"/>
            </a:endParaRPr>
          </a:p>
        </p:txBody>
      </p:sp>
      <p:pic>
        <p:nvPicPr>
          <p:cNvPr id="55" name="Google Shape;55;g3660e946a5b_0_524"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56" name="Google Shape;56;g3660e946a5b_0_524"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57" name="Google Shape;57;g3660e946a5b_0_524"/>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58" name="Google Shape;58;g3660e946a5b_0_524"/>
          <p:cNvSpPr/>
          <p:nvPr/>
        </p:nvSpPr>
        <p:spPr>
          <a:xfrm>
            <a:off x="326898" y="4498848"/>
            <a:ext cx="1494655" cy="1912948"/>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288" b="0" i="0" u="none" strike="noStrike" cap="none">
              <a:solidFill>
                <a:schemeClr val="lt1"/>
              </a:solidFill>
              <a:latin typeface="Calibri"/>
              <a:ea typeface="Calibri"/>
              <a:cs typeface="Calibri"/>
              <a:sym typeface="Calibri"/>
            </a:endParaRPr>
          </a:p>
        </p:txBody>
      </p:sp>
      <p:pic>
        <p:nvPicPr>
          <p:cNvPr id="59" name="Google Shape;59;g3660e946a5b_0_524"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60" name="Google Shape;60;g3660e946a5b_0_524"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61"/>
        <p:cNvGrpSpPr/>
        <p:nvPr/>
      </p:nvGrpSpPr>
      <p:grpSpPr>
        <a:xfrm>
          <a:off x="0" y="0"/>
          <a:ext cx="0" cy="0"/>
          <a:chOff x="0" y="0"/>
          <a:chExt cx="0" cy="0"/>
        </a:xfrm>
      </p:grpSpPr>
      <p:sp>
        <p:nvSpPr>
          <p:cNvPr id="62" name="Google Shape;62;g3660e946a5b_0_53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g3660e946a5b_0_533"/>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g3660e946a5b_0_533"/>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g3660e946a5b_0_53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66" name="Google Shape;66;g3660e946a5b_0_53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67" name="Google Shape;67;g3660e946a5b_0_533"/>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5th</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Apparent Brightness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68"/>
        <p:cNvGrpSpPr/>
        <p:nvPr/>
      </p:nvGrpSpPr>
      <p:grpSpPr>
        <a:xfrm>
          <a:off x="0" y="0"/>
          <a:ext cx="0" cy="0"/>
          <a:chOff x="0" y="0"/>
          <a:chExt cx="0" cy="0"/>
        </a:xfrm>
      </p:grpSpPr>
      <p:sp>
        <p:nvSpPr>
          <p:cNvPr id="69" name="Google Shape;69;g3660e946a5b_0_540"/>
          <p:cNvSpPr txBox="1">
            <a:spLocks noGrp="1"/>
          </p:cNvSpPr>
          <p:nvPr>
            <p:ph type="title"/>
          </p:nvPr>
        </p:nvSpPr>
        <p:spPr>
          <a:xfrm>
            <a:off x="460997" y="369143"/>
            <a:ext cx="3822900" cy="830100"/>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g3660e946a5b_0_540"/>
          <p:cNvSpPr txBox="1"/>
          <p:nvPr/>
        </p:nvSpPr>
        <p:spPr>
          <a:xfrm>
            <a:off x="9539907" y="6509187"/>
            <a:ext cx="452100" cy="275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GB" sz="1192">
                <a:solidFill>
                  <a:srgbClr val="7F7F7F"/>
                </a:solidFill>
                <a:latin typeface="Helvetica Neue"/>
                <a:ea typeface="Helvetica Neue"/>
                <a:cs typeface="Helvetica Neue"/>
                <a:sym typeface="Helvetica Neue"/>
              </a:rPr>
              <a:t>‹#›</a:t>
            </a:fld>
            <a:endParaRPr sz="1192">
              <a:solidFill>
                <a:srgbClr val="7F7F7F"/>
              </a:solidFill>
              <a:latin typeface="Helvetica Neue"/>
              <a:ea typeface="Helvetica Neue"/>
              <a:cs typeface="Helvetica Neue"/>
              <a:sym typeface="Helvetica Neue"/>
            </a:endParaRPr>
          </a:p>
        </p:txBody>
      </p:sp>
      <p:sp>
        <p:nvSpPr>
          <p:cNvPr id="71" name="Google Shape;71;g3660e946a5b_0_540"/>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5th</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Apparent Brightness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72"/>
        <p:cNvGrpSpPr/>
        <p:nvPr/>
      </p:nvGrpSpPr>
      <p:grpSpPr>
        <a:xfrm>
          <a:off x="0" y="0"/>
          <a:ext cx="0" cy="0"/>
          <a:chOff x="0" y="0"/>
          <a:chExt cx="0" cy="0"/>
        </a:xfrm>
      </p:grpSpPr>
      <p:sp>
        <p:nvSpPr>
          <p:cNvPr id="73" name="Google Shape;73;g3660e946a5b_0_54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g3660e946a5b_0_544"/>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g3660e946a5b_0_544"/>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g3660e946a5b_0_54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77" name="Google Shape;77;g3660e946a5b_0_544"/>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78" name="Google Shape;78;g3660e946a5b_0_544"/>
          <p:cNvSpPr txBox="1">
            <a:spLocks noGrp="1"/>
          </p:cNvSpPr>
          <p:nvPr>
            <p:ph type="body" idx="2"/>
          </p:nvPr>
        </p:nvSpPr>
        <p:spPr>
          <a:xfrm>
            <a:off x="5092861"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79" name="Google Shape;79;g3660e946a5b_0_544"/>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5th</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Apparent Brightness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3.xml"/><Relationship Id="rId7"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sp>
        <p:nvSpPr>
          <p:cNvPr id="47" name="Google Shape;47;g3660e946a5b_0_518"/>
          <p:cNvSpPr txBox="1">
            <a:spLocks noGrp="1"/>
          </p:cNvSpPr>
          <p:nvPr>
            <p:ph type="title"/>
          </p:nvPr>
        </p:nvSpPr>
        <p:spPr>
          <a:xfrm>
            <a:off x="681038" y="365125"/>
            <a:ext cx="8544000" cy="13257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g3660e946a5b_0_518"/>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373062" algn="l">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49" name="Google Shape;49;g3660e946a5b_0_518"/>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975" b="0" i="0" u="none" strike="noStrike" cap="none">
                <a:solidFill>
                  <a:srgbClr val="888888"/>
                </a:solidFill>
                <a:latin typeface="Helvetica Neue"/>
                <a:ea typeface="Helvetica Neue"/>
                <a:cs typeface="Helvetica Neue"/>
                <a:sym typeface="Helvetica Neue"/>
              </a:defRPr>
            </a:lvl1pPr>
            <a:lvl2pPr marR="0" lvl="1" algn="l">
              <a:spcBef>
                <a:spcPts val="0"/>
              </a:spcBef>
              <a:spcAft>
                <a:spcPts val="0"/>
              </a:spcAft>
              <a:buSzPts val="1400"/>
              <a:buNone/>
              <a:defRPr sz="2112" b="0" i="0" u="none" strike="noStrike" cap="none">
                <a:solidFill>
                  <a:schemeClr val="dk1"/>
                </a:solidFill>
                <a:latin typeface="Calibri"/>
                <a:ea typeface="Calibri"/>
                <a:cs typeface="Calibri"/>
                <a:sym typeface="Calibri"/>
              </a:defRPr>
            </a:lvl2pPr>
            <a:lvl3pPr marR="0" lvl="2" algn="l">
              <a:spcBef>
                <a:spcPts val="0"/>
              </a:spcBef>
              <a:spcAft>
                <a:spcPts val="0"/>
              </a:spcAft>
              <a:buSzPts val="1400"/>
              <a:buNone/>
              <a:defRPr sz="2112" b="0" i="0" u="none" strike="noStrike" cap="none">
                <a:solidFill>
                  <a:schemeClr val="dk1"/>
                </a:solidFill>
                <a:latin typeface="Calibri"/>
                <a:ea typeface="Calibri"/>
                <a:cs typeface="Calibri"/>
                <a:sym typeface="Calibri"/>
              </a:defRPr>
            </a:lvl3pPr>
            <a:lvl4pPr marR="0" lvl="3" algn="l">
              <a:spcBef>
                <a:spcPts val="0"/>
              </a:spcBef>
              <a:spcAft>
                <a:spcPts val="0"/>
              </a:spcAft>
              <a:buSzPts val="1400"/>
              <a:buNone/>
              <a:defRPr sz="2112" b="0" i="0" u="none" strike="noStrike" cap="none">
                <a:solidFill>
                  <a:schemeClr val="dk1"/>
                </a:solidFill>
                <a:latin typeface="Calibri"/>
                <a:ea typeface="Calibri"/>
                <a:cs typeface="Calibri"/>
                <a:sym typeface="Calibri"/>
              </a:defRPr>
            </a:lvl4pPr>
            <a:lvl5pPr marR="0" lvl="4" algn="l">
              <a:spcBef>
                <a:spcPts val="0"/>
              </a:spcBef>
              <a:spcAft>
                <a:spcPts val="0"/>
              </a:spcAft>
              <a:buSzPts val="1400"/>
              <a:buNone/>
              <a:defRPr sz="2112" b="0" i="0" u="none" strike="noStrike" cap="none">
                <a:solidFill>
                  <a:schemeClr val="dk1"/>
                </a:solidFill>
                <a:latin typeface="Calibri"/>
                <a:ea typeface="Calibri"/>
                <a:cs typeface="Calibri"/>
                <a:sym typeface="Calibri"/>
              </a:defRPr>
            </a:lvl5pPr>
            <a:lvl6pPr marR="0" lvl="5" algn="l">
              <a:spcBef>
                <a:spcPts val="0"/>
              </a:spcBef>
              <a:spcAft>
                <a:spcPts val="0"/>
              </a:spcAft>
              <a:buSzPts val="1400"/>
              <a:buNone/>
              <a:defRPr sz="2112" b="0" i="0" u="none" strike="noStrike" cap="none">
                <a:solidFill>
                  <a:schemeClr val="dk1"/>
                </a:solidFill>
                <a:latin typeface="Calibri"/>
                <a:ea typeface="Calibri"/>
                <a:cs typeface="Calibri"/>
                <a:sym typeface="Calibri"/>
              </a:defRPr>
            </a:lvl6pPr>
            <a:lvl7pPr marR="0" lvl="6" algn="l">
              <a:spcBef>
                <a:spcPts val="0"/>
              </a:spcBef>
              <a:spcAft>
                <a:spcPts val="0"/>
              </a:spcAft>
              <a:buSzPts val="1400"/>
              <a:buNone/>
              <a:defRPr sz="2112" b="0" i="0" u="none" strike="noStrike" cap="none">
                <a:solidFill>
                  <a:schemeClr val="dk1"/>
                </a:solidFill>
                <a:latin typeface="Calibri"/>
                <a:ea typeface="Calibri"/>
                <a:cs typeface="Calibri"/>
                <a:sym typeface="Calibri"/>
              </a:defRPr>
            </a:lvl7pPr>
            <a:lvl8pPr marR="0" lvl="7" algn="l">
              <a:spcBef>
                <a:spcPts val="0"/>
              </a:spcBef>
              <a:spcAft>
                <a:spcPts val="0"/>
              </a:spcAft>
              <a:buSzPts val="1400"/>
              <a:buNone/>
              <a:defRPr sz="2112" b="0" i="0" u="none" strike="noStrike" cap="none">
                <a:solidFill>
                  <a:schemeClr val="dk1"/>
                </a:solidFill>
                <a:latin typeface="Calibri"/>
                <a:ea typeface="Calibri"/>
                <a:cs typeface="Calibri"/>
                <a:sym typeface="Calibri"/>
              </a:defRPr>
            </a:lvl8pPr>
            <a:lvl9pPr marR="0" lvl="8" algn="l">
              <a:spcBef>
                <a:spcPts val="0"/>
              </a:spcBef>
              <a:spcAft>
                <a:spcPts val="0"/>
              </a:spcAft>
              <a:buSzPts val="1400"/>
              <a:buNone/>
              <a:defRPr sz="2112" b="0" i="0" u="none" strike="noStrike" cap="none">
                <a:solidFill>
                  <a:schemeClr val="dk1"/>
                </a:solidFill>
                <a:latin typeface="Calibri"/>
                <a:ea typeface="Calibri"/>
                <a:cs typeface="Calibri"/>
                <a:sym typeface="Calibri"/>
              </a:defRPr>
            </a:lvl9pPr>
          </a:lstStyle>
          <a:p>
            <a:endParaRPr/>
          </a:p>
        </p:txBody>
      </p:sp>
      <p:sp>
        <p:nvSpPr>
          <p:cNvPr id="50" name="Google Shape;50;g3660e946a5b_0_518"/>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a:spcBef>
                <a:spcPts val="0"/>
              </a:spcBef>
              <a:spcAft>
                <a:spcPts val="0"/>
              </a:spcAft>
              <a:buSzPts val="1400"/>
              <a:buNone/>
              <a:defRPr sz="975" b="0" i="0" u="none" strike="noStrike" cap="none">
                <a:solidFill>
                  <a:srgbClr val="888888"/>
                </a:solidFill>
                <a:latin typeface="Helvetica Neue"/>
                <a:ea typeface="Helvetica Neue"/>
                <a:cs typeface="Helvetica Neue"/>
                <a:sym typeface="Helvetica Neue"/>
              </a:defRPr>
            </a:lvl1pPr>
            <a:lvl2pPr marR="0" lvl="1" algn="l">
              <a:spcBef>
                <a:spcPts val="0"/>
              </a:spcBef>
              <a:spcAft>
                <a:spcPts val="0"/>
              </a:spcAft>
              <a:buSzPts val="1400"/>
              <a:buNone/>
              <a:defRPr sz="2112" b="0" i="0" u="none" strike="noStrike" cap="none">
                <a:solidFill>
                  <a:schemeClr val="dk1"/>
                </a:solidFill>
                <a:latin typeface="Calibri"/>
                <a:ea typeface="Calibri"/>
                <a:cs typeface="Calibri"/>
                <a:sym typeface="Calibri"/>
              </a:defRPr>
            </a:lvl2pPr>
            <a:lvl3pPr marR="0" lvl="2" algn="l">
              <a:spcBef>
                <a:spcPts val="0"/>
              </a:spcBef>
              <a:spcAft>
                <a:spcPts val="0"/>
              </a:spcAft>
              <a:buSzPts val="1400"/>
              <a:buNone/>
              <a:defRPr sz="2112" b="0" i="0" u="none" strike="noStrike" cap="none">
                <a:solidFill>
                  <a:schemeClr val="dk1"/>
                </a:solidFill>
                <a:latin typeface="Calibri"/>
                <a:ea typeface="Calibri"/>
                <a:cs typeface="Calibri"/>
                <a:sym typeface="Calibri"/>
              </a:defRPr>
            </a:lvl3pPr>
            <a:lvl4pPr marR="0" lvl="3" algn="l">
              <a:spcBef>
                <a:spcPts val="0"/>
              </a:spcBef>
              <a:spcAft>
                <a:spcPts val="0"/>
              </a:spcAft>
              <a:buSzPts val="1400"/>
              <a:buNone/>
              <a:defRPr sz="2112" b="0" i="0" u="none" strike="noStrike" cap="none">
                <a:solidFill>
                  <a:schemeClr val="dk1"/>
                </a:solidFill>
                <a:latin typeface="Calibri"/>
                <a:ea typeface="Calibri"/>
                <a:cs typeface="Calibri"/>
                <a:sym typeface="Calibri"/>
              </a:defRPr>
            </a:lvl4pPr>
            <a:lvl5pPr marR="0" lvl="4" algn="l">
              <a:spcBef>
                <a:spcPts val="0"/>
              </a:spcBef>
              <a:spcAft>
                <a:spcPts val="0"/>
              </a:spcAft>
              <a:buSzPts val="1400"/>
              <a:buNone/>
              <a:defRPr sz="2112" b="0" i="0" u="none" strike="noStrike" cap="none">
                <a:solidFill>
                  <a:schemeClr val="dk1"/>
                </a:solidFill>
                <a:latin typeface="Calibri"/>
                <a:ea typeface="Calibri"/>
                <a:cs typeface="Calibri"/>
                <a:sym typeface="Calibri"/>
              </a:defRPr>
            </a:lvl5pPr>
            <a:lvl6pPr marR="0" lvl="5" algn="l">
              <a:spcBef>
                <a:spcPts val="0"/>
              </a:spcBef>
              <a:spcAft>
                <a:spcPts val="0"/>
              </a:spcAft>
              <a:buSzPts val="1400"/>
              <a:buNone/>
              <a:defRPr sz="2112" b="0" i="0" u="none" strike="noStrike" cap="none">
                <a:solidFill>
                  <a:schemeClr val="dk1"/>
                </a:solidFill>
                <a:latin typeface="Calibri"/>
                <a:ea typeface="Calibri"/>
                <a:cs typeface="Calibri"/>
                <a:sym typeface="Calibri"/>
              </a:defRPr>
            </a:lvl6pPr>
            <a:lvl7pPr marR="0" lvl="6" algn="l">
              <a:spcBef>
                <a:spcPts val="0"/>
              </a:spcBef>
              <a:spcAft>
                <a:spcPts val="0"/>
              </a:spcAft>
              <a:buSzPts val="1400"/>
              <a:buNone/>
              <a:defRPr sz="2112" b="0" i="0" u="none" strike="noStrike" cap="none">
                <a:solidFill>
                  <a:schemeClr val="dk1"/>
                </a:solidFill>
                <a:latin typeface="Calibri"/>
                <a:ea typeface="Calibri"/>
                <a:cs typeface="Calibri"/>
                <a:sym typeface="Calibri"/>
              </a:defRPr>
            </a:lvl7pPr>
            <a:lvl8pPr marR="0" lvl="7" algn="l">
              <a:spcBef>
                <a:spcPts val="0"/>
              </a:spcBef>
              <a:spcAft>
                <a:spcPts val="0"/>
              </a:spcAft>
              <a:buSzPts val="1400"/>
              <a:buNone/>
              <a:defRPr sz="2112" b="0" i="0" u="none" strike="noStrike" cap="none">
                <a:solidFill>
                  <a:schemeClr val="dk1"/>
                </a:solidFill>
                <a:latin typeface="Calibri"/>
                <a:ea typeface="Calibri"/>
                <a:cs typeface="Calibri"/>
                <a:sym typeface="Calibri"/>
              </a:defRPr>
            </a:lvl8pPr>
            <a:lvl9pPr marR="0" lvl="8" algn="l">
              <a:spcBef>
                <a:spcPts val="0"/>
              </a:spcBef>
              <a:spcAft>
                <a:spcPts val="0"/>
              </a:spcAft>
              <a:buSzPts val="1400"/>
              <a:buNone/>
              <a:defRPr sz="2112" b="0" i="0" u="none" strike="noStrike" cap="none">
                <a:solidFill>
                  <a:schemeClr val="dk1"/>
                </a:solidFill>
                <a:latin typeface="Calibri"/>
                <a:ea typeface="Calibri"/>
                <a:cs typeface="Calibri"/>
                <a:sym typeface="Calibri"/>
              </a:defRPr>
            </a:lvl9pPr>
          </a:lstStyle>
          <a:p>
            <a:endParaRPr/>
          </a:p>
        </p:txBody>
      </p:sp>
      <p:sp>
        <p:nvSpPr>
          <p:cNvPr id="51" name="Google Shape;51;g3660e946a5b_0_51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75" b="0" i="0" u="none" strike="noStrike" cap="none">
                <a:solidFill>
                  <a:srgbClr val="888888"/>
                </a:solidFill>
                <a:latin typeface="Helvetica Neue"/>
                <a:ea typeface="Helvetica Neue"/>
                <a:cs typeface="Helvetica Neue"/>
                <a:sym typeface="Helvetica Neue"/>
              </a:defRPr>
            </a:lvl1pPr>
            <a:lvl2pPr marL="0" marR="0" lvl="1" indent="0" algn="r">
              <a:spcBef>
                <a:spcPts val="0"/>
              </a:spcBef>
              <a:buNone/>
              <a:defRPr sz="975" b="0" i="0" u="none" strike="noStrike" cap="none">
                <a:solidFill>
                  <a:srgbClr val="888888"/>
                </a:solidFill>
                <a:latin typeface="Helvetica Neue"/>
                <a:ea typeface="Helvetica Neue"/>
                <a:cs typeface="Helvetica Neue"/>
                <a:sym typeface="Helvetica Neue"/>
              </a:defRPr>
            </a:lvl2pPr>
            <a:lvl3pPr marL="0" marR="0" lvl="2" indent="0" algn="r">
              <a:spcBef>
                <a:spcPts val="0"/>
              </a:spcBef>
              <a:buNone/>
              <a:defRPr sz="975" b="0" i="0" u="none" strike="noStrike" cap="none">
                <a:solidFill>
                  <a:srgbClr val="888888"/>
                </a:solidFill>
                <a:latin typeface="Helvetica Neue"/>
                <a:ea typeface="Helvetica Neue"/>
                <a:cs typeface="Helvetica Neue"/>
                <a:sym typeface="Helvetica Neue"/>
              </a:defRPr>
            </a:lvl3pPr>
            <a:lvl4pPr marL="0" marR="0" lvl="3" indent="0" algn="r">
              <a:spcBef>
                <a:spcPts val="0"/>
              </a:spcBef>
              <a:buNone/>
              <a:defRPr sz="975" b="0" i="0" u="none" strike="noStrike" cap="none">
                <a:solidFill>
                  <a:srgbClr val="888888"/>
                </a:solidFill>
                <a:latin typeface="Helvetica Neue"/>
                <a:ea typeface="Helvetica Neue"/>
                <a:cs typeface="Helvetica Neue"/>
                <a:sym typeface="Helvetica Neue"/>
              </a:defRPr>
            </a:lvl4pPr>
            <a:lvl5pPr marL="0" marR="0" lvl="4" indent="0" algn="r">
              <a:spcBef>
                <a:spcPts val="0"/>
              </a:spcBef>
              <a:buNone/>
              <a:defRPr sz="975" b="0" i="0" u="none" strike="noStrike" cap="none">
                <a:solidFill>
                  <a:srgbClr val="888888"/>
                </a:solidFill>
                <a:latin typeface="Helvetica Neue"/>
                <a:ea typeface="Helvetica Neue"/>
                <a:cs typeface="Helvetica Neue"/>
                <a:sym typeface="Helvetica Neue"/>
              </a:defRPr>
            </a:lvl5pPr>
            <a:lvl6pPr marL="0" marR="0" lvl="5" indent="0" algn="r">
              <a:spcBef>
                <a:spcPts val="0"/>
              </a:spcBef>
              <a:buNone/>
              <a:defRPr sz="975" b="0" i="0" u="none" strike="noStrike" cap="none">
                <a:solidFill>
                  <a:srgbClr val="888888"/>
                </a:solidFill>
                <a:latin typeface="Helvetica Neue"/>
                <a:ea typeface="Helvetica Neue"/>
                <a:cs typeface="Helvetica Neue"/>
                <a:sym typeface="Helvetica Neue"/>
              </a:defRPr>
            </a:lvl6pPr>
            <a:lvl7pPr marL="0" marR="0" lvl="6" indent="0" algn="r">
              <a:spcBef>
                <a:spcPts val="0"/>
              </a:spcBef>
              <a:buNone/>
              <a:defRPr sz="975" b="0" i="0" u="none" strike="noStrike" cap="none">
                <a:solidFill>
                  <a:srgbClr val="888888"/>
                </a:solidFill>
                <a:latin typeface="Helvetica Neue"/>
                <a:ea typeface="Helvetica Neue"/>
                <a:cs typeface="Helvetica Neue"/>
                <a:sym typeface="Helvetica Neue"/>
              </a:defRPr>
            </a:lvl7pPr>
            <a:lvl8pPr marL="0" marR="0" lvl="7" indent="0" algn="r">
              <a:spcBef>
                <a:spcPts val="0"/>
              </a:spcBef>
              <a:buNone/>
              <a:defRPr sz="975" b="0" i="0" u="none" strike="noStrike" cap="none">
                <a:solidFill>
                  <a:srgbClr val="888888"/>
                </a:solidFill>
                <a:latin typeface="Helvetica Neue"/>
                <a:ea typeface="Helvetica Neue"/>
                <a:cs typeface="Helvetica Neue"/>
                <a:sym typeface="Helvetica Neue"/>
              </a:defRPr>
            </a:lvl8pPr>
            <a:lvl9pPr marL="0" marR="0" lvl="8" indent="0" algn="r">
              <a:spcBef>
                <a:spcPts val="0"/>
              </a:spcBef>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3"/>
        <p:cNvGrpSpPr/>
        <p:nvPr/>
      </p:nvGrpSpPr>
      <p:grpSpPr>
        <a:xfrm>
          <a:off x="0" y="0"/>
          <a:ext cx="0" cy="0"/>
          <a:chOff x="0" y="0"/>
          <a:chExt cx="0" cy="0"/>
        </a:xfrm>
      </p:grpSpPr>
      <p:pic>
        <p:nvPicPr>
          <p:cNvPr id="84" name="Google Shape;84;g3660e946a5b_0_907"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85" name="Google Shape;85;g3660e946a5b_0_907"/>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6" name="Google Shape;86;g3660e946a5b_0_907"/>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87" name="Google Shape;87;g3660e946a5b_0_907"/>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a:spcBef>
                <a:spcPts val="0"/>
              </a:spcBef>
              <a:spcAft>
                <a:spcPts val="0"/>
              </a:spcAft>
              <a:buSzPts val="1400"/>
              <a:buNone/>
              <a:defRPr sz="1200">
                <a:solidFill>
                  <a:srgbClr val="888888"/>
                </a:solidFill>
                <a:latin typeface="Arial"/>
                <a:ea typeface="Arial"/>
                <a:cs typeface="Arial"/>
                <a:sym typeface="Arial"/>
              </a:defRPr>
            </a:lvl1pPr>
            <a:lvl2pPr marR="0" lvl="1" algn="l">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g3660e946a5b_0_907"/>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1200">
                <a:solidFill>
                  <a:srgbClr val="888888"/>
                </a:solidFill>
                <a:latin typeface="Arial"/>
                <a:ea typeface="Arial"/>
                <a:cs typeface="Arial"/>
                <a:sym typeface="Arial"/>
              </a:defRPr>
            </a:lvl1pPr>
            <a:lvl2pPr marL="0" marR="0" lvl="1" indent="0" algn="r">
              <a:spcBef>
                <a:spcPts val="0"/>
              </a:spcBef>
              <a:buNone/>
              <a:defRPr sz="1200">
                <a:solidFill>
                  <a:srgbClr val="888888"/>
                </a:solidFill>
                <a:latin typeface="Arial"/>
                <a:ea typeface="Arial"/>
                <a:cs typeface="Arial"/>
                <a:sym typeface="Arial"/>
              </a:defRPr>
            </a:lvl2pPr>
            <a:lvl3pPr marL="0" marR="0" lvl="2" indent="0" algn="r">
              <a:spcBef>
                <a:spcPts val="0"/>
              </a:spcBef>
              <a:buNone/>
              <a:defRPr sz="1200">
                <a:solidFill>
                  <a:srgbClr val="888888"/>
                </a:solidFill>
                <a:latin typeface="Arial"/>
                <a:ea typeface="Arial"/>
                <a:cs typeface="Arial"/>
                <a:sym typeface="Arial"/>
              </a:defRPr>
            </a:lvl3pPr>
            <a:lvl4pPr marL="0" marR="0" lvl="3" indent="0" algn="r">
              <a:spcBef>
                <a:spcPts val="0"/>
              </a:spcBef>
              <a:buNone/>
              <a:defRPr sz="1200">
                <a:solidFill>
                  <a:srgbClr val="888888"/>
                </a:solidFill>
                <a:latin typeface="Arial"/>
                <a:ea typeface="Arial"/>
                <a:cs typeface="Arial"/>
                <a:sym typeface="Arial"/>
              </a:defRPr>
            </a:lvl4pPr>
            <a:lvl5pPr marL="0" marR="0" lvl="4" indent="0" algn="r">
              <a:spcBef>
                <a:spcPts val="0"/>
              </a:spcBef>
              <a:buNone/>
              <a:defRPr sz="1200">
                <a:solidFill>
                  <a:srgbClr val="888888"/>
                </a:solidFill>
                <a:latin typeface="Arial"/>
                <a:ea typeface="Arial"/>
                <a:cs typeface="Arial"/>
                <a:sym typeface="Arial"/>
              </a:defRPr>
            </a:lvl5pPr>
            <a:lvl6pPr marL="0" marR="0" lvl="5" indent="0" algn="r">
              <a:spcBef>
                <a:spcPts val="0"/>
              </a:spcBef>
              <a:buNone/>
              <a:defRPr sz="1200">
                <a:solidFill>
                  <a:srgbClr val="888888"/>
                </a:solidFill>
                <a:latin typeface="Arial"/>
                <a:ea typeface="Arial"/>
                <a:cs typeface="Arial"/>
                <a:sym typeface="Arial"/>
              </a:defRPr>
            </a:lvl6pPr>
            <a:lvl7pPr marL="0" marR="0" lvl="6" indent="0" algn="r">
              <a:spcBef>
                <a:spcPts val="0"/>
              </a:spcBef>
              <a:buNone/>
              <a:defRPr sz="1200">
                <a:solidFill>
                  <a:srgbClr val="888888"/>
                </a:solidFill>
                <a:latin typeface="Arial"/>
                <a:ea typeface="Arial"/>
                <a:cs typeface="Arial"/>
                <a:sym typeface="Arial"/>
              </a:defRPr>
            </a:lvl7pPr>
            <a:lvl8pPr marL="0" marR="0" lvl="7" indent="0" algn="r">
              <a:spcBef>
                <a:spcPts val="0"/>
              </a:spcBef>
              <a:buNone/>
              <a:defRPr sz="1200">
                <a:solidFill>
                  <a:srgbClr val="888888"/>
                </a:solidFill>
                <a:latin typeface="Arial"/>
                <a:ea typeface="Arial"/>
                <a:cs typeface="Arial"/>
                <a:sym typeface="Arial"/>
              </a:defRPr>
            </a:lvl8pPr>
            <a:lvl9pPr marL="0" marR="0" lvl="8" indent="0" algn="r">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mbit.io/us-lightmeter-p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mbit.io/us-lightmeter"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111"/>
        <p:cNvGrpSpPr/>
        <p:nvPr/>
      </p:nvGrpSpPr>
      <p:grpSpPr>
        <a:xfrm>
          <a:off x="0" y="0"/>
          <a:ext cx="0" cy="0"/>
          <a:chOff x="0" y="0"/>
          <a:chExt cx="0" cy="0"/>
        </a:xfrm>
      </p:grpSpPr>
      <p:sp>
        <p:nvSpPr>
          <p:cNvPr id="112" name="Google Shape;112;g3660e946a5b_0_2"/>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3" name="Google Shape;113;g3660e946a5b_0_2"/>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What you need:</a:t>
            </a:r>
            <a:endParaRPr sz="2000">
              <a:solidFill>
                <a:srgbClr val="00A000"/>
              </a:solidFill>
              <a:latin typeface="Helvetica Neue"/>
              <a:ea typeface="Helvetica Neue"/>
              <a:cs typeface="Helvetica Neue"/>
              <a:sym typeface="Helvetica Neue"/>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114" name="Google Shape;114;g3660e946a5b_0_2" descr="The micro:bit logo in black font on a green background."/>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115" name="Google Shape;115;g3660e946a5b_0_2"/>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Project guide</a:t>
            </a:r>
            <a:endParaRPr sz="1900" b="0" i="0" u="none" strike="noStrike" cap="none">
              <a:solidFill>
                <a:srgbClr val="000000"/>
              </a:solidFill>
              <a:latin typeface="Arial"/>
              <a:ea typeface="Arial"/>
              <a:cs typeface="Arial"/>
              <a:sym typeface="Arial"/>
            </a:endParaRPr>
          </a:p>
        </p:txBody>
      </p:sp>
      <p:sp>
        <p:nvSpPr>
          <p:cNvPr id="116" name="Google Shape;116;g3660e946a5b_0_2"/>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a:solidFill>
                  <a:schemeClr val="l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Apparent Brightness with </a:t>
            </a:r>
            <a:r>
              <a:rPr lang="en-GB" sz="3466" b="1">
                <a:solidFill>
                  <a:schemeClr val="l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Energy Light Meter</a:t>
            </a:r>
            <a:endParaRPr sz="1400" b="0" i="0" u="none" strike="noStrike" cap="none">
              <a:solidFill>
                <a:srgbClr val="000000"/>
              </a:solidFill>
              <a:latin typeface="Arial"/>
              <a:ea typeface="Arial"/>
              <a:cs typeface="Arial"/>
              <a:sym typeface="Arial"/>
            </a:endParaRPr>
          </a:p>
        </p:txBody>
      </p:sp>
      <p:grpSp>
        <p:nvGrpSpPr>
          <p:cNvPr id="117" name="Google Shape;117;g3660e946a5b_0_2"/>
          <p:cNvGrpSpPr/>
          <p:nvPr/>
        </p:nvGrpSpPr>
        <p:grpSpPr>
          <a:xfrm>
            <a:off x="283825" y="308093"/>
            <a:ext cx="6776414" cy="719853"/>
            <a:chOff x="1043748" y="-1624402"/>
            <a:chExt cx="1645200" cy="664500"/>
          </a:xfrm>
        </p:grpSpPr>
        <p:sp>
          <p:nvSpPr>
            <p:cNvPr id="118" name="Google Shape;118;g3660e946a5b_0_2"/>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9" name="Google Shape;119;g3660e946a5b_0_2"/>
            <p:cNvSpPr txBox="1"/>
            <p:nvPr/>
          </p:nvSpPr>
          <p:spPr>
            <a:xfrm>
              <a:off x="1112157" y="-1522993"/>
              <a:ext cx="1506000" cy="4617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600" b="0" i="0" u="none" strike="noStrike" cap="none">
                  <a:solidFill>
                    <a:schemeClr val="lt1"/>
                  </a:solidFill>
                  <a:latin typeface="Helvetica Neue"/>
                  <a:ea typeface="Helvetica Neue"/>
                  <a:cs typeface="Helvetica Neue"/>
                  <a:sym typeface="Helvetica Neue"/>
                </a:rPr>
                <a:t>Integrating CS </a:t>
              </a:r>
              <a:r>
                <a:rPr lang="en-GB" sz="2600" b="0" i="0" u="none" strike="noStrike" cap="none">
                  <a:solidFill>
                    <a:schemeClr val="lt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with</a:t>
              </a:r>
              <a:r>
                <a:rPr lang="en-GB" sz="2600" b="0" i="0" u="none" strike="noStrike" cap="none">
                  <a:solidFill>
                    <a:schemeClr val="lt1"/>
                  </a:solidFill>
                  <a:latin typeface="Helvetica Neue"/>
                  <a:ea typeface="Helvetica Neue"/>
                  <a:cs typeface="Helvetica Neue"/>
                  <a:sym typeface="Helvetica Neue"/>
                </a:rPr>
                <a:t> Science - </a:t>
              </a:r>
              <a:r>
                <a:rPr lang="en-GB" sz="2600">
                  <a:solidFill>
                    <a:schemeClr val="lt1"/>
                  </a:solidFill>
                  <a:latin typeface="Helvetica Neue"/>
                  <a:ea typeface="Helvetica Neue"/>
                  <a:cs typeface="Helvetica Neue"/>
                  <a:sym typeface="Helvetica Neue"/>
                </a:rPr>
                <a:t>5th</a:t>
              </a:r>
              <a:r>
                <a:rPr lang="en-GB" sz="2600" b="0" i="0" u="none" strike="noStrike" cap="none">
                  <a:solidFill>
                    <a:schemeClr val="lt1"/>
                  </a:solidFill>
                  <a:latin typeface="Helvetica Neue"/>
                  <a:ea typeface="Helvetica Neue"/>
                  <a:cs typeface="Helvetica Neue"/>
                  <a:sym typeface="Helvetica Neue"/>
                </a:rPr>
                <a:t> Grade</a:t>
              </a:r>
              <a:endParaRPr sz="2288" b="0" i="0" u="none" strike="noStrike" cap="none">
                <a:solidFill>
                  <a:schemeClr val="dk1"/>
                </a:solidFill>
                <a:latin typeface="Calibri"/>
                <a:ea typeface="Calibri"/>
                <a:cs typeface="Calibri"/>
                <a:sym typeface="Calibri"/>
              </a:endParaRPr>
            </a:p>
          </p:txBody>
        </p:sp>
      </p:grpSp>
      <p:sp>
        <p:nvSpPr>
          <p:cNvPr id="120" name="Google Shape;120;g3660e946a5b_0_2"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grpSp>
        <p:nvGrpSpPr>
          <p:cNvPr id="121" name="Google Shape;121;g3660e946a5b_0_2"/>
          <p:cNvGrpSpPr/>
          <p:nvPr/>
        </p:nvGrpSpPr>
        <p:grpSpPr>
          <a:xfrm>
            <a:off x="7539529" y="4400005"/>
            <a:ext cx="1097532" cy="983738"/>
            <a:chOff x="5661338" y="4280850"/>
            <a:chExt cx="1290000" cy="1156250"/>
          </a:xfrm>
        </p:grpSpPr>
        <p:sp>
          <p:nvSpPr>
            <p:cNvPr id="122" name="Google Shape;122;g3660e946a5b_0_2"/>
            <p:cNvSpPr txBox="1"/>
            <p:nvPr/>
          </p:nvSpPr>
          <p:spPr>
            <a:xfrm>
              <a:off x="5661338" y="5102300"/>
              <a:ext cx="1290000" cy="334800"/>
            </a:xfrm>
            <a:prstGeom prst="rect">
              <a:avLst/>
            </a:prstGeom>
            <a:noFill/>
            <a:ln>
              <a:noFill/>
            </a:ln>
          </p:spPr>
          <p:txBody>
            <a:bodyPr spcFirstLastPara="1" wrap="square" lIns="77775" tIns="77775" rIns="77775" bIns="77775" anchor="t" anchorCtr="0">
              <a:spAutoFit/>
            </a:bodyPr>
            <a:lstStyle/>
            <a:p>
              <a:pPr marL="0" marR="0" lvl="0" indent="0" algn="ctr" rtl="0">
                <a:lnSpc>
                  <a:spcPct val="100000"/>
                </a:lnSpc>
                <a:spcBef>
                  <a:spcPts val="0"/>
                </a:spcBef>
                <a:spcAft>
                  <a:spcPts val="0"/>
                </a:spcAft>
                <a:buClr>
                  <a:srgbClr val="000000"/>
                </a:buClr>
                <a:buSzPts val="830"/>
                <a:buFont typeface="Arial"/>
                <a:buNone/>
              </a:pPr>
              <a:r>
                <a:rPr lang="en-GB" sz="829" b="1">
                  <a:solidFill>
                    <a:schemeClr val="dk1"/>
                  </a:solidFill>
                  <a:latin typeface="Helvetica Neue"/>
                  <a:ea typeface="Helvetica Neue"/>
                  <a:cs typeface="Helvetica Neue"/>
                  <a:sym typeface="Helvetica Neue"/>
                </a:rPr>
                <a:t>Light source</a:t>
              </a:r>
              <a:endParaRPr sz="829" b="1" i="0" u="none" strike="noStrike" cap="none">
                <a:solidFill>
                  <a:schemeClr val="dk1"/>
                </a:solidFill>
                <a:latin typeface="Helvetica Neue"/>
                <a:ea typeface="Helvetica Neue"/>
                <a:cs typeface="Helvetica Neue"/>
                <a:sym typeface="Helvetica Neue"/>
              </a:endParaRPr>
            </a:p>
          </p:txBody>
        </p:sp>
        <p:pic>
          <p:nvPicPr>
            <p:cNvPr id="123" name="Google Shape;123;g3660e946a5b_0_2" descr="Illustration of a bulb used as a light source for micro:bits to measure light levels at distances near and far." title="Screenshot 2025-06-14 at 17.50.40.png"/>
            <p:cNvPicPr preferRelativeResize="0"/>
            <p:nvPr/>
          </p:nvPicPr>
          <p:blipFill>
            <a:blip r:embed="rId4">
              <a:alphaModFix/>
            </a:blip>
            <a:stretch>
              <a:fillRect/>
            </a:stretch>
          </p:blipFill>
          <p:spPr>
            <a:xfrm>
              <a:off x="5802400" y="4280850"/>
              <a:ext cx="1007875" cy="848576"/>
            </a:xfrm>
            <a:prstGeom prst="rect">
              <a:avLst/>
            </a:prstGeom>
            <a:noFill/>
            <a:ln>
              <a:noFill/>
            </a:ln>
          </p:spPr>
        </p:pic>
      </p:grpSp>
      <p:pic>
        <p:nvPicPr>
          <p:cNvPr id="124" name="Google Shape;124;g3660e946a5b_0_2" descr="Illustration of a micro:bit that is needed for using this resource" title="Screenshot 2025-06-03 at 15.50.03.png"/>
          <p:cNvPicPr preferRelativeResize="0"/>
          <p:nvPr/>
        </p:nvPicPr>
        <p:blipFill rotWithShape="1">
          <a:blip r:embed="rId5">
            <a:alphaModFix/>
          </a:blip>
          <a:srcRect/>
          <a:stretch/>
        </p:blipFill>
        <p:spPr>
          <a:xfrm>
            <a:off x="482100" y="4108457"/>
            <a:ext cx="1385268" cy="1249141"/>
          </a:xfrm>
          <a:prstGeom prst="rect">
            <a:avLst/>
          </a:prstGeom>
          <a:noFill/>
          <a:ln>
            <a:noFill/>
          </a:ln>
        </p:spPr>
      </p:pic>
      <p:pic>
        <p:nvPicPr>
          <p:cNvPr id="125" name="Google Shape;125;g3660e946a5b_0_2" descr="Illustration of a Micro USB cable that is needed for downloading code onto the micro:bit used in this resource" title="Screenshot 2025-06-03 at 15.50.11.png"/>
          <p:cNvPicPr preferRelativeResize="0"/>
          <p:nvPr/>
        </p:nvPicPr>
        <p:blipFill rotWithShape="1">
          <a:blip r:embed="rId6">
            <a:alphaModFix/>
          </a:blip>
          <a:srcRect/>
          <a:stretch/>
        </p:blipFill>
        <p:spPr>
          <a:xfrm>
            <a:off x="2010052" y="4079365"/>
            <a:ext cx="820877" cy="1249155"/>
          </a:xfrm>
          <a:prstGeom prst="rect">
            <a:avLst/>
          </a:prstGeom>
          <a:noFill/>
          <a:ln>
            <a:noFill/>
          </a:ln>
        </p:spPr>
      </p:pic>
      <p:pic>
        <p:nvPicPr>
          <p:cNvPr id="126" name="Google Shape;126;g3660e946a5b_0_2" descr="Illustration of a battery back that is needed to provide power to a micro:bit used with this resource" title="Screenshot 2025-06-03 at 15.50.33.png"/>
          <p:cNvPicPr preferRelativeResize="0"/>
          <p:nvPr/>
        </p:nvPicPr>
        <p:blipFill rotWithShape="1">
          <a:blip r:embed="rId7">
            <a:alphaModFix/>
          </a:blip>
          <a:srcRect/>
          <a:stretch/>
        </p:blipFill>
        <p:spPr>
          <a:xfrm>
            <a:off x="2973616" y="4079366"/>
            <a:ext cx="1097526" cy="1249156"/>
          </a:xfrm>
          <a:prstGeom prst="rect">
            <a:avLst/>
          </a:prstGeom>
          <a:noFill/>
          <a:ln>
            <a:noFill/>
          </a:ln>
        </p:spPr>
      </p:pic>
      <p:pic>
        <p:nvPicPr>
          <p:cNvPr id="127" name="Google Shape;127;g3660e946a5b_0_2" title="tablet with bluetooth.png"/>
          <p:cNvPicPr preferRelativeResize="0"/>
          <p:nvPr/>
        </p:nvPicPr>
        <p:blipFill>
          <a:blip r:embed="rId8">
            <a:alphaModFix/>
          </a:blip>
          <a:stretch>
            <a:fillRect/>
          </a:stretch>
        </p:blipFill>
        <p:spPr>
          <a:xfrm>
            <a:off x="5876680" y="4261401"/>
            <a:ext cx="1520150" cy="1260947"/>
          </a:xfrm>
          <a:prstGeom prst="rect">
            <a:avLst/>
          </a:prstGeom>
          <a:noFill/>
          <a:ln>
            <a:noFill/>
          </a:ln>
        </p:spPr>
      </p:pic>
      <p:pic>
        <p:nvPicPr>
          <p:cNvPr id="128" name="Google Shape;128;g3660e946a5b_0_2" title="computer with usb.png"/>
          <p:cNvPicPr preferRelativeResize="0"/>
          <p:nvPr/>
        </p:nvPicPr>
        <p:blipFill>
          <a:blip r:embed="rId9">
            <a:alphaModFix/>
          </a:blip>
          <a:stretch>
            <a:fillRect/>
          </a:stretch>
        </p:blipFill>
        <p:spPr>
          <a:xfrm>
            <a:off x="4213831" y="4267292"/>
            <a:ext cx="1520153" cy="124915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g36a8318e182_0_1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a:t>
            </a:r>
            <a:endParaRPr sz="2600">
              <a:solidFill>
                <a:srgbClr val="2993D6"/>
              </a:solidFill>
            </a:endParaRPr>
          </a:p>
        </p:txBody>
      </p:sp>
      <p:sp>
        <p:nvSpPr>
          <p:cNvPr id="221" name="Google Shape;221;g36a8318e182_0_1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10</a:t>
            </a:fld>
            <a:endParaRPr/>
          </a:p>
        </p:txBody>
      </p:sp>
      <p:sp>
        <p:nvSpPr>
          <p:cNvPr id="222" name="Google Shape;222;g36a8318e182_0_12"/>
          <p:cNvSpPr txBox="1">
            <a:spLocks noGrp="1"/>
          </p:cNvSpPr>
          <p:nvPr>
            <p:ph type="body" idx="1"/>
          </p:nvPr>
        </p:nvSpPr>
        <p:spPr>
          <a:xfrm>
            <a:off x="680963" y="1275923"/>
            <a:ext cx="8836200" cy="365100"/>
          </a:xfrm>
          <a:prstGeom prst="rect">
            <a:avLst/>
          </a:prstGeom>
          <a:noFill/>
          <a:ln>
            <a:noFill/>
          </a:ln>
        </p:spPr>
        <p:txBody>
          <a:bodyPr spcFirstLastPara="1" wrap="square" lIns="91425" tIns="45700" rIns="91425" bIns="45700" anchor="ctr" anchorCtr="0">
            <a:noAutofit/>
          </a:bodyPr>
          <a:lstStyle/>
          <a:p>
            <a:pPr marL="0" marR="0" lvl="0" indent="0" algn="l" rtl="0">
              <a:lnSpc>
                <a:spcPct val="110000"/>
              </a:lnSpc>
              <a:spcBef>
                <a:spcPts val="1300"/>
              </a:spcBef>
              <a:spcAft>
                <a:spcPts val="0"/>
              </a:spcAft>
              <a:buNone/>
            </a:pPr>
            <a:r>
              <a:rPr lang="en-GB" sz="16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8"/>
                  </a:ext>
                </a:extLst>
              </a:rPr>
              <a:t>This project measures light level from 0 (darkest) to 255 (brightest).  </a:t>
            </a:r>
            <a:endParaRPr sz="1600" dirty="0"/>
          </a:p>
        </p:txBody>
      </p:sp>
      <p:sp>
        <p:nvSpPr>
          <p:cNvPr id="223" name="Google Shape;223;g36a8318e182_0_1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b="1">
                <a:solidFill>
                  <a:srgbClr val="2A92D6"/>
                </a:solidFill>
                <a:latin typeface="Helvetica Neue"/>
                <a:ea typeface="Helvetica Neue"/>
                <a:cs typeface="Helvetica Neue"/>
                <a:sym typeface="Helvetica Neue"/>
              </a:rPr>
              <a:t>Mild 🌶️ </a:t>
            </a:r>
            <a:r>
              <a:rPr lang="en-GB" sz="1150">
                <a:solidFill>
                  <a:srgbClr val="888888"/>
                </a:solidFill>
                <a:latin typeface="Helvetica Neue"/>
                <a:ea typeface="Helvetica Neue"/>
                <a:cs typeface="Helvetica Neue"/>
                <a:sym typeface="Helvetica Neue"/>
              </a:rPr>
              <a:t>- Medium - Spicy</a:t>
            </a:r>
            <a:endParaRPr sz="1150">
              <a:solidFill>
                <a:srgbClr val="888888"/>
              </a:solidFill>
              <a:latin typeface="Helvetica Neue"/>
              <a:ea typeface="Helvetica Neue"/>
              <a:cs typeface="Helvetica Neue"/>
              <a:sym typeface="Helvetica Neue"/>
            </a:endParaRPr>
          </a:p>
        </p:txBody>
      </p:sp>
      <p:sp>
        <p:nvSpPr>
          <p:cNvPr id="224" name="Google Shape;224;g36a8318e182_0_12"/>
          <p:cNvSpPr/>
          <p:nvPr/>
        </p:nvSpPr>
        <p:spPr>
          <a:xfrm>
            <a:off x="438725" y="1924300"/>
            <a:ext cx="2788200" cy="4356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500" dirty="0">
                <a:solidFill>
                  <a:schemeClr val="dk1"/>
                </a:solidFill>
                <a:latin typeface="Helvetica Neue"/>
                <a:ea typeface="Helvetica Neue"/>
                <a:cs typeface="Helvetica Neue"/>
                <a:sym typeface="Helvetica Neue"/>
              </a:rPr>
              <a:t>At the start of the program, the LED display shows “M” to signal that the </a:t>
            </a:r>
            <a:r>
              <a:rPr lang="en-GB" sz="1500" dirty="0" err="1">
                <a:solidFill>
                  <a:schemeClr val="dk1"/>
                </a:solidFill>
                <a:latin typeface="Helvetica Neue"/>
                <a:ea typeface="Helvetica Neue"/>
                <a:cs typeface="Helvetica Neue"/>
                <a:sym typeface="Helvetica Neue"/>
              </a:rPr>
              <a:t>micro:bit</a:t>
            </a:r>
            <a:r>
              <a:rPr lang="en-GB" sz="1500" dirty="0">
                <a:solidFill>
                  <a:schemeClr val="dk1"/>
                </a:solidFill>
                <a:latin typeface="Helvetica Neue"/>
                <a:ea typeface="Helvetica Neue"/>
                <a:cs typeface="Helvetica Neue"/>
                <a:sym typeface="Helvetica Neue"/>
              </a:rPr>
              <a:t> is ready to measure light levels, stores the initial light measurement in variable </a:t>
            </a:r>
            <a:r>
              <a:rPr lang="en-GB" sz="150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9"/>
                  </a:ext>
                </a:extLst>
              </a:rPr>
              <a:t>“reading”</a:t>
            </a:r>
            <a:r>
              <a:rPr lang="en-GB" sz="1500" dirty="0">
                <a:solidFill>
                  <a:schemeClr val="dk1"/>
                </a:solidFill>
                <a:latin typeface="Helvetica Neue"/>
                <a:ea typeface="Helvetica Neue"/>
                <a:cs typeface="Helvetica Neue"/>
                <a:sym typeface="Helvetica Neue"/>
              </a:rPr>
              <a:t> and pauses for</a:t>
            </a:r>
            <a:r>
              <a:rPr lang="en-GB" sz="150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0"/>
                  </a:ext>
                </a:extLst>
              </a:rPr>
              <a:t> 100 </a:t>
            </a:r>
            <a:r>
              <a:rPr lang="en-GB" sz="1500" dirty="0" err="1">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0"/>
                  </a:ext>
                </a:extLst>
              </a:rPr>
              <a:t>ms</a:t>
            </a:r>
            <a:r>
              <a:rPr lang="en-GB" sz="1500" dirty="0">
                <a:solidFill>
                  <a:schemeClr val="dk1"/>
                </a:solidFill>
                <a:latin typeface="Helvetica Neue"/>
                <a:ea typeface="Helvetica Neue"/>
                <a:cs typeface="Helvetica Neue"/>
                <a:sym typeface="Helvetica Neue"/>
              </a:rPr>
              <a:t> before another input can happen.</a:t>
            </a:r>
            <a:endParaRPr sz="1500" dirty="0">
              <a:solidFill>
                <a:schemeClr val="dk1"/>
              </a:solidFill>
              <a:latin typeface="Helvetica Neue"/>
              <a:ea typeface="Helvetica Neue"/>
              <a:cs typeface="Helvetica Neue"/>
              <a:sym typeface="Helvetica Neue"/>
            </a:endParaRPr>
          </a:p>
        </p:txBody>
      </p:sp>
      <p:sp>
        <p:nvSpPr>
          <p:cNvPr id="225" name="Google Shape;225;g36a8318e182_0_12"/>
          <p:cNvSpPr/>
          <p:nvPr/>
        </p:nvSpPr>
        <p:spPr>
          <a:xfrm>
            <a:off x="3362550" y="1924300"/>
            <a:ext cx="3344700" cy="4388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500">
                <a:solidFill>
                  <a:schemeClr val="dk1"/>
                </a:solidFill>
                <a:latin typeface="Helvetica Neue"/>
                <a:ea typeface="Helvetica Neue"/>
                <a:cs typeface="Helvetica Neue"/>
                <a:sym typeface="Helvetica Neue"/>
              </a:rPr>
              <a:t>Pressing button A measures the light level and stores it in variable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1"/>
                  </a:ext>
                </a:extLst>
              </a:rPr>
              <a:t>“reading”.</a:t>
            </a:r>
            <a:r>
              <a:rPr lang="en-GB" sz="1500">
                <a:solidFill>
                  <a:schemeClr val="dk1"/>
                </a:solidFill>
                <a:latin typeface="Helvetica Neue"/>
                <a:ea typeface="Helvetica Neue"/>
                <a:cs typeface="Helvetica Neue"/>
                <a:sym typeface="Helvetica Neue"/>
              </a:rPr>
              <a:t> The LED display shows an animation to signal that a measurement was made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2"/>
                  </a:ext>
                </a:extLst>
              </a:rPr>
              <a:t>and then</a:t>
            </a:r>
            <a:r>
              <a:rPr lang="en-GB" sz="1500">
                <a:solidFill>
                  <a:schemeClr val="dk1"/>
                </a:solidFill>
                <a:latin typeface="Helvetica Neue"/>
                <a:ea typeface="Helvetica Neue"/>
                <a:cs typeface="Helvetica Neue"/>
                <a:sym typeface="Helvetica Neue"/>
              </a:rPr>
              <a:t> waits half a second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3"/>
                  </a:ext>
                </a:extLst>
              </a:rPr>
              <a:t>(500 ms) </a:t>
            </a:r>
            <a:r>
              <a:rPr lang="en-GB" sz="1500">
                <a:solidFill>
                  <a:schemeClr val="dk1"/>
                </a:solidFill>
                <a:latin typeface="Helvetica Neue"/>
                <a:ea typeface="Helvetica Neue"/>
                <a:cs typeface="Helvetica Neue"/>
                <a:sym typeface="Helvetica Neue"/>
              </a:rPr>
              <a:t>before showing “M” for measure.</a:t>
            </a:r>
            <a:endParaRPr sz="1300">
              <a:latin typeface="Helvetica Neue"/>
              <a:ea typeface="Helvetica Neue"/>
              <a:cs typeface="Helvetica Neue"/>
              <a:sym typeface="Helvetica Neue"/>
            </a:endParaRPr>
          </a:p>
        </p:txBody>
      </p:sp>
      <p:pic>
        <p:nvPicPr>
          <p:cNvPr id="226" name="Google Shape;226;g36a8318e182_0_12" descr="Block-based code for a micro:bit to display &quot;M&quot; as a signal it's ready to measure a light level, store the initial light level measured in the variable &quot;reading&quot;, and pause before another input can happen at the start of the program. The show string &quot;M&quot; block, set reading to light level block, and pause block are inside the on start block."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227" name="Google Shape;227;g36a8318e182_0_12" descr="Block-based code for Button A pressed on a micro:bit to store the light level measured in the variable &quot;reading&quot;, show an animation to signal a measurement was saved, pause, and display &quot;M&quot; as a signal it's ready to measure a light level. The set reading to light level block, show icon small diamond block, show icon diamond block, pause, and show string &quot;M&quot; block are all inside the on button A pressed block." title="microbit-screenshot (28).png"/>
          <p:cNvPicPr preferRelativeResize="0"/>
          <p:nvPr/>
        </p:nvPicPr>
        <p:blipFill rotWithShape="1">
          <a:blip r:embed="rId3">
            <a:alphaModFix/>
          </a:blip>
          <a:srcRect l="35185" r="28818"/>
          <a:stretch/>
        </p:blipFill>
        <p:spPr>
          <a:xfrm>
            <a:off x="4015750" y="2015300"/>
            <a:ext cx="2038287" cy="2010180"/>
          </a:xfrm>
          <a:prstGeom prst="rect">
            <a:avLst/>
          </a:prstGeom>
          <a:noFill/>
          <a:ln>
            <a:noFill/>
          </a:ln>
        </p:spPr>
      </p:pic>
      <p:sp>
        <p:nvSpPr>
          <p:cNvPr id="228" name="Google Shape;228;g36a8318e182_0_12"/>
          <p:cNvSpPr/>
          <p:nvPr/>
        </p:nvSpPr>
        <p:spPr>
          <a:xfrm>
            <a:off x="6842875" y="1924275"/>
            <a:ext cx="2734800" cy="4388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500">
                <a:solidFill>
                  <a:schemeClr val="dk1"/>
                </a:solidFill>
                <a:latin typeface="Helvetica Neue"/>
                <a:ea typeface="Helvetica Neue"/>
                <a:cs typeface="Helvetica Neue"/>
                <a:sym typeface="Helvetica Neue"/>
              </a:rPr>
              <a:t>Pressing button B will clear the screen, show the light level stored in the variable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4"/>
                  </a:ext>
                </a:extLst>
              </a:rPr>
              <a:t> “reading” </a:t>
            </a:r>
            <a:r>
              <a:rPr lang="en-GB" sz="1500">
                <a:solidFill>
                  <a:schemeClr val="dk1"/>
                </a:solidFill>
                <a:latin typeface="Helvetica Neue"/>
                <a:ea typeface="Helvetica Neue"/>
                <a:cs typeface="Helvetica Neue"/>
                <a:sym typeface="Helvetica Neue"/>
              </a:rPr>
              <a:t>on the LED display, and wait half a second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5"/>
                  </a:ext>
                </a:extLst>
              </a:rPr>
              <a:t>(500 ms) </a:t>
            </a:r>
            <a:r>
              <a:rPr lang="en-GB" sz="1500">
                <a:solidFill>
                  <a:schemeClr val="dk1"/>
                </a:solidFill>
                <a:latin typeface="Helvetica Neue"/>
                <a:ea typeface="Helvetica Neue"/>
                <a:cs typeface="Helvetica Neue"/>
                <a:sym typeface="Helvetica Neue"/>
              </a:rPr>
              <a:t>before showing “M” on the LED display.</a:t>
            </a:r>
            <a:endParaRPr sz="1300">
              <a:latin typeface="Helvetica Neue"/>
              <a:ea typeface="Helvetica Neue"/>
              <a:cs typeface="Helvetica Neue"/>
              <a:sym typeface="Helvetica Neue"/>
            </a:endParaRPr>
          </a:p>
        </p:txBody>
      </p:sp>
      <p:pic>
        <p:nvPicPr>
          <p:cNvPr id="229" name="Google Shape;229;g36a8318e182_0_12" descr="Block-based code for Button B pressed on a micro:bit to clear the screen, display the light level stored in variable &quot;reading&quot;,  pause, and display &quot;M&quot; as a signal it's ready to measure a light level. The clear screen block, show number &quot;reading&quot; block, pause block, and show string &quot;M&quot; are all inside the on button B pressed block."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pic>
        <p:nvPicPr>
          <p:cNvPr id="230" name="Google Shape;230;g36a8318e182_0_12" descr="decorative" title="Inspired_green@4x-100 (1).jpg"/>
          <p:cNvPicPr preferRelativeResize="0"/>
          <p:nvPr/>
        </p:nvPicPr>
        <p:blipFill>
          <a:blip r:embed="rId4">
            <a:alphaModFix/>
          </a:blip>
          <a:stretch>
            <a:fillRect/>
          </a:stretch>
        </p:blipFill>
        <p:spPr>
          <a:xfrm>
            <a:off x="8196350" y="300263"/>
            <a:ext cx="899150" cy="122302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g3660e946a5b_0_42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Medium</a:t>
            </a:r>
            <a:endParaRPr/>
          </a:p>
        </p:txBody>
      </p:sp>
      <p:sp>
        <p:nvSpPr>
          <p:cNvPr id="236" name="Google Shape;236;g3660e946a5b_0_42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g35fa30c4f18_0_6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Introduction 1</a:t>
            </a:r>
            <a:endParaRPr sz="2600">
              <a:solidFill>
                <a:srgbClr val="6C4BC1"/>
              </a:solidFill>
            </a:endParaRPr>
          </a:p>
        </p:txBody>
      </p:sp>
      <p:sp>
        <p:nvSpPr>
          <p:cNvPr id="242" name="Google Shape;242;g35fa30c4f18_0_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12</a:t>
            </a:fld>
            <a:endParaRPr/>
          </a:p>
        </p:txBody>
      </p:sp>
      <p:sp>
        <p:nvSpPr>
          <p:cNvPr id="243" name="Google Shape;243;g35fa30c4f18_0_63"/>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a:t>Students open a </a:t>
            </a:r>
            <a:r>
              <a:rPr lang="en-GB" sz="1800" b="1"/>
              <a:t>starter project</a:t>
            </a:r>
            <a:r>
              <a:rPr lang="en-GB" sz="1800"/>
              <a:t> containing all the blocks they need to make the project. </a:t>
            </a:r>
            <a:endParaRPr sz="1800"/>
          </a:p>
          <a:p>
            <a:pPr marL="0" lvl="0" indent="0" algn="l" rtl="0">
              <a:lnSpc>
                <a:spcPct val="110000"/>
              </a:lnSpc>
              <a:spcBef>
                <a:spcPts val="1300"/>
              </a:spcBef>
              <a:spcAft>
                <a:spcPts val="0"/>
              </a:spcAft>
              <a:buNone/>
            </a:pPr>
            <a:endParaRPr sz="1000"/>
          </a:p>
          <a:p>
            <a:pPr marL="457200" lvl="0" indent="-342900" algn="l" rtl="0">
              <a:lnSpc>
                <a:spcPct val="110000"/>
              </a:lnSpc>
              <a:spcBef>
                <a:spcPts val="1300"/>
              </a:spcBef>
              <a:spcAft>
                <a:spcPts val="0"/>
              </a:spcAft>
              <a:buClr>
                <a:srgbClr val="6C4BC1"/>
              </a:buClr>
              <a:buSzPts val="1800"/>
              <a:buChar char="•"/>
            </a:pPr>
            <a:r>
              <a:rPr lang="en-GB" sz="1800"/>
              <a:t>Place a light source (lamp, lantern) in a room where you can turn off all other lights and block out daylight during data collection. Teachers may wish to identify measurement spots in the classroom if results are being compared between students. Measurement spots should be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6"/>
                  </a:ext>
                </a:extLst>
              </a:rPr>
              <a:t>different distances near and far </a:t>
            </a:r>
            <a:r>
              <a:rPr lang="en-GB" sz="1800"/>
              <a:t>from the source.</a:t>
            </a:r>
            <a:endParaRPr sz="1800"/>
          </a:p>
          <a:p>
            <a:pPr marL="0" lvl="0" indent="0" algn="l" rtl="0">
              <a:lnSpc>
                <a:spcPct val="110000"/>
              </a:lnSpc>
              <a:spcBef>
                <a:spcPts val="1300"/>
              </a:spcBef>
              <a:spcAft>
                <a:spcPts val="0"/>
              </a:spcAft>
              <a:buNone/>
            </a:pPr>
            <a:endParaRPr sz="1000"/>
          </a:p>
          <a:p>
            <a:pPr marL="457200" lvl="0" indent="-342900" algn="l" rtl="0">
              <a:lnSpc>
                <a:spcPct val="110000"/>
              </a:lnSpc>
              <a:spcBef>
                <a:spcPts val="1300"/>
              </a:spcBef>
              <a:spcAft>
                <a:spcPts val="0"/>
              </a:spcAft>
              <a:buClr>
                <a:srgbClr val="6C4BC1"/>
              </a:buClr>
              <a:buSzPts val="1800"/>
              <a:buChar char="•"/>
            </a:pPr>
            <a:r>
              <a:rPr lang="en-GB" sz="1800"/>
              <a:t>The micro:bit’s light sensor uses the LEDs in its display to measure light, so make sure the micro:bit’s LED display is pointing toward the light source. The light level reading will be a number between 0 (dark) and 255 (the most intense light the micro:bit can measure).</a:t>
            </a:r>
            <a:endParaRPr sz="1800" b="1">
              <a:solidFill>
                <a:srgbClr val="6C4BC1"/>
              </a:solidFill>
            </a:endParaRPr>
          </a:p>
        </p:txBody>
      </p:sp>
      <p:sp>
        <p:nvSpPr>
          <p:cNvPr id="244" name="Google Shape;244;g35fa30c4f18_0_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45" name="Google Shape;245;g35fa30c4f18_0_63"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3660e946a5b_0_61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Introduction 2</a:t>
            </a:r>
            <a:endParaRPr sz="2600">
              <a:solidFill>
                <a:srgbClr val="6C4BC1"/>
              </a:solidFill>
            </a:endParaRPr>
          </a:p>
        </p:txBody>
      </p:sp>
      <p:sp>
        <p:nvSpPr>
          <p:cNvPr id="251" name="Google Shape;251;g3660e946a5b_0_61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13</a:t>
            </a:fld>
            <a:endParaRPr/>
          </a:p>
        </p:txBody>
      </p:sp>
      <p:sp>
        <p:nvSpPr>
          <p:cNvPr id="252" name="Google Shape;252;g3660e946a5b_0_610"/>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7"/>
                  </a:ext>
                </a:extLst>
              </a:rPr>
              <a:t>Students can use button B to display their light level reading, record it, and prepare to collect data at a different measurement spot.</a:t>
            </a:r>
            <a:r>
              <a:rPr lang="en-GB" sz="1800" dirty="0"/>
              <a:t> </a:t>
            </a:r>
            <a:endParaRPr sz="1800"/>
          </a:p>
          <a:p>
            <a:pPr lvl="1">
              <a:lnSpc>
                <a:spcPct val="110000"/>
              </a:lnSpc>
              <a:spcBef>
                <a:spcPts val="1300"/>
              </a:spcBef>
              <a:buClr>
                <a:srgbClr val="6C4BC1"/>
              </a:buClr>
            </a:pPr>
            <a:r>
              <a:rPr lang="en-GB" sz="1800" dirty="0"/>
              <a:t>The </a:t>
            </a:r>
            <a:r>
              <a:rPr lang="en-GB" sz="1800" dirty="0">
                <a:solidFill>
                  <a:schemeClr val="tx1"/>
                </a:solidFill>
              </a:rPr>
              <a:t>apparent brightness recording sheet</a:t>
            </a:r>
            <a:r>
              <a:rPr lang="en-GB" sz="1800" dirty="0"/>
              <a:t> can be used to record the distance from the light source and light level reading in each spot.</a:t>
            </a:r>
            <a:endParaRPr sz="1800" dirty="0"/>
          </a:p>
          <a:p>
            <a:pPr marL="914400" lvl="1" indent="-342900" algn="l" rtl="0">
              <a:lnSpc>
                <a:spcPct val="110000"/>
              </a:lnSpc>
              <a:spcBef>
                <a:spcPts val="1300"/>
              </a:spcBef>
              <a:spcAft>
                <a:spcPts val="0"/>
              </a:spcAft>
              <a:buClr>
                <a:srgbClr val="6C4BC1"/>
              </a:buClr>
              <a:buSzPts val="1800"/>
              <a:buChar char="•"/>
            </a:pPr>
            <a:r>
              <a:rPr lang="en-GB" sz="1800" i="1" dirty="0"/>
              <a:t>Variables hold one value at a time. </a:t>
            </a:r>
            <a:r>
              <a:rPr lang="en-GB" sz="1800" dirty="0"/>
              <a:t>Students should</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8"/>
                  </a:ext>
                </a:extLst>
              </a:rPr>
              <a:t> </a:t>
            </a:r>
            <a:r>
              <a:rPr lang="en-GB" sz="1800" dirty="0"/>
              <a:t>record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9"/>
                  </a:ext>
                </a:extLst>
              </a:rPr>
              <a:t>distance</a:t>
            </a:r>
            <a:r>
              <a:rPr lang="en-GB" sz="1800" dirty="0"/>
              <a:t> from the light source and light level on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0"/>
                  </a:ext>
                </a:extLst>
              </a:rPr>
              <a:t>sheet </a:t>
            </a:r>
            <a:r>
              <a:rPr lang="en-GB" sz="1800" dirty="0"/>
              <a:t>after each measurement.</a:t>
            </a:r>
            <a:endParaRPr sz="1800" i="1"/>
          </a:p>
          <a:p>
            <a:pPr marL="0" lvl="0" indent="0" algn="l" rtl="0">
              <a:lnSpc>
                <a:spcPct val="110000"/>
              </a:lnSpc>
              <a:spcBef>
                <a:spcPts val="1300"/>
              </a:spcBef>
              <a:spcAft>
                <a:spcPts val="0"/>
              </a:spcAft>
              <a:buNone/>
            </a:pPr>
            <a:endParaRPr sz="1000"/>
          </a:p>
          <a:p>
            <a:pPr marL="457200" lvl="0" indent="-342900" algn="l" rtl="0">
              <a:lnSpc>
                <a:spcPct val="110000"/>
              </a:lnSpc>
              <a:spcBef>
                <a:spcPts val="1300"/>
              </a:spcBef>
              <a:spcAft>
                <a:spcPts val="0"/>
              </a:spcAft>
              <a:buClr>
                <a:srgbClr val="6C4BC1"/>
              </a:buClr>
              <a:buSzPts val="1800"/>
              <a:buChar char="•"/>
            </a:pPr>
            <a:r>
              <a:rPr lang="en-GB" sz="1800" dirty="0"/>
              <a:t>After collecting the data, students can create graphs to support class discussion about how the apparent brightness of the sun compares to other stars based on their relative distances from Earth.</a:t>
            </a:r>
            <a:endParaRPr sz="1800"/>
          </a:p>
        </p:txBody>
      </p:sp>
      <p:sp>
        <p:nvSpPr>
          <p:cNvPr id="253" name="Google Shape;253;g3660e946a5b_0_61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54" name="Google Shape;254;g3660e946a5b_0_610"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36180f04c2f_0_5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1"/>
                  </a:ext>
                </a:extLst>
              </a:rPr>
              <a:t>ctivity Steps</a:t>
            </a:r>
            <a:r>
              <a:rPr lang="en-GB" sz="2600">
                <a:solidFill>
                  <a:srgbClr val="6C4BC1"/>
                </a:solidFill>
              </a:rPr>
              <a:t> 1</a:t>
            </a:r>
            <a:endParaRPr sz="2600">
              <a:solidFill>
                <a:srgbClr val="6C4BC1"/>
              </a:solidFill>
            </a:endParaRPr>
          </a:p>
        </p:txBody>
      </p:sp>
      <p:sp>
        <p:nvSpPr>
          <p:cNvPr id="260" name="Google Shape;260;g36180f04c2f_0_5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14</a:t>
            </a:fld>
            <a:endParaRPr/>
          </a:p>
        </p:txBody>
      </p:sp>
      <p:sp>
        <p:nvSpPr>
          <p:cNvPr id="261" name="Google Shape;261;g36180f04c2f_0_53"/>
          <p:cNvSpPr txBox="1">
            <a:spLocks noGrp="1"/>
          </p:cNvSpPr>
          <p:nvPr>
            <p:ph type="body" idx="1"/>
          </p:nvPr>
        </p:nvSpPr>
        <p:spPr>
          <a:xfrm>
            <a:off x="681037" y="1317824"/>
            <a:ext cx="8727900" cy="480810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10000"/>
              </a:lnSpc>
              <a:spcBef>
                <a:spcPts val="1300"/>
              </a:spcBef>
              <a:spcAft>
                <a:spcPts val="0"/>
              </a:spcAft>
              <a:buSzPts val="1800"/>
              <a:buNone/>
            </a:pPr>
            <a:r>
              <a:rPr lang="en-GB" sz="1800" b="1" i="1" dirty="0">
                <a:solidFill>
                  <a:srgbClr val="6C4BC1"/>
                </a:solidFill>
              </a:rPr>
              <a:t>Build the code:</a:t>
            </a:r>
            <a:endParaRPr sz="1800" b="1" i="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Open</a:t>
            </a:r>
            <a:r>
              <a:rPr lang="en-GB" sz="1800" dirty="0"/>
              <a:t>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2"/>
                  </a:ext>
                </a:extLst>
              </a:rPr>
              <a:t>starter project</a:t>
            </a:r>
            <a:r>
              <a:rPr lang="en-GB" sz="1800" dirty="0"/>
              <a:t>: </a:t>
            </a:r>
            <a:r>
              <a:rPr lang="en-GB" sz="1800" u="sng" dirty="0">
                <a:solidFill>
                  <a:schemeClr val="hlink"/>
                </a:solidFill>
                <a:hlinkClick r:id="rId3"/>
              </a:rPr>
              <a:t>mbit.io/us-lightmeter-pp</a:t>
            </a:r>
            <a:endParaRPr sz="1800" b="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3"/>
                  </a:ext>
                </a:extLst>
              </a:rPr>
              <a:t>Explain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4"/>
                  </a:ext>
                </a:extLst>
              </a:rPr>
              <a:t>that students </a:t>
            </a:r>
            <a:r>
              <a:rPr lang="en-GB" sz="1800" dirty="0"/>
              <a:t>have all the code blocks they need.</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Code</a:t>
            </a:r>
            <a:r>
              <a:rPr lang="en-GB" sz="1800" dirty="0"/>
              <a:t> the program to start with showing ‘M’ for measure, set variable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5"/>
                  </a:ext>
                </a:extLst>
              </a:rPr>
              <a:t>reading” </a:t>
            </a:r>
            <a:r>
              <a:rPr lang="en-GB" sz="1800" dirty="0"/>
              <a:t>to store the light level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6"/>
                  </a:ext>
                </a:extLst>
              </a:rPr>
              <a:t>measured, and </a:t>
            </a:r>
            <a:r>
              <a:rPr lang="en-GB" sz="1800" dirty="0"/>
              <a:t>pause for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7"/>
                  </a:ext>
                </a:extLst>
              </a:rPr>
              <a:t>100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7"/>
                  </a:ext>
                </a:extLst>
              </a:rPr>
              <a:t>ms</a:t>
            </a:r>
            <a:r>
              <a:rPr lang="en-GB" sz="1800" dirty="0"/>
              <a:t> before</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8"/>
                  </a:ext>
                </a:extLst>
              </a:rPr>
              <a:t> </a:t>
            </a:r>
            <a:r>
              <a:rPr lang="en-GB" sz="1800" dirty="0"/>
              <a:t>adding another input.</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Make sure</a:t>
            </a:r>
            <a:r>
              <a:rPr lang="en-GB" sz="1800" dirty="0"/>
              <a:t> student code looks like: </a:t>
            </a:r>
            <a:endParaRPr sz="1800" dirty="0"/>
          </a:p>
          <a:p>
            <a:pPr marL="0" lvl="0" indent="0" algn="l" rtl="0">
              <a:lnSpc>
                <a:spcPct val="110000"/>
              </a:lnSpc>
              <a:spcBef>
                <a:spcPts val="1300"/>
              </a:spcBef>
              <a:spcAft>
                <a:spcPts val="0"/>
              </a:spcAft>
              <a:buNone/>
            </a:pPr>
            <a:endParaRPr sz="1800" b="1" dirty="0">
              <a:solidFill>
                <a:srgbClr val="6C4BC1"/>
              </a:solidFill>
            </a:endParaRPr>
          </a:p>
          <a:p>
            <a:pPr marL="0" lvl="0" indent="0" algn="l" rtl="0">
              <a:lnSpc>
                <a:spcPct val="110000"/>
              </a:lnSpc>
              <a:spcBef>
                <a:spcPts val="1300"/>
              </a:spcBef>
              <a:spcAft>
                <a:spcPts val="0"/>
              </a:spcAft>
              <a:buNone/>
            </a:pPr>
            <a:endParaRPr sz="1800" b="1" dirty="0">
              <a:solidFill>
                <a:srgbClr val="6C4BC1"/>
              </a:solidFill>
            </a:endParaRPr>
          </a:p>
          <a:p>
            <a:pPr marL="0" lvl="0" indent="0" algn="l" rtl="0">
              <a:lnSpc>
                <a:spcPct val="110000"/>
              </a:lnSpc>
              <a:spcBef>
                <a:spcPts val="1300"/>
              </a:spcBef>
              <a:spcAft>
                <a:spcPts val="0"/>
              </a:spcAft>
              <a:buNone/>
            </a:pPr>
            <a:endParaRPr sz="1800" b="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Discuss</a:t>
            </a:r>
            <a:r>
              <a:rPr lang="en-GB" sz="1800" dirty="0"/>
              <a:t> the importance of accurate data and why</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9"/>
                  </a:ext>
                </a:extLst>
              </a:rPr>
              <a:t> it is helpful to pause before </a:t>
            </a:r>
            <a:r>
              <a:rPr lang="en-GB" sz="1800" dirty="0"/>
              <a:t>adding another input.   </a:t>
            </a:r>
            <a:endParaRPr sz="1800" dirty="0"/>
          </a:p>
        </p:txBody>
      </p:sp>
      <p:sp>
        <p:nvSpPr>
          <p:cNvPr id="262" name="Google Shape;262;g36180f04c2f_0_5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63" name="Google Shape;263;g36180f04c2f_0_53" descr="Block-based code for a micro:bit to display &quot;M&quot; as a signal it's ready to measure a light level, store the initial light level measured in the variable &quot;reading&quot;, and pause before another input can happen at the start of the program. The show string &quot;M&quot; block, set reading to light level block, and pause block are inside the on start block." title="microbit-screenshot (28).png"/>
          <p:cNvPicPr preferRelativeResize="0"/>
          <p:nvPr/>
        </p:nvPicPr>
        <p:blipFill rotWithShape="1">
          <a:blip r:embed="rId4">
            <a:alphaModFix/>
          </a:blip>
          <a:srcRect r="64887" b="32120"/>
          <a:stretch/>
        </p:blipFill>
        <p:spPr>
          <a:xfrm>
            <a:off x="4804410" y="3516687"/>
            <a:ext cx="2646523" cy="1816300"/>
          </a:xfrm>
          <a:prstGeom prst="rect">
            <a:avLst/>
          </a:prstGeom>
          <a:noFill/>
          <a:ln>
            <a:noFill/>
          </a:ln>
        </p:spPr>
      </p:pic>
      <p:pic>
        <p:nvPicPr>
          <p:cNvPr id="264" name="Google Shape;264;g36180f04c2f_0_53" descr="Illustration of educator in front of empty whiteboard used to signal teacher-led activities on this page" title="black female teacher image.png"/>
          <p:cNvPicPr preferRelativeResize="0"/>
          <p:nvPr/>
        </p:nvPicPr>
        <p:blipFill>
          <a:blip r:embed="rId5">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g3660e946a5b_0_6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0"/>
                  </a:ext>
                </a:extLst>
              </a:rPr>
              <a:t>ctivity Steps</a:t>
            </a:r>
            <a:r>
              <a:rPr lang="en-GB" sz="2600">
                <a:solidFill>
                  <a:srgbClr val="6C4BC1"/>
                </a:solidFill>
              </a:rPr>
              <a:t> 2</a:t>
            </a:r>
            <a:endParaRPr sz="2600">
              <a:solidFill>
                <a:srgbClr val="6C4BC1"/>
              </a:solidFill>
            </a:endParaRPr>
          </a:p>
        </p:txBody>
      </p:sp>
      <p:sp>
        <p:nvSpPr>
          <p:cNvPr id="270" name="Google Shape;270;g3660e946a5b_0_6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15</a:t>
            </a:fld>
            <a:endParaRPr/>
          </a:p>
        </p:txBody>
      </p:sp>
      <p:sp>
        <p:nvSpPr>
          <p:cNvPr id="271" name="Google Shape;271;g3660e946a5b_0_628"/>
          <p:cNvSpPr txBox="1">
            <a:spLocks noGrp="1"/>
          </p:cNvSpPr>
          <p:nvPr>
            <p:ph type="body" idx="1"/>
          </p:nvPr>
        </p:nvSpPr>
        <p:spPr>
          <a:xfrm>
            <a:off x="681025" y="1395975"/>
            <a:ext cx="8727900"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6C4BC1"/>
                </a:solidFill>
              </a:rPr>
              <a:t>Build the code - part 2:</a:t>
            </a:r>
            <a:endParaRPr sz="1800" b="1" i="1" dirty="0">
              <a:solidFill>
                <a:srgbClr val="6C4BC1"/>
              </a:solidFill>
            </a:endParaRPr>
          </a:p>
          <a:p>
            <a:pPr marL="318151" marR="0" lvl="0" indent="-309553" algn="l" rtl="0">
              <a:lnSpc>
                <a:spcPct val="110000"/>
              </a:lnSpc>
              <a:spcBef>
                <a:spcPts val="1300"/>
              </a:spcBef>
              <a:spcAft>
                <a:spcPts val="0"/>
              </a:spcAft>
              <a:buClr>
                <a:srgbClr val="6C4BC1"/>
              </a:buClr>
              <a:buSzPts val="1800"/>
              <a:buChar char="•"/>
            </a:pPr>
            <a:r>
              <a:rPr lang="en-GB" sz="1800" b="1" dirty="0">
                <a:solidFill>
                  <a:srgbClr val="6C4BC1"/>
                </a:solidFill>
              </a:rPr>
              <a:t>Code</a:t>
            </a:r>
            <a:r>
              <a:rPr lang="en-GB" sz="1800" dirty="0"/>
              <a:t> Button A to measure the light level and store it in variable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1"/>
                  </a:ext>
                </a:extLst>
              </a:rPr>
              <a:t>“reading”,</a:t>
            </a:r>
            <a:r>
              <a:rPr lang="en-GB" sz="1800" dirty="0"/>
              <a:t> show an animation to help students know a measurement was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2"/>
                  </a:ext>
                </a:extLst>
              </a:rPr>
              <a:t>made, and </a:t>
            </a:r>
            <a:r>
              <a:rPr lang="en-GB" sz="1800" dirty="0"/>
              <a:t>then wait half a second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3"/>
                  </a:ext>
                </a:extLst>
              </a:rPr>
              <a:t>(500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3"/>
                  </a:ext>
                </a:extLst>
              </a:rPr>
              <a:t>ms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3"/>
                  </a:ext>
                </a:extLst>
              </a:rPr>
              <a:t>) </a:t>
            </a:r>
            <a:r>
              <a:rPr lang="en-GB" sz="1800" dirty="0"/>
              <a:t>before showing ‘M’ for measure.</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Make sure </a:t>
            </a:r>
            <a:r>
              <a:rPr lang="en-GB" sz="1800" dirty="0"/>
              <a:t>student code looks like:</a:t>
            </a:r>
            <a:endParaRPr sz="1800" dirty="0"/>
          </a:p>
          <a:p>
            <a:pPr marL="0" lvl="0" indent="0" algn="l" rtl="0">
              <a:lnSpc>
                <a:spcPct val="110000"/>
              </a:lnSpc>
              <a:spcBef>
                <a:spcPts val="1300"/>
              </a:spcBef>
              <a:spcAft>
                <a:spcPts val="0"/>
              </a:spcAft>
              <a:buNone/>
            </a:pPr>
            <a:endParaRPr sz="1800" dirty="0"/>
          </a:p>
          <a:p>
            <a:pPr marL="0" lvl="0" indent="0" algn="l" rtl="0">
              <a:lnSpc>
                <a:spcPct val="110000"/>
              </a:lnSpc>
              <a:spcBef>
                <a:spcPts val="1300"/>
              </a:spcBef>
              <a:spcAft>
                <a:spcPts val="0"/>
              </a:spcAft>
              <a:buNone/>
            </a:pPr>
            <a:endParaRPr sz="1800" dirty="0"/>
          </a:p>
          <a:p>
            <a:pPr marL="0" lvl="0" indent="0" algn="l" rtl="0">
              <a:lnSpc>
                <a:spcPct val="110000"/>
              </a:lnSpc>
              <a:spcBef>
                <a:spcPts val="1300"/>
              </a:spcBef>
              <a:spcAft>
                <a:spcPts val="0"/>
              </a:spcAft>
              <a:buNone/>
            </a:pPr>
            <a:endParaRPr sz="1800" b="1" dirty="0">
              <a:solidFill>
                <a:srgbClr val="6C4BC1"/>
              </a:solidFill>
            </a:endParaRPr>
          </a:p>
        </p:txBody>
      </p:sp>
      <p:sp>
        <p:nvSpPr>
          <p:cNvPr id="272" name="Google Shape;272;g3660e946a5b_0_6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73" name="Google Shape;273;g3660e946a5b_0_628" descr="Block-based code for Button A pressed on a micro:bit to store the light level measured in the variable &quot;reading&quot;, show an animation to signal a measurement was saved, pause, and display &quot;M&quot; as a signal it's ready to measure a light level. The set reading to light level block, show icon small diamond block, show icon diamond block, pause, and show string &quot;M&quot; block are all inside the on button A pressed block." title="microbit-screenshot (28).png"/>
          <p:cNvPicPr preferRelativeResize="0"/>
          <p:nvPr/>
        </p:nvPicPr>
        <p:blipFill rotWithShape="1">
          <a:blip r:embed="rId3">
            <a:alphaModFix/>
          </a:blip>
          <a:srcRect l="35185" r="28818"/>
          <a:stretch/>
        </p:blipFill>
        <p:spPr>
          <a:xfrm>
            <a:off x="4861289" y="3168085"/>
            <a:ext cx="2736927" cy="2699175"/>
          </a:xfrm>
          <a:prstGeom prst="rect">
            <a:avLst/>
          </a:prstGeom>
          <a:noFill/>
          <a:ln>
            <a:noFill/>
          </a:ln>
        </p:spPr>
      </p:pic>
      <p:pic>
        <p:nvPicPr>
          <p:cNvPr id="274" name="Google Shape;274;g3660e946a5b_0_628"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g3660e946a5b_0_6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4"/>
                  </a:ext>
                </a:extLst>
              </a:rPr>
              <a:t>ctivity Steps</a:t>
            </a:r>
            <a:r>
              <a:rPr lang="en-GB" sz="2600">
                <a:solidFill>
                  <a:srgbClr val="6C4BC1"/>
                </a:solidFill>
              </a:rPr>
              <a:t> 3</a:t>
            </a:r>
            <a:endParaRPr sz="2600">
              <a:solidFill>
                <a:srgbClr val="6C4BC1"/>
              </a:solidFill>
            </a:endParaRPr>
          </a:p>
        </p:txBody>
      </p:sp>
      <p:sp>
        <p:nvSpPr>
          <p:cNvPr id="280" name="Google Shape;280;g3660e946a5b_0_6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16</a:t>
            </a:fld>
            <a:endParaRPr/>
          </a:p>
        </p:txBody>
      </p:sp>
      <p:sp>
        <p:nvSpPr>
          <p:cNvPr id="281" name="Google Shape;281;g3660e946a5b_0_617"/>
          <p:cNvSpPr txBox="1">
            <a:spLocks noGrp="1"/>
          </p:cNvSpPr>
          <p:nvPr>
            <p:ph type="body" idx="1"/>
          </p:nvPr>
        </p:nvSpPr>
        <p:spPr>
          <a:xfrm>
            <a:off x="681025" y="1395975"/>
            <a:ext cx="8727900"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Build the code - part 3:</a:t>
            </a:r>
            <a:endParaRPr sz="1800" b="1" i="1">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Code</a:t>
            </a:r>
            <a:r>
              <a:rPr lang="en-GB" sz="1800"/>
              <a:t> Button B to clear the screen, show the light level stored in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5"/>
                  </a:ext>
                </a:extLst>
              </a:rPr>
              <a:t>reading”,</a:t>
            </a:r>
            <a:r>
              <a:rPr lang="en-GB" sz="1800"/>
              <a:t> and wait half a second</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6"/>
                  </a:ext>
                </a:extLst>
              </a:rPr>
              <a:t> (500 ms)</a:t>
            </a:r>
            <a:r>
              <a:rPr lang="en-GB" sz="1800"/>
              <a:t> before showing ‘M’ for measure.</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Make sure </a:t>
            </a:r>
            <a:r>
              <a:rPr lang="en-GB" sz="1800"/>
              <a:t>student code looks like:</a:t>
            </a:r>
            <a:endParaRPr sz="1800"/>
          </a:p>
          <a:p>
            <a:pPr marL="0" lvl="0" indent="0" algn="l" rtl="0">
              <a:lnSpc>
                <a:spcPct val="110000"/>
              </a:lnSpc>
              <a:spcBef>
                <a:spcPts val="1300"/>
              </a:spcBef>
              <a:spcAft>
                <a:spcPts val="0"/>
              </a:spcAft>
              <a:buNone/>
            </a:pPr>
            <a:endParaRPr sz="1800"/>
          </a:p>
          <a:p>
            <a:pPr marL="0" lvl="0" indent="0" algn="l" rtl="0">
              <a:lnSpc>
                <a:spcPct val="110000"/>
              </a:lnSpc>
              <a:spcBef>
                <a:spcPts val="1300"/>
              </a:spcBef>
              <a:spcAft>
                <a:spcPts val="0"/>
              </a:spcAft>
              <a:buNone/>
            </a:pPr>
            <a:endParaRPr sz="1800"/>
          </a:p>
          <a:p>
            <a:pPr marL="0" lvl="0" indent="0" algn="l" rtl="0">
              <a:lnSpc>
                <a:spcPct val="110000"/>
              </a:lnSpc>
              <a:spcBef>
                <a:spcPts val="1300"/>
              </a:spcBef>
              <a:spcAft>
                <a:spcPts val="0"/>
              </a:spcAft>
              <a:buNone/>
            </a:pPr>
            <a:endParaRPr sz="1800"/>
          </a:p>
          <a:p>
            <a:pPr marL="0" lvl="0" indent="0" algn="l" rtl="0">
              <a:lnSpc>
                <a:spcPct val="110000"/>
              </a:lnSpc>
              <a:spcBef>
                <a:spcPts val="1300"/>
              </a:spcBef>
              <a:spcAft>
                <a:spcPts val="0"/>
              </a:spcAft>
              <a:buNone/>
            </a:pP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Test</a:t>
            </a:r>
            <a:r>
              <a:rPr lang="en-GB" sz="1800"/>
              <a:t> their code using the simulator and then </a:t>
            </a:r>
            <a:r>
              <a:rPr lang="en-GB" sz="1800" b="1">
                <a:solidFill>
                  <a:srgbClr val="6C4BC1"/>
                </a:solidFill>
              </a:rPr>
              <a:t>download</a:t>
            </a:r>
            <a:r>
              <a:rPr lang="en-GB" sz="1800"/>
              <a:t> the code to their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7"/>
                  </a:ext>
                </a:extLst>
              </a:rPr>
              <a:t>micro:bit</a:t>
            </a:r>
            <a:r>
              <a:rPr lang="en-GB" sz="1800"/>
              <a:t>.</a:t>
            </a:r>
            <a:endParaRPr sz="1800" b="1">
              <a:solidFill>
                <a:srgbClr val="6C4BC1"/>
              </a:solidFill>
            </a:endParaRPr>
          </a:p>
        </p:txBody>
      </p:sp>
      <p:sp>
        <p:nvSpPr>
          <p:cNvPr id="282" name="Google Shape;282;g3660e946a5b_0_6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83" name="Google Shape;283;g3660e946a5b_0_617" descr="Block-based code for Button B pressed on a micro:bit to clear the screen, display the light level stored in variable &quot;reading&quot;,  pause, and display &quot;M&quot; as a signal it's ready to measure a light level. The clear screen block, show number &quot;reading&quot; block, pause block, and show string &quot;M&quot; are all inside the on button B pressed block." title="microbit-screenshot (28).png"/>
          <p:cNvPicPr preferRelativeResize="0"/>
          <p:nvPr/>
        </p:nvPicPr>
        <p:blipFill rotWithShape="1">
          <a:blip r:embed="rId3">
            <a:alphaModFix/>
          </a:blip>
          <a:srcRect l="72740" b="18672"/>
          <a:stretch/>
        </p:blipFill>
        <p:spPr>
          <a:xfrm>
            <a:off x="4815020" y="2846085"/>
            <a:ext cx="2020224" cy="2139699"/>
          </a:xfrm>
          <a:prstGeom prst="rect">
            <a:avLst/>
          </a:prstGeom>
          <a:noFill/>
          <a:ln>
            <a:noFill/>
          </a:ln>
        </p:spPr>
      </p:pic>
      <p:pic>
        <p:nvPicPr>
          <p:cNvPr id="284" name="Google Shape;284;g3660e946a5b_0_617"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36180f04c2f_0_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17</a:t>
            </a:fld>
            <a:endParaRPr/>
          </a:p>
        </p:txBody>
      </p:sp>
      <p:sp>
        <p:nvSpPr>
          <p:cNvPr id="290" name="Google Shape;290;g36180f04c2f_0_2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8"/>
                  </a:ext>
                </a:extLst>
              </a:rPr>
              <a:t>ctivity Steps</a:t>
            </a:r>
            <a:r>
              <a:rPr lang="en-GB" sz="2600">
                <a:solidFill>
                  <a:srgbClr val="6C4BC1"/>
                </a:solidFill>
              </a:rPr>
              <a:t> 4</a:t>
            </a:r>
            <a:endParaRPr sz="2600">
              <a:solidFill>
                <a:srgbClr val="6C4BC1"/>
              </a:solidFill>
            </a:endParaRPr>
          </a:p>
        </p:txBody>
      </p:sp>
      <p:sp>
        <p:nvSpPr>
          <p:cNvPr id="291" name="Google Shape;291;g36180f04c2f_0_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sp>
        <p:nvSpPr>
          <p:cNvPr id="292" name="Google Shape;292;g36180f04c2f_0_2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b="1" i="1">
                <a:solidFill>
                  <a:srgbClr val="6C4BC1"/>
                </a:solidFill>
              </a:rPr>
              <a:t>Use your micro:bit to collect data:</a:t>
            </a:r>
            <a:endParaRPr sz="1800"/>
          </a:p>
          <a:p>
            <a:pPr marL="318151" marR="0" lvl="0" indent="-309553" algn="l" rtl="0">
              <a:lnSpc>
                <a:spcPct val="110000"/>
              </a:lnSpc>
              <a:spcBef>
                <a:spcPts val="1300"/>
              </a:spcBef>
              <a:spcAft>
                <a:spcPts val="0"/>
              </a:spcAft>
              <a:buClr>
                <a:srgbClr val="6C4BC1"/>
              </a:buClr>
              <a:buSzPts val="1800"/>
              <a:buChar char="•"/>
            </a:pPr>
            <a:r>
              <a:rPr lang="en-GB" sz="1800" b="1">
                <a:solidFill>
                  <a:srgbClr val="6C4BC1"/>
                </a:solidFill>
              </a:rPr>
              <a:t>Unplug</a:t>
            </a:r>
            <a:r>
              <a:rPr lang="en-GB" sz="1800" b="1">
                <a:solidFill>
                  <a:srgbClr val="2993D6"/>
                </a:solidFill>
              </a:rPr>
              <a:t> </a:t>
            </a:r>
            <a:r>
              <a:rPr lang="en-GB" sz="1800"/>
              <a:t>the micro:bit and </a:t>
            </a:r>
            <a:r>
              <a:rPr lang="en-GB" sz="1800" b="1">
                <a:solidFill>
                  <a:srgbClr val="6C4BC1"/>
                </a:solidFill>
              </a:rPr>
              <a:t>connect</a:t>
            </a:r>
            <a:r>
              <a:rPr lang="en-GB" sz="1800"/>
              <a:t> the battery pack. </a:t>
            </a:r>
            <a:endParaRPr sz="1800" b="1">
              <a:solidFill>
                <a:srgbClr val="2993D6"/>
              </a:solidFill>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Go</a:t>
            </a:r>
            <a:r>
              <a:rPr lang="en-GB" sz="1800"/>
              <a:t> to a measurement spot and start collecting data. </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Collect</a:t>
            </a:r>
            <a:r>
              <a:rPr lang="en-GB" sz="1800"/>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9"/>
                  </a:ext>
                </a:extLst>
              </a:rPr>
              <a:t>light level data</a:t>
            </a:r>
            <a:r>
              <a:rPr lang="en-GB" sz="1800"/>
              <a:t> by pressing Button</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0"/>
                  </a:ext>
                </a:extLst>
              </a:rPr>
              <a:t> A. </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Press</a:t>
            </a:r>
            <a:r>
              <a:rPr lang="en-GB" sz="1800"/>
              <a:t> button B on micro:bit to show the light level data on the LED display.</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Record</a:t>
            </a:r>
            <a:r>
              <a:rPr lang="en-GB" sz="1800" b="1">
                <a:solidFill>
                  <a:srgbClr val="2993D6"/>
                </a:solidFill>
              </a:rPr>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1"/>
                  </a:ext>
                </a:extLst>
              </a:rPr>
              <a:t>distance</a:t>
            </a:r>
            <a:r>
              <a:rPr lang="en-GB" sz="1800"/>
              <a:t> from the light source and light level on a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2"/>
                  </a:ext>
                </a:extLst>
              </a:rPr>
              <a:t>worksheet</a:t>
            </a:r>
            <a:r>
              <a:rPr lang="en-GB" sz="1800"/>
              <a:t>.</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Repeat</a:t>
            </a:r>
            <a:r>
              <a:rPr lang="en-GB" sz="1800"/>
              <a:t> data collection at different measurement spots and </a:t>
            </a:r>
            <a:r>
              <a:rPr lang="en-GB" sz="1800" b="1">
                <a:solidFill>
                  <a:srgbClr val="6C4BC1"/>
                </a:solidFill>
              </a:rPr>
              <a:t>discuss</a:t>
            </a:r>
            <a:r>
              <a:rPr lang="en-GB" sz="1800"/>
              <a:t> distance and light level measurements. What do students notice and wonder about their results? </a:t>
            </a:r>
            <a:endParaRPr sz="1800"/>
          </a:p>
        </p:txBody>
      </p:sp>
      <p:pic>
        <p:nvPicPr>
          <p:cNvPr id="293" name="Google Shape;293;g36180f04c2f_0_27" descr="Illustration of educator in front of empty whiteboard used to signal teacher-led activities on this page" title="black female teacher image.png"/>
          <p:cNvPicPr preferRelativeResize="0"/>
          <p:nvPr/>
        </p:nvPicPr>
        <p:blipFill>
          <a:blip r:embed="rId3">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36ae2ea1a3a_0_2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6C4BC1"/>
                </a:solidFill>
              </a:rPr>
              <a:t>Medium 🌶️🌶️ Code Details</a:t>
            </a:r>
            <a:endParaRPr sz="2600">
              <a:solidFill>
                <a:srgbClr val="2993D6"/>
              </a:solidFill>
            </a:endParaRPr>
          </a:p>
        </p:txBody>
      </p:sp>
      <p:sp>
        <p:nvSpPr>
          <p:cNvPr id="299" name="Google Shape;299;g36ae2ea1a3a_0_2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18</a:t>
            </a:fld>
            <a:endParaRPr/>
          </a:p>
        </p:txBody>
      </p:sp>
      <p:sp>
        <p:nvSpPr>
          <p:cNvPr id="300" name="Google Shape;300;g36ae2ea1a3a_0_26"/>
          <p:cNvSpPr txBox="1">
            <a:spLocks noGrp="1"/>
          </p:cNvSpPr>
          <p:nvPr>
            <p:ph type="body" idx="1"/>
          </p:nvPr>
        </p:nvSpPr>
        <p:spPr>
          <a:xfrm>
            <a:off x="680963" y="1275923"/>
            <a:ext cx="8836200" cy="365100"/>
          </a:xfrm>
          <a:prstGeom prst="rect">
            <a:avLst/>
          </a:prstGeom>
          <a:noFill/>
          <a:ln>
            <a:noFill/>
          </a:ln>
        </p:spPr>
        <p:txBody>
          <a:bodyPr spcFirstLastPara="1" wrap="square" lIns="91425" tIns="45700" rIns="91425" bIns="45700" anchor="ctr" anchorCtr="0">
            <a:noAutofit/>
          </a:bodyPr>
          <a:lstStyle/>
          <a:p>
            <a:pPr marL="0" marR="0" lvl="0" indent="0" algn="l" rtl="0">
              <a:lnSpc>
                <a:spcPct val="110000"/>
              </a:lnSpc>
              <a:spcBef>
                <a:spcPts val="1300"/>
              </a:spcBef>
              <a:spcAft>
                <a:spcPts val="0"/>
              </a:spcAft>
              <a:buNone/>
            </a:pPr>
            <a:r>
              <a:rPr lang="en-GB" sz="16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3"/>
                  </a:ext>
                </a:extLst>
              </a:rPr>
              <a:t>This project measures light level from 0 (darkest) to 255 (brightest).  </a:t>
            </a:r>
            <a:endParaRPr sz="1600" dirty="0"/>
          </a:p>
        </p:txBody>
      </p:sp>
      <p:sp>
        <p:nvSpPr>
          <p:cNvPr id="301" name="Google Shape;301;g36ae2ea1a3a_0_26"/>
          <p:cNvSpPr/>
          <p:nvPr/>
        </p:nvSpPr>
        <p:spPr>
          <a:xfrm>
            <a:off x="438725" y="1924300"/>
            <a:ext cx="2788200" cy="4356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500">
                <a:solidFill>
                  <a:schemeClr val="dk1"/>
                </a:solidFill>
                <a:latin typeface="Helvetica Neue"/>
                <a:ea typeface="Helvetica Neue"/>
                <a:cs typeface="Helvetica Neue"/>
                <a:sym typeface="Helvetica Neue"/>
              </a:rPr>
              <a:t>At the start of the program, the LED display shows “M” to signal that the micro:bit is ready to measure light levels, stores the initial light measurement in variable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4"/>
                  </a:ext>
                </a:extLst>
              </a:rPr>
              <a:t>“reading”</a:t>
            </a:r>
            <a:r>
              <a:rPr lang="en-GB" sz="1500">
                <a:solidFill>
                  <a:schemeClr val="dk1"/>
                </a:solidFill>
                <a:latin typeface="Helvetica Neue"/>
                <a:ea typeface="Helvetica Neue"/>
                <a:cs typeface="Helvetica Neue"/>
                <a:sym typeface="Helvetica Neue"/>
              </a:rPr>
              <a:t> and pauses for</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5"/>
                  </a:ext>
                </a:extLst>
              </a:rPr>
              <a:t> 100 ms</a:t>
            </a:r>
            <a:r>
              <a:rPr lang="en-GB" sz="1500">
                <a:solidFill>
                  <a:schemeClr val="dk1"/>
                </a:solidFill>
                <a:latin typeface="Helvetica Neue"/>
                <a:ea typeface="Helvetica Neue"/>
                <a:cs typeface="Helvetica Neue"/>
                <a:sym typeface="Helvetica Neue"/>
              </a:rPr>
              <a:t> before another input can happen.</a:t>
            </a:r>
            <a:endParaRPr sz="1500">
              <a:solidFill>
                <a:schemeClr val="dk1"/>
              </a:solidFill>
              <a:latin typeface="Helvetica Neue"/>
              <a:ea typeface="Helvetica Neue"/>
              <a:cs typeface="Helvetica Neue"/>
              <a:sym typeface="Helvetica Neue"/>
            </a:endParaRPr>
          </a:p>
        </p:txBody>
      </p:sp>
      <p:sp>
        <p:nvSpPr>
          <p:cNvPr id="302" name="Google Shape;302;g36ae2ea1a3a_0_26"/>
          <p:cNvSpPr/>
          <p:nvPr/>
        </p:nvSpPr>
        <p:spPr>
          <a:xfrm>
            <a:off x="3362550" y="1924300"/>
            <a:ext cx="3344700" cy="4388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500">
                <a:solidFill>
                  <a:schemeClr val="dk1"/>
                </a:solidFill>
                <a:latin typeface="Helvetica Neue"/>
                <a:ea typeface="Helvetica Neue"/>
                <a:cs typeface="Helvetica Neue"/>
                <a:sym typeface="Helvetica Neue"/>
              </a:rPr>
              <a:t>Pressing button A measures the light level and stores it in variable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6"/>
                  </a:ext>
                </a:extLst>
              </a:rPr>
              <a:t>“reading”.</a:t>
            </a:r>
            <a:r>
              <a:rPr lang="en-GB" sz="1500">
                <a:solidFill>
                  <a:schemeClr val="dk1"/>
                </a:solidFill>
                <a:latin typeface="Helvetica Neue"/>
                <a:ea typeface="Helvetica Neue"/>
                <a:cs typeface="Helvetica Neue"/>
                <a:sym typeface="Helvetica Neue"/>
              </a:rPr>
              <a:t> The LED display shows an animation to signal that a measurement was made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7"/>
                  </a:ext>
                </a:extLst>
              </a:rPr>
              <a:t>and then</a:t>
            </a:r>
            <a:r>
              <a:rPr lang="en-GB" sz="1500">
                <a:solidFill>
                  <a:schemeClr val="dk1"/>
                </a:solidFill>
                <a:latin typeface="Helvetica Neue"/>
                <a:ea typeface="Helvetica Neue"/>
                <a:cs typeface="Helvetica Neue"/>
                <a:sym typeface="Helvetica Neue"/>
              </a:rPr>
              <a:t> waits half a second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8"/>
                  </a:ext>
                </a:extLst>
              </a:rPr>
              <a:t>(500 ms) </a:t>
            </a:r>
            <a:r>
              <a:rPr lang="en-GB" sz="1500">
                <a:solidFill>
                  <a:schemeClr val="dk1"/>
                </a:solidFill>
                <a:latin typeface="Helvetica Neue"/>
                <a:ea typeface="Helvetica Neue"/>
                <a:cs typeface="Helvetica Neue"/>
                <a:sym typeface="Helvetica Neue"/>
              </a:rPr>
              <a:t>before showing “M” for measure.</a:t>
            </a:r>
            <a:endParaRPr sz="1300">
              <a:latin typeface="Helvetica Neue"/>
              <a:ea typeface="Helvetica Neue"/>
              <a:cs typeface="Helvetica Neue"/>
              <a:sym typeface="Helvetica Neue"/>
            </a:endParaRPr>
          </a:p>
        </p:txBody>
      </p:sp>
      <p:pic>
        <p:nvPicPr>
          <p:cNvPr id="303" name="Google Shape;303;g36ae2ea1a3a_0_26" descr="Block-based code for a micro:bit to display &quot;M&quot; as a signal it's ready to measure a light level, store the initial light level measured in the variable &quot;reading&quot;, and pause before another input can happen at the start of the program. The show string &quot;M&quot; block, set reading to light level block, and pause block are inside the on start block."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304" name="Google Shape;304;g36ae2ea1a3a_0_26" descr="Block-based code for Button A pressed on a micro:bit to store the light level measured in the variable &quot;reading&quot;, show an animation to signal a measurement was saved, pause, and display &quot;M&quot; as a signal it's ready to measure a light level. The set reading to light level block, show icon small diamond block, show icon diamond block, pause, and show string &quot;M&quot; block are all inside the on button A pressed block." title="microbit-screenshot (28).png"/>
          <p:cNvPicPr preferRelativeResize="0"/>
          <p:nvPr/>
        </p:nvPicPr>
        <p:blipFill rotWithShape="1">
          <a:blip r:embed="rId3">
            <a:alphaModFix/>
          </a:blip>
          <a:srcRect l="35185" r="28818"/>
          <a:stretch/>
        </p:blipFill>
        <p:spPr>
          <a:xfrm>
            <a:off x="4015750" y="2015300"/>
            <a:ext cx="2038287" cy="2010180"/>
          </a:xfrm>
          <a:prstGeom prst="rect">
            <a:avLst/>
          </a:prstGeom>
          <a:noFill/>
          <a:ln>
            <a:noFill/>
          </a:ln>
        </p:spPr>
      </p:pic>
      <p:sp>
        <p:nvSpPr>
          <p:cNvPr id="305" name="Google Shape;305;g36ae2ea1a3a_0_26"/>
          <p:cNvSpPr/>
          <p:nvPr/>
        </p:nvSpPr>
        <p:spPr>
          <a:xfrm>
            <a:off x="6842875" y="1924275"/>
            <a:ext cx="2734800" cy="4388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500">
                <a:solidFill>
                  <a:schemeClr val="dk1"/>
                </a:solidFill>
                <a:latin typeface="Helvetica Neue"/>
                <a:ea typeface="Helvetica Neue"/>
                <a:cs typeface="Helvetica Neue"/>
                <a:sym typeface="Helvetica Neue"/>
              </a:rPr>
              <a:t>Pressing button B will clear the screen, show the light level stored in the variable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9"/>
                  </a:ext>
                </a:extLst>
              </a:rPr>
              <a:t> “reading” </a:t>
            </a:r>
            <a:r>
              <a:rPr lang="en-GB" sz="1500">
                <a:solidFill>
                  <a:schemeClr val="dk1"/>
                </a:solidFill>
                <a:latin typeface="Helvetica Neue"/>
                <a:ea typeface="Helvetica Neue"/>
                <a:cs typeface="Helvetica Neue"/>
                <a:sym typeface="Helvetica Neue"/>
              </a:rPr>
              <a:t>on the LED display, and wait half a second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0"/>
                  </a:ext>
                </a:extLst>
              </a:rPr>
              <a:t>(500 ms) </a:t>
            </a:r>
            <a:r>
              <a:rPr lang="en-GB" sz="1500">
                <a:solidFill>
                  <a:schemeClr val="dk1"/>
                </a:solidFill>
                <a:latin typeface="Helvetica Neue"/>
                <a:ea typeface="Helvetica Neue"/>
                <a:cs typeface="Helvetica Neue"/>
                <a:sym typeface="Helvetica Neue"/>
              </a:rPr>
              <a:t>before showing “M” on the LED display.</a:t>
            </a:r>
            <a:endParaRPr sz="1300">
              <a:latin typeface="Helvetica Neue"/>
              <a:ea typeface="Helvetica Neue"/>
              <a:cs typeface="Helvetica Neue"/>
              <a:sym typeface="Helvetica Neue"/>
            </a:endParaRPr>
          </a:p>
        </p:txBody>
      </p:sp>
      <p:pic>
        <p:nvPicPr>
          <p:cNvPr id="306" name="Google Shape;306;g36ae2ea1a3a_0_26" descr="Block-based code for Button B pressed on a micro:bit to clear the screen, display the light level stored in variable &quot;reading&quot;,  pause, and display &quot;M&quot; as a signal it's ready to measure a light level. The clear screen block, show number &quot;reading&quot; block, pause block, and show string &quot;M&quot; are all inside the on button B pressed block."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sp>
        <p:nvSpPr>
          <p:cNvPr id="307" name="Google Shape;307;g36ae2ea1a3a_0_2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08" name="Google Shape;308;g36ae2ea1a3a_0_26" descr="decorative" title="Inspired_green@4x-100 (1).jpg"/>
          <p:cNvPicPr preferRelativeResize="0"/>
          <p:nvPr/>
        </p:nvPicPr>
        <p:blipFill>
          <a:blip r:embed="rId4">
            <a:alphaModFix/>
          </a:blip>
          <a:stretch>
            <a:fillRect/>
          </a:stretch>
        </p:blipFill>
        <p:spPr>
          <a:xfrm>
            <a:off x="8196350" y="300263"/>
            <a:ext cx="899150" cy="122302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3660e946a5b_0_67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Spicy</a:t>
            </a:r>
            <a:endParaRPr/>
          </a:p>
        </p:txBody>
      </p:sp>
      <p:sp>
        <p:nvSpPr>
          <p:cNvPr id="314" name="Google Shape;314;g3660e946a5b_0_67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Apparent Brightness with Energy Light Meter</a:t>
            </a:r>
            <a:endParaRPr sz="2600">
              <a:solidFill>
                <a:srgbClr val="00A000"/>
              </a:solidFill>
            </a:endParaRPr>
          </a:p>
        </p:txBody>
      </p:sp>
      <p:sp>
        <p:nvSpPr>
          <p:cNvPr id="134" name="Google Shape;134;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a:t>
            </a:fld>
            <a:endParaRPr/>
          </a:p>
        </p:txBody>
      </p:sp>
      <p:sp>
        <p:nvSpPr>
          <p:cNvPr id="135" name="Google Shape;135;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dirty="0">
                <a:solidFill>
                  <a:srgbClr val="00A000"/>
                </a:solidFill>
              </a:rPr>
              <a:t>Summary &amp; Context</a:t>
            </a:r>
            <a:endParaRPr dirty="0"/>
          </a:p>
          <a:p>
            <a:pPr marL="0" marR="0" lvl="0" indent="0" algn="l" rtl="0">
              <a:lnSpc>
                <a:spcPct val="90000"/>
              </a:lnSpc>
              <a:spcBef>
                <a:spcPts val="812"/>
              </a:spcBef>
              <a:spcAft>
                <a:spcPts val="0"/>
              </a:spcAft>
              <a:buClr>
                <a:schemeClr val="dk1"/>
              </a:buClr>
              <a:buSzPts val="1800"/>
              <a:buNone/>
            </a:pPr>
            <a:r>
              <a:rPr lang="en-GB" sz="1800" dirty="0"/>
              <a:t>The BBC </a:t>
            </a:r>
            <a:r>
              <a:rPr lang="en-GB" sz="1800" dirty="0" err="1"/>
              <a:t>micro:bit</a:t>
            </a:r>
            <a:r>
              <a:rPr lang="en-GB" sz="1800" dirty="0"/>
              <a:t> has a light sensor on its LED display which can be used to explore light levels at different distances from a light source.</a:t>
            </a:r>
            <a:endParaRPr sz="1800" dirty="0"/>
          </a:p>
          <a:p>
            <a:pPr marL="0" lvl="0" indent="0" algn="l" rtl="0">
              <a:lnSpc>
                <a:spcPct val="90000"/>
              </a:lnSpc>
              <a:spcBef>
                <a:spcPts val="812"/>
              </a:spcBef>
              <a:spcAft>
                <a:spcPts val="0"/>
              </a:spcAft>
              <a:buClr>
                <a:schemeClr val="dk1"/>
              </a:buClr>
              <a:buSzPts val="1800"/>
              <a:buNone/>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Building on this, you can use the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micro:bit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and a light source to create a model demonstrating the apparent brightness of objects in space based on their relative distance from Earth. Students can then create a scientific argument based on their observation of the model.</a:t>
            </a:r>
            <a:endParaRPr sz="1800" dirty="0"/>
          </a:p>
          <a:p>
            <a:pPr marL="0" lvl="0" indent="0" algn="l" rtl="0">
              <a:lnSpc>
                <a:spcPct val="90000"/>
              </a:lnSpc>
              <a:spcBef>
                <a:spcPts val="812"/>
              </a:spcBef>
              <a:spcAft>
                <a:spcPts val="0"/>
              </a:spcAft>
              <a:buClr>
                <a:schemeClr val="dk1"/>
              </a:buClr>
              <a:buSzPts val="1800"/>
              <a:buNone/>
            </a:pPr>
            <a:endParaRPr sz="1800" dirty="0"/>
          </a:p>
          <a:p>
            <a:pPr marL="0" lvl="0" indent="0" algn="l" rtl="0">
              <a:lnSpc>
                <a:spcPct val="90000"/>
              </a:lnSpc>
              <a:spcBef>
                <a:spcPts val="812"/>
              </a:spcBef>
              <a:spcAft>
                <a:spcPts val="0"/>
              </a:spcAft>
              <a:buClr>
                <a:schemeClr val="dk1"/>
              </a:buClr>
              <a:buSzPts val="1800"/>
              <a:buNone/>
            </a:pPr>
            <a:r>
              <a:rPr lang="en-GB" sz="1800" i="1" dirty="0"/>
              <a:t>This activity requires a light source.</a:t>
            </a:r>
            <a:endParaRPr dirty="0"/>
          </a:p>
        </p:txBody>
      </p:sp>
      <p:sp>
        <p:nvSpPr>
          <p:cNvPr id="136" name="Google Shape;136;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A000"/>
              </a:buClr>
              <a:buSzPts val="2000"/>
              <a:buFont typeface="Arial"/>
              <a:buNone/>
            </a:pPr>
            <a:r>
              <a:rPr lang="en-GB" sz="2000" b="1">
                <a:solidFill>
                  <a:srgbClr val="00A000"/>
                </a:solidFill>
              </a:rPr>
              <a:t>micro:bit Feature: </a:t>
            </a:r>
            <a:r>
              <a:rPr lang="en-GB" sz="2000" b="1">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Light S</a:t>
            </a:r>
            <a:r>
              <a:rPr lang="en-GB" sz="2000" b="1">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ensor</a:t>
            </a:r>
            <a:endParaRPr/>
          </a:p>
          <a:p>
            <a:pPr marL="0" lvl="0" indent="0" algn="l" rtl="0">
              <a:spcBef>
                <a:spcPts val="812"/>
              </a:spcBef>
              <a:spcAft>
                <a:spcPts val="0"/>
              </a:spcAft>
              <a:buClr>
                <a:schemeClr val="dk1"/>
              </a:buClr>
              <a:buSzPts val="1800"/>
              <a:buFont typeface="Arial"/>
              <a:buNone/>
            </a:pPr>
            <a:r>
              <a:rPr lang="en-GB" sz="1800"/>
              <a:t>The micro:bit can be programmed to use its LED display as a light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sensor. It </a:t>
            </a:r>
            <a:r>
              <a:rPr lang="en-GB" sz="1800"/>
              <a:t>measures light strength from 0 (no light) to 255 (very bright light).</a:t>
            </a:r>
            <a:endParaRPr/>
          </a:p>
          <a:p>
            <a:pPr marL="185732" lvl="0" indent="-71432" algn="l" rtl="0">
              <a:spcBef>
                <a:spcPts val="812"/>
              </a:spcBef>
              <a:spcAft>
                <a:spcPts val="0"/>
              </a:spcAft>
              <a:buClr>
                <a:schemeClr val="dk1"/>
              </a:buClr>
              <a:buSzPts val="1800"/>
              <a:buFont typeface="Arial"/>
              <a:buNone/>
            </a:pPr>
            <a:endParaRPr sz="1800"/>
          </a:p>
          <a:p>
            <a:pPr marL="0" lvl="0" indent="0" algn="l" rtl="0">
              <a:spcBef>
                <a:spcPts val="812"/>
              </a:spcBef>
              <a:spcAft>
                <a:spcPts val="0"/>
              </a:spcAft>
              <a:buClr>
                <a:schemeClr val="dk1"/>
              </a:buClr>
              <a:buSzPts val="1800"/>
              <a:buFont typeface="Arial"/>
              <a:buNone/>
            </a:pPr>
            <a:r>
              <a:rPr lang="en-GB" sz="1800" b="1"/>
              <a:t>Example</a:t>
            </a:r>
            <a:r>
              <a:rPr lang="en-GB" sz="1800"/>
              <a:t>: Students can measure the brightness of a light source by taking measurements at different distances near and far from the source.</a:t>
            </a:r>
            <a:endParaRPr sz="2000" b="1">
              <a:solidFill>
                <a:srgbClr val="00A000"/>
              </a:solidFill>
            </a:endParaRPr>
          </a:p>
        </p:txBody>
      </p:sp>
      <p:pic>
        <p:nvPicPr>
          <p:cNvPr id="137" name="Google Shape;137;g35d6a68a0a1_0_136" descr="An illustration of a micro:bit board with all the LEDs lit up being used to measure light levels at a far distance from a light source."/>
          <p:cNvPicPr preferRelativeResize="0"/>
          <p:nvPr/>
        </p:nvPicPr>
        <p:blipFill rotWithShape="1">
          <a:blip r:embed="rId3">
            <a:alphaModFix/>
          </a:blip>
          <a:srcRect t="24630" r="25110"/>
          <a:stretch/>
        </p:blipFill>
        <p:spPr>
          <a:xfrm>
            <a:off x="6288125" y="5345625"/>
            <a:ext cx="1487050" cy="1198900"/>
          </a:xfrm>
          <a:prstGeom prst="rect">
            <a:avLst/>
          </a:prstGeom>
          <a:noFill/>
          <a:ln>
            <a:noFill/>
          </a:ln>
        </p:spPr>
      </p:pic>
      <p:pic>
        <p:nvPicPr>
          <p:cNvPr id="138" name="Google Shape;138;g35d6a68a0a1_0_136" descr="Illustration of a bulb used as a light source for micro:bits to measure light levels at distances near and far." title="Screenshot 2025-06-14 at 17.50.40.png"/>
          <p:cNvPicPr preferRelativeResize="0"/>
          <p:nvPr/>
        </p:nvPicPr>
        <p:blipFill>
          <a:blip r:embed="rId4">
            <a:alphaModFix/>
          </a:blip>
          <a:stretch>
            <a:fillRect/>
          </a:stretch>
        </p:blipFill>
        <p:spPr>
          <a:xfrm>
            <a:off x="7159400" y="4535225"/>
            <a:ext cx="771850" cy="649850"/>
          </a:xfrm>
          <a:prstGeom prst="rect">
            <a:avLst/>
          </a:prstGeom>
          <a:noFill/>
          <a:ln>
            <a:noFill/>
          </a:ln>
        </p:spPr>
      </p:pic>
      <p:pic>
        <p:nvPicPr>
          <p:cNvPr id="139" name="Google Shape;139;g35d6a68a0a1_0_136" descr="An illustration of a micro:bit board with all the LEDs lit up being used to measure light levels near from a light source."/>
          <p:cNvPicPr preferRelativeResize="0"/>
          <p:nvPr/>
        </p:nvPicPr>
        <p:blipFill rotWithShape="1">
          <a:blip r:embed="rId3">
            <a:alphaModFix/>
          </a:blip>
          <a:srcRect t="24630" r="25110"/>
          <a:stretch/>
        </p:blipFill>
        <p:spPr>
          <a:xfrm>
            <a:off x="8036275" y="5013000"/>
            <a:ext cx="587625" cy="473750"/>
          </a:xfrm>
          <a:prstGeom prst="rect">
            <a:avLst/>
          </a:prstGeom>
          <a:noFill/>
          <a:ln>
            <a:noFill/>
          </a:ln>
        </p:spPr>
      </p:pic>
      <p:pic>
        <p:nvPicPr>
          <p:cNvPr id="140" name="Google Shape;140;g35d6a68a0a1_0_136" descr="An illustration of a micro:bit board with all the LEDs lit up being used to measure light levels at a moderate distance from a light source."/>
          <p:cNvPicPr preferRelativeResize="0"/>
          <p:nvPr/>
        </p:nvPicPr>
        <p:blipFill rotWithShape="1">
          <a:blip r:embed="rId3">
            <a:alphaModFix/>
          </a:blip>
          <a:srcRect t="24630" r="25110"/>
          <a:stretch/>
        </p:blipFill>
        <p:spPr>
          <a:xfrm>
            <a:off x="5694150" y="4652825"/>
            <a:ext cx="859325" cy="692798"/>
          </a:xfrm>
          <a:prstGeom prst="rect">
            <a:avLst/>
          </a:prstGeom>
          <a:noFill/>
          <a:ln>
            <a:noFill/>
          </a:ln>
        </p:spPr>
      </p:pic>
      <p:pic>
        <p:nvPicPr>
          <p:cNvPr id="141" name="Google Shape;141;g35d6a68a0a1_0_136" descr="A small flash icon used to show the light source is on and spreading light for the micro:bits to measure." title="Small-Flash@2x.png"/>
          <p:cNvPicPr preferRelativeResize="0"/>
          <p:nvPr/>
        </p:nvPicPr>
        <p:blipFill>
          <a:blip r:embed="rId5">
            <a:alphaModFix/>
          </a:blip>
          <a:stretch>
            <a:fillRect/>
          </a:stretch>
        </p:blipFill>
        <p:spPr>
          <a:xfrm>
            <a:off x="7740225" y="4500500"/>
            <a:ext cx="296050" cy="296050"/>
          </a:xfrm>
          <a:prstGeom prst="rect">
            <a:avLst/>
          </a:prstGeom>
          <a:noFill/>
          <a:ln>
            <a:noFill/>
          </a:ln>
        </p:spPr>
      </p:pic>
      <p:grpSp>
        <p:nvGrpSpPr>
          <p:cNvPr id="142" name="Google Shape;142;g35d6a68a0a1_0_136"/>
          <p:cNvGrpSpPr/>
          <p:nvPr/>
        </p:nvGrpSpPr>
        <p:grpSpPr>
          <a:xfrm rot="1976306">
            <a:off x="8779561" y="705484"/>
            <a:ext cx="650796" cy="659746"/>
            <a:chOff x="7572716" y="3272053"/>
            <a:chExt cx="489368" cy="496098"/>
          </a:xfrm>
        </p:grpSpPr>
        <p:sp>
          <p:nvSpPr>
            <p:cNvPr id="143" name="Google Shape;143;g35d6a68a0a1_0_136"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44" name="Google Shape;144;g35d6a68a0a1_0_136"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45" name="Google Shape;145;g35d6a68a0a1_0_136"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46" name="Google Shape;146;g35d6a68a0a1_0_136"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47" name="Google Shape;147;g35d6a68a0a1_0_136"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48" name="Google Shape;148;g35d6a68a0a1_0_136"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grpSp>
      <p:pic>
        <p:nvPicPr>
          <p:cNvPr id="149" name="Google Shape;149;g35d6a68a0a1_0_136" descr="decorative"/>
          <p:cNvPicPr preferRelativeResize="0"/>
          <p:nvPr/>
        </p:nvPicPr>
        <p:blipFill rotWithShape="1">
          <a:blip r:embed="rId6">
            <a:alphaModFix/>
          </a:blip>
          <a:srcRect/>
          <a:stretch/>
        </p:blipFill>
        <p:spPr>
          <a:xfrm rot="-2066500">
            <a:off x="8377127" y="1214069"/>
            <a:ext cx="192617" cy="19261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35fa30c4f18_0_7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Introduction 1</a:t>
            </a:r>
            <a:endParaRPr sz="2600">
              <a:solidFill>
                <a:srgbClr val="CD0364"/>
              </a:solidFill>
            </a:endParaRPr>
          </a:p>
        </p:txBody>
      </p:sp>
      <p:sp>
        <p:nvSpPr>
          <p:cNvPr id="320" name="Google Shape;320;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20</a:t>
            </a:fld>
            <a:endParaRPr/>
          </a:p>
        </p:txBody>
      </p:sp>
      <p:pic>
        <p:nvPicPr>
          <p:cNvPr id="321" name="Google Shape;321;g35fa30c4f18_0_79" descr="decorative"/>
          <p:cNvPicPr preferRelativeResize="0"/>
          <p:nvPr/>
        </p:nvPicPr>
        <p:blipFill rotWithShape="1">
          <a:blip r:embed="rId3">
            <a:alphaModFix/>
          </a:blip>
          <a:srcRect/>
          <a:stretch/>
        </p:blipFill>
        <p:spPr>
          <a:xfrm>
            <a:off x="8269902" y="456063"/>
            <a:ext cx="955218" cy="736882"/>
          </a:xfrm>
          <a:prstGeom prst="rect">
            <a:avLst/>
          </a:prstGeom>
          <a:noFill/>
          <a:ln>
            <a:noFill/>
          </a:ln>
        </p:spPr>
      </p:pic>
      <p:sp>
        <p:nvSpPr>
          <p:cNvPr id="322" name="Google Shape;322;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23" name="Google Shape;323;g35fa30c4f18_0_79"/>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a:t>Students open </a:t>
            </a:r>
            <a:r>
              <a:rPr lang="en-GB" sz="1800" b="1"/>
              <a:t>Microsoft MakeCode</a:t>
            </a:r>
            <a:r>
              <a:rPr lang="en-GB" sz="1800"/>
              <a:t> and code their own energy light meter.</a:t>
            </a:r>
            <a:endParaRPr sz="1800"/>
          </a:p>
          <a:p>
            <a:pPr marL="0" lvl="0" indent="0" algn="l" rtl="0">
              <a:lnSpc>
                <a:spcPct val="110000"/>
              </a:lnSpc>
              <a:spcBef>
                <a:spcPts val="1300"/>
              </a:spcBef>
              <a:spcAft>
                <a:spcPts val="0"/>
              </a:spcAft>
              <a:buNone/>
            </a:pPr>
            <a:endParaRPr sz="1000"/>
          </a:p>
          <a:p>
            <a:pPr marL="457200" lvl="0" indent="-342900" algn="l" rtl="0">
              <a:lnSpc>
                <a:spcPct val="110000"/>
              </a:lnSpc>
              <a:spcBef>
                <a:spcPts val="1300"/>
              </a:spcBef>
              <a:spcAft>
                <a:spcPts val="0"/>
              </a:spcAft>
              <a:buClr>
                <a:srgbClr val="CD0364"/>
              </a:buClr>
              <a:buSzPts val="1800"/>
              <a:buChar char="•"/>
            </a:pPr>
            <a:r>
              <a:rPr lang="en-GB" sz="1800"/>
              <a:t>Place a light source (lamp, lantern) in a room where you can turn off all other lights and block out daylight during data collection. Teachers may wish to identify measurement spots in the classroom if results are being compared between students. Measurement spots should be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1"/>
                  </a:ext>
                </a:extLst>
              </a:rPr>
              <a:t>different distances near and far </a:t>
            </a:r>
            <a:r>
              <a:rPr lang="en-GB" sz="1800"/>
              <a:t>from the source.</a:t>
            </a:r>
            <a:endParaRPr sz="1800"/>
          </a:p>
          <a:p>
            <a:pPr marL="0" lvl="0" indent="0" algn="l" rtl="0">
              <a:lnSpc>
                <a:spcPct val="110000"/>
              </a:lnSpc>
              <a:spcBef>
                <a:spcPts val="1300"/>
              </a:spcBef>
              <a:spcAft>
                <a:spcPts val="0"/>
              </a:spcAft>
              <a:buNone/>
            </a:pPr>
            <a:endParaRPr sz="1000"/>
          </a:p>
          <a:p>
            <a:pPr marL="457200" lvl="0" indent="-342900" algn="l" rtl="0">
              <a:lnSpc>
                <a:spcPct val="110000"/>
              </a:lnSpc>
              <a:spcBef>
                <a:spcPts val="1300"/>
              </a:spcBef>
              <a:spcAft>
                <a:spcPts val="0"/>
              </a:spcAft>
              <a:buClr>
                <a:srgbClr val="CD0364"/>
              </a:buClr>
              <a:buSzPts val="1800"/>
              <a:buChar char="•"/>
            </a:pPr>
            <a:r>
              <a:rPr lang="en-GB" sz="1800"/>
              <a:t>The micro:bit’s light sensor uses the LEDs in its display to measure light, so make sure the micro:bit’s LED display is pointing toward the light source. The light level reading will be a number between 0 (dark) and 255 (the most intense light the micro:bit can measure).</a:t>
            </a:r>
            <a:endParaRPr sz="1800" b="1">
              <a:solidFill>
                <a:srgbClr val="6C4BC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3660e946a5b_0_72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Introduction 2</a:t>
            </a:r>
            <a:endParaRPr sz="2600">
              <a:solidFill>
                <a:srgbClr val="CD0364"/>
              </a:solidFill>
            </a:endParaRPr>
          </a:p>
        </p:txBody>
      </p:sp>
      <p:sp>
        <p:nvSpPr>
          <p:cNvPr id="329" name="Google Shape;329;g3660e946a5b_0_7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21</a:t>
            </a:fld>
            <a:endParaRPr/>
          </a:p>
        </p:txBody>
      </p:sp>
      <p:pic>
        <p:nvPicPr>
          <p:cNvPr id="330" name="Google Shape;330;g3660e946a5b_0_727" descr="decorative"/>
          <p:cNvPicPr preferRelativeResize="0"/>
          <p:nvPr/>
        </p:nvPicPr>
        <p:blipFill rotWithShape="1">
          <a:blip r:embed="rId3">
            <a:alphaModFix/>
          </a:blip>
          <a:srcRect/>
          <a:stretch/>
        </p:blipFill>
        <p:spPr>
          <a:xfrm>
            <a:off x="8269902" y="456063"/>
            <a:ext cx="955218" cy="736882"/>
          </a:xfrm>
          <a:prstGeom prst="rect">
            <a:avLst/>
          </a:prstGeom>
          <a:noFill/>
          <a:ln>
            <a:noFill/>
          </a:ln>
        </p:spPr>
      </p:pic>
      <p:sp>
        <p:nvSpPr>
          <p:cNvPr id="331" name="Google Shape;331;g3660e946a5b_0_7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32" name="Google Shape;332;g3660e946a5b_0_727"/>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2"/>
                  </a:ext>
                </a:extLst>
              </a:rPr>
              <a:t>Students can use button B to display their light level reading, record it, and prepare to collect data at a different measurement spot.</a:t>
            </a:r>
            <a:r>
              <a:rPr lang="en-GB" sz="1800"/>
              <a:t> </a:t>
            </a:r>
            <a:endParaRPr sz="1800"/>
          </a:p>
          <a:p>
            <a:pPr lvl="1">
              <a:lnSpc>
                <a:spcPct val="110000"/>
              </a:lnSpc>
              <a:spcBef>
                <a:spcPts val="1300"/>
              </a:spcBef>
              <a:buClr>
                <a:srgbClr val="CD0364"/>
              </a:buClr>
            </a:pPr>
            <a:r>
              <a:rPr lang="en-GB" sz="1800"/>
              <a:t>The </a:t>
            </a:r>
            <a:r>
              <a:rPr lang="en-GB" sz="1800">
                <a:solidFill>
                  <a:schemeClr val="tx1"/>
                </a:solidFill>
              </a:rPr>
              <a:t>apparent brightness recording sheet</a:t>
            </a:r>
            <a:r>
              <a:rPr lang="en-GB" sz="1800"/>
              <a:t> can be used to record the </a:t>
            </a:r>
            <a:r>
              <a:rPr lang="en-GB" sz="1800" dirty="0"/>
              <a:t>distance from the light source and light level reading in each spot.</a:t>
            </a:r>
            <a:endParaRPr sz="1800" dirty="0"/>
          </a:p>
          <a:p>
            <a:pPr marL="914400" lvl="1" indent="-342900" algn="l" rtl="0">
              <a:lnSpc>
                <a:spcPct val="110000"/>
              </a:lnSpc>
              <a:spcBef>
                <a:spcPts val="1300"/>
              </a:spcBef>
              <a:spcAft>
                <a:spcPts val="0"/>
              </a:spcAft>
              <a:buClr>
                <a:srgbClr val="CD0364"/>
              </a:buClr>
              <a:buSzPts val="1800"/>
              <a:buChar char="•"/>
            </a:pPr>
            <a:r>
              <a:rPr lang="en-GB" sz="1800" i="1"/>
              <a:t>Variables hold one value at a time. </a:t>
            </a:r>
            <a:r>
              <a:rPr lang="en-GB" sz="1800"/>
              <a:t>Students should</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3"/>
                  </a:ext>
                </a:extLst>
              </a:rPr>
              <a:t> </a:t>
            </a:r>
            <a:r>
              <a:rPr lang="en-GB" sz="1800"/>
              <a:t>record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4"/>
                  </a:ext>
                </a:extLst>
              </a:rPr>
              <a:t>distance</a:t>
            </a:r>
            <a:r>
              <a:rPr lang="en-GB" sz="1800"/>
              <a:t> from the light source and light level on the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5"/>
                  </a:ext>
                </a:extLst>
              </a:rPr>
              <a:t>sheet </a:t>
            </a:r>
            <a:r>
              <a:rPr lang="en-GB" sz="1800"/>
              <a:t>after each measurement.</a:t>
            </a:r>
            <a:endParaRPr sz="1800" i="1"/>
          </a:p>
          <a:p>
            <a:pPr marL="0" lvl="0" indent="0" algn="l" rtl="0">
              <a:lnSpc>
                <a:spcPct val="110000"/>
              </a:lnSpc>
              <a:spcBef>
                <a:spcPts val="1300"/>
              </a:spcBef>
              <a:spcAft>
                <a:spcPts val="0"/>
              </a:spcAft>
              <a:buNone/>
            </a:pPr>
            <a:endParaRPr sz="1000"/>
          </a:p>
          <a:p>
            <a:pPr marL="457200" lvl="0" indent="-342900" algn="l" rtl="0">
              <a:lnSpc>
                <a:spcPct val="110000"/>
              </a:lnSpc>
              <a:spcBef>
                <a:spcPts val="1300"/>
              </a:spcBef>
              <a:spcAft>
                <a:spcPts val="0"/>
              </a:spcAft>
              <a:buClr>
                <a:srgbClr val="CD0364"/>
              </a:buClr>
              <a:buSzPts val="1800"/>
              <a:buChar char="•"/>
            </a:pPr>
            <a:r>
              <a:rPr lang="en-GB" sz="1800"/>
              <a:t>After collecting the data, students can create graphs to support class discussion about how the apparent brightness of the sun compares to other stars based on their relative distances from Earth.</a:t>
            </a:r>
            <a:endParaRPr sz="1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g36180f04c2f_0_6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6"/>
                  </a:ext>
                </a:extLst>
              </a:rPr>
              <a:t>ctivity Steps</a:t>
            </a:r>
            <a:r>
              <a:rPr lang="en-GB" sz="2600">
                <a:solidFill>
                  <a:srgbClr val="CD0364"/>
                </a:solidFill>
              </a:rPr>
              <a:t> 1</a:t>
            </a:r>
            <a:endParaRPr sz="2600">
              <a:solidFill>
                <a:srgbClr val="CD0364"/>
              </a:solidFill>
            </a:endParaRPr>
          </a:p>
        </p:txBody>
      </p:sp>
      <p:sp>
        <p:nvSpPr>
          <p:cNvPr id="338" name="Google Shape;338;g36180f04c2f_0_6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22</a:t>
            </a:fld>
            <a:endParaRPr/>
          </a:p>
        </p:txBody>
      </p:sp>
      <p:sp>
        <p:nvSpPr>
          <p:cNvPr id="339" name="Google Shape;339;g36180f04c2f_0_61"/>
          <p:cNvSpPr txBox="1">
            <a:spLocks noGrp="1"/>
          </p:cNvSpPr>
          <p:nvPr>
            <p:ph type="body" idx="1"/>
          </p:nvPr>
        </p:nvSpPr>
        <p:spPr>
          <a:xfrm>
            <a:off x="681000" y="1317626"/>
            <a:ext cx="8544000" cy="4723285"/>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10000"/>
              </a:lnSpc>
              <a:spcBef>
                <a:spcPts val="1300"/>
              </a:spcBef>
              <a:spcAft>
                <a:spcPts val="0"/>
              </a:spcAft>
              <a:buSzPts val="1800"/>
              <a:buNone/>
            </a:pPr>
            <a:r>
              <a:rPr lang="en-GB" sz="1800" b="1" i="1" dirty="0">
                <a:solidFill>
                  <a:srgbClr val="CD0364"/>
                </a:solidFill>
              </a:rPr>
              <a:t>Build the code</a:t>
            </a:r>
            <a:r>
              <a:rPr lang="en-GB" sz="1800" b="1" dirty="0">
                <a:solidFill>
                  <a:srgbClr val="CD0364"/>
                </a:solidFill>
              </a:rPr>
              <a:t>:</a:t>
            </a:r>
            <a:endParaRPr sz="1800" dirty="0"/>
          </a:p>
          <a:p>
            <a:pPr marL="318151" marR="0" lvl="0" indent="-309553" algn="l" rtl="0">
              <a:lnSpc>
                <a:spcPct val="110000"/>
              </a:lnSpc>
              <a:spcBef>
                <a:spcPts val="1300"/>
              </a:spcBef>
              <a:spcAft>
                <a:spcPts val="0"/>
              </a:spcAft>
              <a:buClr>
                <a:srgbClr val="CD0364"/>
              </a:buClr>
              <a:buSzPts val="1800"/>
              <a:buChar char="•"/>
            </a:pPr>
            <a:r>
              <a:rPr lang="en-GB" sz="1800" b="1" dirty="0">
                <a:solidFill>
                  <a:srgbClr val="CD0364"/>
                </a:solidFill>
              </a:rPr>
              <a:t>Open</a:t>
            </a:r>
            <a:r>
              <a:rPr lang="en-GB" sz="1800" dirty="0"/>
              <a:t> Microsoft </a:t>
            </a:r>
            <a:r>
              <a:rPr lang="en-GB" sz="1800" dirty="0" err="1"/>
              <a:t>MakeCode</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7"/>
                  </a:ext>
                </a:extLst>
              </a:rPr>
              <a:t> </a:t>
            </a:r>
            <a:r>
              <a:rPr lang="en-GB" sz="1800" u="sng" dirty="0">
                <a:solidFill>
                  <a:schemeClr val="hlink"/>
                </a:solidFill>
                <a:hlinkClick r:id="rId3"/>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8"/>
                  </a:ext>
                </a:extLst>
              </a:rPr>
              <a:t>microbit.makecode.org</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9"/>
                  </a:ext>
                </a:extLst>
              </a:rPr>
              <a:t> </a:t>
            </a:r>
            <a:endParaRPr sz="1800" b="1" dirty="0">
              <a:solidFill>
                <a:srgbClr val="CD0364"/>
              </a:solidFill>
            </a:endParaRPr>
          </a:p>
          <a:p>
            <a:pPr marL="318151" marR="0"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0"/>
                  </a:ext>
                </a:extLst>
              </a:rPr>
              <a:t>Explain</a:t>
            </a: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1"/>
                  </a:ext>
                </a:extLst>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2"/>
                  </a:ext>
                </a:extLst>
              </a:rPr>
              <a:t>t</a:t>
            </a:r>
            <a:r>
              <a:rPr lang="en-GB" sz="1800" dirty="0"/>
              <a:t>hat students will use the toolbox to find code blocks. </a:t>
            </a:r>
            <a:endParaRPr sz="1800" dirty="0"/>
          </a:p>
          <a:p>
            <a:pPr marL="318151" marR="2154607"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3"/>
                  </a:ext>
                </a:extLst>
              </a:rPr>
              <a:t>Explain</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4"/>
                  </a:ext>
                </a:extLst>
              </a:rPr>
              <a:t> th</a:t>
            </a:r>
            <a:r>
              <a:rPr lang="en-GB" sz="1800" dirty="0"/>
              <a:t>at students will need to </a:t>
            </a:r>
            <a:r>
              <a:rPr lang="en-GB" sz="1800" b="1" dirty="0">
                <a:solidFill>
                  <a:srgbClr val="CD0364"/>
                </a:solidFill>
              </a:rPr>
              <a:t>code</a:t>
            </a:r>
            <a:r>
              <a:rPr lang="en-GB" sz="1800" dirty="0"/>
              <a:t> the three parts of the energy light meter:</a:t>
            </a:r>
            <a:endParaRPr sz="1800" dirty="0"/>
          </a:p>
          <a:p>
            <a:pPr marL="914400" lvl="1" indent="-342900" algn="l" rtl="0">
              <a:lnSpc>
                <a:spcPct val="110000"/>
              </a:lnSpc>
              <a:spcBef>
                <a:spcPts val="1300"/>
              </a:spcBef>
              <a:spcAft>
                <a:spcPts val="0"/>
              </a:spcAft>
              <a:buClr>
                <a:srgbClr val="CD0364"/>
              </a:buClr>
              <a:buSzPts val="1800"/>
              <a:buFont typeface="Helvetica Neue"/>
              <a:buAutoNum type="arabicPeriod"/>
            </a:pPr>
            <a:r>
              <a:rPr lang="en-GB" sz="1800" b="1" dirty="0">
                <a:solidFill>
                  <a:srgbClr val="CD0364"/>
                </a:solidFill>
              </a:rPr>
              <a:t>C</a:t>
            </a: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5"/>
                  </a:ext>
                </a:extLst>
              </a:rPr>
              <a:t>ode</a:t>
            </a:r>
            <a:r>
              <a:rPr lang="en-GB" sz="1800" dirty="0"/>
              <a:t> the program to show ‘M’ for measure, set variable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6"/>
                  </a:ext>
                </a:extLst>
              </a:rPr>
              <a:t>reading</a:t>
            </a:r>
            <a:r>
              <a:rPr lang="en-GB" sz="1800" dirty="0"/>
              <a:t>” to store the light level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7"/>
                  </a:ext>
                </a:extLst>
              </a:rPr>
              <a:t>measured, and</a:t>
            </a:r>
            <a:r>
              <a:rPr lang="en-GB" sz="1800" dirty="0"/>
              <a:t> pause for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8"/>
                  </a:ext>
                </a:extLst>
              </a:rPr>
              <a:t>100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8"/>
                  </a:ext>
                </a:extLst>
              </a:rPr>
              <a:t>ms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8"/>
                  </a:ext>
                </a:extLst>
              </a:rPr>
              <a:t> </a:t>
            </a:r>
            <a:r>
              <a:rPr lang="en-GB" sz="1800" dirty="0"/>
              <a:t>on start.</a:t>
            </a:r>
            <a:endParaRPr sz="1800" b="1" dirty="0">
              <a:solidFill>
                <a:srgbClr val="CD0364"/>
              </a:solidFill>
            </a:endParaRPr>
          </a:p>
          <a:p>
            <a:pPr marL="914400" marR="0" lvl="1" indent="-342900" algn="l" rtl="0">
              <a:lnSpc>
                <a:spcPct val="110000"/>
              </a:lnSpc>
              <a:spcBef>
                <a:spcPts val="1300"/>
              </a:spcBef>
              <a:spcAft>
                <a:spcPts val="0"/>
              </a:spcAft>
              <a:buClr>
                <a:srgbClr val="CD0364"/>
              </a:buClr>
              <a:buSzPts val="1800"/>
              <a:buFont typeface="Helvetica Neue"/>
              <a:buAutoNum type="arabicPeriod"/>
            </a:pPr>
            <a:r>
              <a:rPr lang="en-GB" sz="1800" b="1" dirty="0">
                <a:solidFill>
                  <a:srgbClr val="CD0364"/>
                </a:solidFill>
              </a:rPr>
              <a:t>Code</a:t>
            </a:r>
            <a:r>
              <a:rPr lang="en-GB" sz="1800" dirty="0"/>
              <a:t> Button A to measure the light level and store it in variable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9"/>
                  </a:ext>
                </a:extLst>
              </a:rPr>
              <a:t>“reading”,</a:t>
            </a:r>
            <a:r>
              <a:rPr lang="en-GB" sz="1800" dirty="0"/>
              <a:t> show an animation to help students know a measurement was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0"/>
                  </a:ext>
                </a:extLst>
              </a:rPr>
              <a:t> made, and</a:t>
            </a:r>
            <a:r>
              <a:rPr lang="en-GB" sz="1800" dirty="0"/>
              <a:t> then wait half a second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1"/>
                  </a:ext>
                </a:extLst>
              </a:rPr>
              <a:t>(500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1"/>
                  </a:ext>
                </a:extLst>
              </a:rPr>
              <a:t>ms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1"/>
                  </a:ext>
                </a:extLst>
              </a:rPr>
              <a:t>) </a:t>
            </a:r>
            <a:r>
              <a:rPr lang="en-GB" sz="1800" dirty="0"/>
              <a:t>before showing ‘M’ for measure.</a:t>
            </a:r>
            <a:endParaRPr sz="1800" dirty="0"/>
          </a:p>
          <a:p>
            <a:pPr marL="914400" marR="0" lvl="1" indent="-342900" algn="l" rtl="0">
              <a:lnSpc>
                <a:spcPct val="110000"/>
              </a:lnSpc>
              <a:spcBef>
                <a:spcPts val="1300"/>
              </a:spcBef>
              <a:spcAft>
                <a:spcPts val="0"/>
              </a:spcAft>
              <a:buClr>
                <a:srgbClr val="CD0364"/>
              </a:buClr>
              <a:buSzPts val="1800"/>
              <a:buFont typeface="Helvetica Neue"/>
              <a:buAutoNum type="arabicPeriod"/>
            </a:pPr>
            <a:r>
              <a:rPr lang="en-GB" sz="1800" b="1" dirty="0">
                <a:solidFill>
                  <a:srgbClr val="CD0364"/>
                </a:solidFill>
              </a:rPr>
              <a:t>Code</a:t>
            </a:r>
            <a:r>
              <a:rPr lang="en-GB" sz="1800" dirty="0"/>
              <a:t> Button B to clear the screen, show the light level stored in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2"/>
                  </a:ext>
                </a:extLst>
              </a:rPr>
              <a:t>reading”,</a:t>
            </a:r>
            <a:r>
              <a:rPr lang="en-GB" sz="1800" dirty="0"/>
              <a:t> and wait half a second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3"/>
                  </a:ext>
                </a:extLst>
              </a:rPr>
              <a:t>(500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3"/>
                  </a:ext>
                </a:extLst>
              </a:rPr>
              <a:t>ms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3"/>
                  </a:ext>
                </a:extLst>
              </a:rPr>
              <a:t>) </a:t>
            </a:r>
            <a:r>
              <a:rPr lang="en-GB" sz="1800" dirty="0"/>
              <a:t>before showing ‘M’ for measure.</a:t>
            </a:r>
            <a:endParaRPr sz="1800" dirty="0"/>
          </a:p>
        </p:txBody>
      </p:sp>
      <p:sp>
        <p:nvSpPr>
          <p:cNvPr id="340" name="Google Shape;340;g36180f04c2f_0_6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341" name="Google Shape;341;g36180f04c2f_0_61"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g35fe6bcad37_0_3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4"/>
                  </a:ext>
                </a:extLst>
              </a:rPr>
              <a:t>ctivity Steps</a:t>
            </a:r>
            <a:r>
              <a:rPr lang="en-GB" sz="2600">
                <a:solidFill>
                  <a:srgbClr val="CD0364"/>
                </a:solidFill>
              </a:rPr>
              <a:t> 2</a:t>
            </a:r>
            <a:endParaRPr sz="2600">
              <a:solidFill>
                <a:srgbClr val="CD0364"/>
              </a:solidFill>
            </a:endParaRPr>
          </a:p>
        </p:txBody>
      </p:sp>
      <p:sp>
        <p:nvSpPr>
          <p:cNvPr id="347" name="Google Shape;347;g35fe6bcad37_0_3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23</a:t>
            </a:fld>
            <a:endParaRPr/>
          </a:p>
        </p:txBody>
      </p:sp>
      <p:sp>
        <p:nvSpPr>
          <p:cNvPr id="348" name="Google Shape;348;g35fe6bcad37_0_32"/>
          <p:cNvSpPr txBox="1">
            <a:spLocks noGrp="1"/>
          </p:cNvSpPr>
          <p:nvPr>
            <p:ph type="body" idx="1"/>
          </p:nvPr>
        </p:nvSpPr>
        <p:spPr>
          <a:xfrm>
            <a:off x="680963" y="1226000"/>
            <a:ext cx="2977800" cy="3651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5"/>
                  </a:ext>
                </a:extLst>
              </a:rPr>
              <a:t>Build the code</a:t>
            </a:r>
            <a:r>
              <a:rPr lang="en-GB" sz="1800" b="1" i="1" dirty="0">
                <a:solidFill>
                  <a:srgbClr val="CD0364"/>
                </a:solidFill>
              </a:rPr>
              <a:t> - on start:</a:t>
            </a:r>
            <a:endParaRPr sz="1800" dirty="0"/>
          </a:p>
        </p:txBody>
      </p:sp>
      <p:sp>
        <p:nvSpPr>
          <p:cNvPr id="349" name="Google Shape;349;g35fe6bcad37_0_3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50" name="Google Shape;350;g35fe6bcad37_0_32"/>
          <p:cNvSpPr/>
          <p:nvPr/>
        </p:nvSpPr>
        <p:spPr>
          <a:xfrm>
            <a:off x="681025" y="1789575"/>
            <a:ext cx="3291000" cy="3456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800" b="1" dirty="0">
                <a:solidFill>
                  <a:srgbClr val="CD0364"/>
                </a:solidFill>
                <a:latin typeface="Helvetica Neue"/>
                <a:ea typeface="Helvetica Neue"/>
                <a:cs typeface="Helvetica Neue"/>
                <a:sym typeface="Helvetica Neue"/>
              </a:rPr>
              <a:t>Find the ‘show string’ block </a:t>
            </a:r>
            <a:r>
              <a:rPr lang="en-GB" sz="1800" dirty="0">
                <a:solidFill>
                  <a:srgbClr val="000000"/>
                </a:solidFill>
                <a:latin typeface="Helvetica Neue"/>
                <a:ea typeface="Helvetica Neue"/>
                <a:cs typeface="Helvetica Neue"/>
                <a:sym typeface="Helvetica Neue"/>
              </a:rPr>
              <a:t>in the </a:t>
            </a:r>
            <a:r>
              <a:rPr lang="en-GB" sz="1800" dirty="0">
                <a:latin typeface="Helvetica Neue"/>
                <a:ea typeface="Helvetica Neue"/>
                <a:cs typeface="Helvetica Neue"/>
                <a:sym typeface="Helvetica Neue"/>
              </a:rPr>
              <a:t>Basic</a:t>
            </a:r>
            <a:r>
              <a:rPr lang="en-GB" sz="1800" dirty="0">
                <a:solidFill>
                  <a:srgbClr val="000000"/>
                </a:solidFill>
                <a:latin typeface="Helvetica Neue"/>
                <a:ea typeface="Helvetica Neue"/>
                <a:cs typeface="Helvetica Neue"/>
                <a:sym typeface="Helvetica Neue"/>
              </a:rPr>
              <a:t> section and </a:t>
            </a:r>
            <a:r>
              <a:rPr lang="en-GB" sz="1800" dirty="0">
                <a:latin typeface="Helvetica Neue"/>
                <a:ea typeface="Helvetica Neue"/>
                <a:cs typeface="Helvetica Neue"/>
                <a:sym typeface="Helvetica Neue"/>
              </a:rPr>
              <a:t>update the string to read M to help students know the </a:t>
            </a:r>
            <a:r>
              <a:rPr lang="en-GB" sz="1800" dirty="0" err="1">
                <a:latin typeface="Helvetica Neue"/>
                <a:ea typeface="Helvetica Neue"/>
                <a:cs typeface="Helvetica Neue"/>
                <a:sym typeface="Helvetica Neue"/>
              </a:rPr>
              <a:t>micro:bit</a:t>
            </a:r>
            <a:r>
              <a:rPr lang="en-GB" sz="1800" dirty="0">
                <a:latin typeface="Helvetica Neue"/>
                <a:ea typeface="Helvetica Neue"/>
                <a:cs typeface="Helvetica Neue"/>
                <a:sym typeface="Helvetica Neue"/>
              </a:rPr>
              <a:t> is ready to measure light levels</a:t>
            </a:r>
            <a:r>
              <a:rPr lang="en-GB" sz="1800" dirty="0">
                <a:solidFill>
                  <a:srgbClr val="000000"/>
                </a:solidFill>
                <a:latin typeface="Helvetica Neue"/>
                <a:ea typeface="Helvetica Neue"/>
                <a:cs typeface="Helvetica Neue"/>
                <a:sym typeface="Helvetica Neue"/>
              </a:rPr>
              <a:t>. </a:t>
            </a:r>
            <a:endParaRPr dirty="0">
              <a:latin typeface="Helvetica Neue"/>
              <a:ea typeface="Helvetica Neue"/>
              <a:cs typeface="Helvetica Neue"/>
              <a:sym typeface="Helvetica Neue"/>
            </a:endParaRPr>
          </a:p>
        </p:txBody>
      </p:sp>
      <p:sp>
        <p:nvSpPr>
          <p:cNvPr id="351" name="Google Shape;351;g35fe6bcad37_0_32"/>
          <p:cNvSpPr/>
          <p:nvPr/>
        </p:nvSpPr>
        <p:spPr>
          <a:xfrm>
            <a:off x="4255675" y="1789575"/>
            <a:ext cx="5261400" cy="3456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CD0364"/>
                </a:solidFill>
                <a:latin typeface="Helvetica Neue"/>
                <a:ea typeface="Helvetica Neue"/>
                <a:cs typeface="Helvetica Neue"/>
                <a:sym typeface="Helvetica Neue"/>
              </a:rPr>
              <a:t>Select ‘Make a Variable’</a:t>
            </a:r>
            <a:r>
              <a:rPr lang="en-GB" sz="1700">
                <a:latin typeface="Helvetica Neue"/>
                <a:ea typeface="Helvetica Neue"/>
                <a:cs typeface="Helvetica Neue"/>
                <a:sym typeface="Helvetica Neue"/>
              </a:rPr>
              <a:t> in the Variables section. </a:t>
            </a:r>
            <a:r>
              <a:rPr lang="en-GB" sz="1700" b="1">
                <a:solidFill>
                  <a:srgbClr val="CD0364"/>
                </a:solidFill>
                <a:latin typeface="Helvetica Neue"/>
                <a:ea typeface="Helvetica Neue"/>
                <a:cs typeface="Helvetica Neue"/>
                <a:sym typeface="Helvetica Neue"/>
              </a:rPr>
              <a:t>Name your variable</a:t>
            </a:r>
            <a:r>
              <a:rPr lang="en-GB" sz="1700">
                <a:latin typeface="Helvetica Neue"/>
                <a:ea typeface="Helvetica Neue"/>
                <a:cs typeface="Helvetica Neue"/>
                <a:sym typeface="Helvetica Neue"/>
              </a:rPr>
              <a:t> “</a:t>
            </a:r>
            <a:r>
              <a:rPr lang="en-GB" sz="17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6"/>
                  </a:ext>
                </a:extLst>
              </a:rPr>
              <a:t>reading” </a:t>
            </a:r>
            <a:r>
              <a:rPr lang="en-GB" sz="1700">
                <a:latin typeface="Helvetica Neue"/>
                <a:ea typeface="Helvetica Neue"/>
                <a:cs typeface="Helvetica Neue"/>
                <a:sym typeface="Helvetica Neue"/>
              </a:rPr>
              <a:t>because it will store the most recent light level recorded. You will see two new variable blocks appear.</a:t>
            </a:r>
            <a:endParaRPr sz="1700">
              <a:latin typeface="Helvetica Neue"/>
              <a:ea typeface="Helvetica Neue"/>
              <a:cs typeface="Helvetica Neue"/>
              <a:sym typeface="Helvetica Neue"/>
            </a:endParaRPr>
          </a:p>
        </p:txBody>
      </p:sp>
      <p:pic>
        <p:nvPicPr>
          <p:cNvPr id="352" name="Google Shape;352;g35fe6bcad37_0_32" descr="Block-based code for micro:bit used for a teacher-led code along with students to code display &quot;M&quot; as a signal it's ready to measure a light level, store the initial light level measured in the variable &quot;reading&quot;, and pause before another input can happen at the start of the program. The show string &quot;M&quot; block is added inside the on start block." title="microbit-screenshot (30).png"/>
          <p:cNvPicPr preferRelativeResize="0"/>
          <p:nvPr/>
        </p:nvPicPr>
        <p:blipFill>
          <a:blip r:embed="rId3">
            <a:alphaModFix/>
          </a:blip>
          <a:stretch>
            <a:fillRect/>
          </a:stretch>
        </p:blipFill>
        <p:spPr>
          <a:xfrm>
            <a:off x="1378075" y="1989175"/>
            <a:ext cx="1583700" cy="1055800"/>
          </a:xfrm>
          <a:prstGeom prst="rect">
            <a:avLst/>
          </a:prstGeom>
          <a:noFill/>
          <a:ln>
            <a:noFill/>
          </a:ln>
        </p:spPr>
      </p:pic>
      <p:pic>
        <p:nvPicPr>
          <p:cNvPr id="353" name="Google Shape;353;g35fe6bcad37_0_32" descr="Block-based code for micro:bit used for a teacher-led code along with students to code display &quot;M&quot; as a signal it's ready to measure a light level, store the initial light level measured in the variable &quot;reading&quot;, and pause before another input can happen at the start of the program. The Variables section of the menu is shown after the variable &quot;reading&quot; as been created and includes the set variable to 0 block, change variable by 1 block, and the variable blocks for reading as the next step."/>
          <p:cNvPicPr preferRelativeResize="0"/>
          <p:nvPr/>
        </p:nvPicPr>
        <p:blipFill rotWithShape="1">
          <a:blip r:embed="rId4">
            <a:alphaModFix/>
          </a:blip>
          <a:srcRect l="43480" b="30303"/>
          <a:stretch/>
        </p:blipFill>
        <p:spPr>
          <a:xfrm>
            <a:off x="6019575" y="1906950"/>
            <a:ext cx="1441699" cy="1869114"/>
          </a:xfrm>
          <a:prstGeom prst="rect">
            <a:avLst/>
          </a:prstGeom>
          <a:solidFill>
            <a:srgbClr val="FFFFFF"/>
          </a:solidFill>
          <a:ln>
            <a:noFill/>
          </a:ln>
        </p:spPr>
      </p:pic>
      <p:sp>
        <p:nvSpPr>
          <p:cNvPr id="354" name="Google Shape;354;g35fe6bcad37_0_32"/>
          <p:cNvSpPr/>
          <p:nvPr/>
        </p:nvSpPr>
        <p:spPr>
          <a:xfrm>
            <a:off x="681025" y="5444950"/>
            <a:ext cx="8836200" cy="9114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0"/>
              </a:spcBef>
              <a:spcAft>
                <a:spcPts val="0"/>
              </a:spcAft>
              <a:buNone/>
            </a:pPr>
            <a:r>
              <a:rPr lang="en-GB" sz="1800" b="1">
                <a:solidFill>
                  <a:srgbClr val="CD0364"/>
                </a:solidFill>
                <a:latin typeface="Helvetica Neue"/>
                <a:ea typeface="Helvetica Neue"/>
                <a:cs typeface="Helvetica Neue"/>
                <a:sym typeface="Helvetica Neue"/>
              </a:rPr>
              <a:t>Pro</a:t>
            </a:r>
            <a:r>
              <a:rPr lang="en-GB" sz="18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7"/>
                  </a:ext>
                </a:extLst>
              </a:rPr>
              <a:t> tip</a:t>
            </a:r>
            <a:r>
              <a:rPr lang="en-GB" sz="1800" b="1">
                <a:solidFill>
                  <a:srgbClr val="CD0364"/>
                </a:solidFill>
                <a:latin typeface="Helvetica Neue"/>
                <a:ea typeface="Helvetica Neue"/>
                <a:cs typeface="Helvetica Neue"/>
                <a:sym typeface="Helvetica Neue"/>
              </a:rPr>
              <a:t>:</a:t>
            </a:r>
            <a:r>
              <a:rPr lang="en-GB" sz="1800">
                <a:solidFill>
                  <a:srgbClr val="000000"/>
                </a:solidFill>
                <a:latin typeface="Helvetica Neue"/>
                <a:ea typeface="Helvetica Neue"/>
                <a:cs typeface="Helvetica Neue"/>
                <a:sym typeface="Helvetica Neue"/>
              </a:rPr>
              <a:t> It</a:t>
            </a:r>
            <a:r>
              <a:rPr lang="en-GB" sz="1800">
                <a:latin typeface="Helvetica Neue"/>
                <a:ea typeface="Helvetica Neue"/>
                <a:cs typeface="Helvetica Neue"/>
                <a:sym typeface="Helvetica Neue"/>
              </a:rPr>
              <a:t>’s best to use variable names that describe the information that will be stored instead of using single letters like x, y, or z.</a:t>
            </a:r>
            <a:endParaRPr>
              <a:latin typeface="Helvetica Neue"/>
              <a:ea typeface="Helvetica Neue"/>
              <a:cs typeface="Helvetica Neue"/>
              <a:sym typeface="Helvetica Neue"/>
            </a:endParaRPr>
          </a:p>
        </p:txBody>
      </p:sp>
      <p:pic>
        <p:nvPicPr>
          <p:cNvPr id="355" name="Google Shape;355;g35fe6bcad37_0_32" descr="Illustration of educator in front of empty whiteboard used to signal teacher-led activities on this page" title="black female teacher image.png"/>
          <p:cNvPicPr preferRelativeResize="0"/>
          <p:nvPr/>
        </p:nvPicPr>
        <p:blipFill>
          <a:blip r:embed="rId5">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3660e946a5b_0_74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8"/>
                  </a:ext>
                </a:extLst>
              </a:rPr>
              <a:t>ctivity Steps</a:t>
            </a:r>
            <a:r>
              <a:rPr lang="en-GB" sz="2600">
                <a:solidFill>
                  <a:srgbClr val="CD0364"/>
                </a:solidFill>
              </a:rPr>
              <a:t> 3</a:t>
            </a:r>
            <a:endParaRPr sz="2600">
              <a:solidFill>
                <a:srgbClr val="CD0364"/>
              </a:solidFill>
            </a:endParaRPr>
          </a:p>
        </p:txBody>
      </p:sp>
      <p:sp>
        <p:nvSpPr>
          <p:cNvPr id="361" name="Google Shape;361;g3660e946a5b_0_74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24</a:t>
            </a:fld>
            <a:endParaRPr/>
          </a:p>
        </p:txBody>
      </p:sp>
      <p:sp>
        <p:nvSpPr>
          <p:cNvPr id="362" name="Google Shape;362;g3660e946a5b_0_744"/>
          <p:cNvSpPr txBox="1">
            <a:spLocks noGrp="1"/>
          </p:cNvSpPr>
          <p:nvPr>
            <p:ph type="body" idx="1"/>
          </p:nvPr>
        </p:nvSpPr>
        <p:spPr>
          <a:xfrm>
            <a:off x="680963" y="1221292"/>
            <a:ext cx="5071500" cy="3651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9"/>
                  </a:ext>
                </a:extLst>
              </a:rPr>
              <a:t>Build the code</a:t>
            </a:r>
            <a:r>
              <a:rPr lang="en-GB" sz="1800" b="1" i="1" dirty="0">
                <a:solidFill>
                  <a:srgbClr val="CD0364"/>
                </a:solidFill>
              </a:rPr>
              <a:t> - o</a:t>
            </a: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0"/>
                  </a:ext>
                </a:extLst>
              </a:rPr>
              <a:t>n start</a:t>
            </a:r>
            <a:r>
              <a:rPr lang="en-GB" sz="1800" b="1" i="1" dirty="0">
                <a:solidFill>
                  <a:srgbClr val="CD0364"/>
                </a:solidFill>
              </a:rPr>
              <a:t> part 2:</a:t>
            </a:r>
            <a:endParaRPr sz="1800" dirty="0"/>
          </a:p>
        </p:txBody>
      </p:sp>
      <p:sp>
        <p:nvSpPr>
          <p:cNvPr id="363" name="Google Shape;363;g3660e946a5b_0_74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64" name="Google Shape;364;g3660e946a5b_0_744"/>
          <p:cNvSpPr/>
          <p:nvPr/>
        </p:nvSpPr>
        <p:spPr>
          <a:xfrm>
            <a:off x="6550625" y="1761075"/>
            <a:ext cx="25185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rPr>
              <a:t>Find the ‘pause’ block </a:t>
            </a:r>
            <a:r>
              <a:rPr lang="en-GB" sz="1800">
                <a:solidFill>
                  <a:srgbClr val="000000"/>
                </a:solidFill>
                <a:latin typeface="Helvetica Neue"/>
                <a:ea typeface="Helvetica Neue"/>
                <a:cs typeface="Helvetica Neue"/>
                <a:sym typeface="Helvetica Neue"/>
              </a:rPr>
              <a:t>in the </a:t>
            </a:r>
            <a:r>
              <a:rPr lang="en-GB" sz="1800">
                <a:latin typeface="Helvetica Neue"/>
                <a:ea typeface="Helvetica Neue"/>
                <a:cs typeface="Helvetica Neue"/>
                <a:sym typeface="Helvetica Neue"/>
              </a:rPr>
              <a:t>Basic</a:t>
            </a:r>
            <a:r>
              <a:rPr lang="en-GB" sz="1800">
                <a:solidFill>
                  <a:srgbClr val="000000"/>
                </a:solidFill>
                <a:latin typeface="Helvetica Neue"/>
                <a:ea typeface="Helvetica Neue"/>
                <a:cs typeface="Helvetica Neue"/>
                <a:sym typeface="Helvetica Neue"/>
              </a:rPr>
              <a:t> section</a:t>
            </a:r>
            <a:r>
              <a:rPr lang="en-GB" sz="1800">
                <a:latin typeface="Helvetica Neue"/>
                <a:ea typeface="Helvetica Neue"/>
                <a:cs typeface="Helvetica Neue"/>
                <a:sym typeface="Helvetica Neue"/>
              </a:rPr>
              <a:t> to add a </a:t>
            </a:r>
            <a:r>
              <a:rPr lang="en-GB" sz="18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1"/>
                  </a:ext>
                </a:extLst>
              </a:rPr>
              <a:t>100 ms</a:t>
            </a:r>
            <a:r>
              <a:rPr lang="en-GB" sz="1800">
                <a:latin typeface="Helvetica Neue"/>
                <a:ea typeface="Helvetica Neue"/>
                <a:cs typeface="Helvetica Neue"/>
                <a:sym typeface="Helvetica Neue"/>
              </a:rPr>
              <a:t> pause before another input can happen.</a:t>
            </a:r>
            <a:endParaRPr>
              <a:latin typeface="Helvetica Neue"/>
              <a:ea typeface="Helvetica Neue"/>
              <a:cs typeface="Helvetica Neue"/>
              <a:sym typeface="Helvetica Neue"/>
            </a:endParaRPr>
          </a:p>
        </p:txBody>
      </p:sp>
      <p:pic>
        <p:nvPicPr>
          <p:cNvPr id="365" name="Google Shape;365;g3660e946a5b_0_744" descr="Block-based code for micro:bit used for a teacher-led code along with students to code display &quot;M&quot; as a signal it's ready to measure a light level, store the initial light level measured in the variable &quot;reading&quot;, and pause before another input can happen at the start of the program. The pause block is added under the set reading level to light level block as the final step." title="microbit-screenshot (34).png"/>
          <p:cNvPicPr preferRelativeResize="0"/>
          <p:nvPr/>
        </p:nvPicPr>
        <p:blipFill>
          <a:blip r:embed="rId3">
            <a:alphaModFix/>
          </a:blip>
          <a:stretch>
            <a:fillRect/>
          </a:stretch>
        </p:blipFill>
        <p:spPr>
          <a:xfrm>
            <a:off x="6695375" y="2051275"/>
            <a:ext cx="2228999" cy="1468519"/>
          </a:xfrm>
          <a:prstGeom prst="rect">
            <a:avLst/>
          </a:prstGeom>
          <a:noFill/>
          <a:ln>
            <a:noFill/>
          </a:ln>
        </p:spPr>
      </p:pic>
      <p:sp>
        <p:nvSpPr>
          <p:cNvPr id="366" name="Google Shape;366;g3660e946a5b_0_744"/>
          <p:cNvSpPr/>
          <p:nvPr/>
        </p:nvSpPr>
        <p:spPr>
          <a:xfrm>
            <a:off x="681025" y="1721925"/>
            <a:ext cx="55803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2"/>
                  </a:ext>
                </a:extLst>
              </a:rPr>
              <a:t>Find the ‘set reading to 0’ block</a:t>
            </a:r>
            <a:r>
              <a:rPr lang="en-GB" sz="17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3"/>
                  </a:ext>
                </a:extLst>
              </a:rPr>
              <a:t> in the </a:t>
            </a:r>
            <a:r>
              <a:rPr lang="en-GB" sz="17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4"/>
                  </a:ext>
                </a:extLst>
              </a:rPr>
              <a:t>Variables</a:t>
            </a:r>
            <a:r>
              <a:rPr lang="en-GB" sz="17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5"/>
                  </a:ext>
                </a:extLst>
              </a:rPr>
              <a:t> section.</a:t>
            </a:r>
            <a:endParaRPr sz="1700">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300">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300">
              <a:latin typeface="Helvetica Neue"/>
              <a:ea typeface="Helvetica Neue"/>
              <a:cs typeface="Helvetica Neue"/>
              <a:sym typeface="Helvetica Neue"/>
            </a:endParaRPr>
          </a:p>
          <a:p>
            <a:pPr marL="0" lvl="0" indent="0" algn="l" rtl="0">
              <a:lnSpc>
                <a:spcPct val="110000"/>
              </a:lnSpc>
              <a:spcBef>
                <a:spcPts val="1300"/>
              </a:spcBef>
              <a:spcAft>
                <a:spcPts val="0"/>
              </a:spcAft>
              <a:buClr>
                <a:schemeClr val="dk1"/>
              </a:buClr>
              <a:buSzPts val="1100"/>
              <a:buFont typeface="Arial"/>
              <a:buNone/>
            </a:pPr>
            <a:r>
              <a:rPr lang="en-GB" sz="17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6"/>
                  </a:ext>
                </a:extLst>
              </a:rPr>
              <a:t>Find the ‘light level’ block</a:t>
            </a:r>
            <a:r>
              <a:rPr lang="en-GB" sz="17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7"/>
                  </a:ext>
                </a:extLst>
              </a:rPr>
              <a:t> in the Input section and put it on top of the 0 in ‘set reading to 0’ block.</a:t>
            </a:r>
            <a:r>
              <a:rPr lang="en-GB" sz="1700">
                <a:solidFill>
                  <a:schemeClr val="dk1"/>
                </a:solidFill>
                <a:latin typeface="Helvetica Neue"/>
                <a:ea typeface="Helvetica Neue"/>
                <a:cs typeface="Helvetica Neue"/>
                <a:sym typeface="Helvetica Neue"/>
              </a:rPr>
              <a:t> This will store the current light level reading in variable “</a:t>
            </a:r>
            <a:r>
              <a:rPr lang="en-GB" sz="17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8"/>
                  </a:ext>
                </a:extLst>
              </a:rPr>
              <a:t>reading”.</a:t>
            </a:r>
            <a:endParaRPr sz="1700">
              <a:solidFill>
                <a:srgbClr val="000000"/>
              </a:solidFill>
              <a:latin typeface="Helvetica Neue"/>
              <a:ea typeface="Helvetica Neue"/>
              <a:cs typeface="Helvetica Neue"/>
              <a:sym typeface="Helvetica Neue"/>
            </a:endParaRPr>
          </a:p>
        </p:txBody>
      </p:sp>
      <p:pic>
        <p:nvPicPr>
          <p:cNvPr id="367" name="Google Shape;367;g3660e946a5b_0_744" descr="Block-based code for micro:bit used for a teacher-led code along with students to code display &quot;M&quot; as a signal it's ready to measure a light level, store the initial light level measured in the variable &quot;reading&quot;, and pause before another input can happen at the start of the program. The set reading to 0 block is added inside the on start block under the show string &quot;M&quot; block as the next step." title="microbit-screenshot (32).png"/>
          <p:cNvPicPr preferRelativeResize="0"/>
          <p:nvPr/>
        </p:nvPicPr>
        <p:blipFill>
          <a:blip r:embed="rId4">
            <a:alphaModFix/>
          </a:blip>
          <a:stretch>
            <a:fillRect/>
          </a:stretch>
        </p:blipFill>
        <p:spPr>
          <a:xfrm>
            <a:off x="2207800" y="1963550"/>
            <a:ext cx="1629950" cy="1167033"/>
          </a:xfrm>
          <a:prstGeom prst="rect">
            <a:avLst/>
          </a:prstGeom>
          <a:noFill/>
          <a:ln>
            <a:noFill/>
          </a:ln>
        </p:spPr>
      </p:pic>
      <p:pic>
        <p:nvPicPr>
          <p:cNvPr id="368" name="Google Shape;368;g3660e946a5b_0_744" descr="Block-based code for micro:bit used for a teacher-led code along with students to code display &quot;M&quot; as a signal it's ready to measure a light level, store the initial light level measured in the variable &quot;reading&quot;, and pause before another input can happen at the start of the program. The light level block is put on top of the 0 on the set reading to 0 block as the next step." title="microbit-screenshot (33).png"/>
          <p:cNvPicPr preferRelativeResize="0"/>
          <p:nvPr/>
        </p:nvPicPr>
        <p:blipFill>
          <a:blip r:embed="rId5">
            <a:alphaModFix/>
          </a:blip>
          <a:stretch>
            <a:fillRect/>
          </a:stretch>
        </p:blipFill>
        <p:spPr>
          <a:xfrm>
            <a:off x="2207788" y="3519800"/>
            <a:ext cx="2174575" cy="1125650"/>
          </a:xfrm>
          <a:prstGeom prst="rect">
            <a:avLst/>
          </a:prstGeom>
          <a:noFill/>
          <a:ln>
            <a:noFill/>
          </a:ln>
        </p:spPr>
      </p:pic>
      <p:pic>
        <p:nvPicPr>
          <p:cNvPr id="369" name="Google Shape;369;g3660e946a5b_0_744" descr="Illustration of educator in front of empty whiteboard used to signal teacher-led activities on this page" title="black female teacher image.png"/>
          <p:cNvPicPr preferRelativeResize="0"/>
          <p:nvPr/>
        </p:nvPicPr>
        <p:blipFill>
          <a:blip r:embed="rId6">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3660e946a5b_0_76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9"/>
                  </a:ext>
                </a:extLst>
              </a:rPr>
              <a:t>ctivity Steps</a:t>
            </a:r>
            <a:r>
              <a:rPr lang="en-GB" sz="2600">
                <a:solidFill>
                  <a:srgbClr val="CD0364"/>
                </a:solidFill>
              </a:rPr>
              <a:t> 4</a:t>
            </a:r>
            <a:endParaRPr sz="2600">
              <a:solidFill>
                <a:srgbClr val="CD0364"/>
              </a:solidFill>
            </a:endParaRPr>
          </a:p>
        </p:txBody>
      </p:sp>
      <p:sp>
        <p:nvSpPr>
          <p:cNvPr id="375" name="Google Shape;375;g3660e946a5b_0_7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25</a:t>
            </a:fld>
            <a:endParaRPr/>
          </a:p>
        </p:txBody>
      </p:sp>
      <p:sp>
        <p:nvSpPr>
          <p:cNvPr id="376" name="Google Shape;376;g3660e946a5b_0_763"/>
          <p:cNvSpPr txBox="1">
            <a:spLocks noGrp="1"/>
          </p:cNvSpPr>
          <p:nvPr>
            <p:ph type="body" idx="1"/>
          </p:nvPr>
        </p:nvSpPr>
        <p:spPr>
          <a:xfrm>
            <a:off x="680963" y="1233361"/>
            <a:ext cx="5071500" cy="3651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0"/>
                  </a:ext>
                </a:extLst>
              </a:rPr>
              <a:t>Build the code</a:t>
            </a:r>
            <a:r>
              <a:rPr lang="en-GB" sz="1800" b="1" i="1" dirty="0">
                <a:solidFill>
                  <a:srgbClr val="CD0364"/>
                </a:solidFill>
              </a:rPr>
              <a:t> - Button A:</a:t>
            </a:r>
            <a:endParaRPr sz="1800" dirty="0"/>
          </a:p>
        </p:txBody>
      </p:sp>
      <p:sp>
        <p:nvSpPr>
          <p:cNvPr id="377" name="Google Shape;377;g3660e946a5b_0_7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78" name="Google Shape;378;g3660e946a5b_0_763"/>
          <p:cNvSpPr/>
          <p:nvPr/>
        </p:nvSpPr>
        <p:spPr>
          <a:xfrm>
            <a:off x="743525" y="1829450"/>
            <a:ext cx="19665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rPr>
              <a:t>Find the ‘on button A pressed’ block </a:t>
            </a:r>
            <a:r>
              <a:rPr lang="en-GB" sz="1800">
                <a:solidFill>
                  <a:srgbClr val="000000"/>
                </a:solidFill>
                <a:latin typeface="Helvetica Neue"/>
                <a:ea typeface="Helvetica Neue"/>
                <a:cs typeface="Helvetica Neue"/>
                <a:sym typeface="Helvetica Neue"/>
              </a:rPr>
              <a:t>in the Input section and add it to your workspace.</a:t>
            </a:r>
            <a:endParaRPr>
              <a:latin typeface="Helvetica Neue"/>
              <a:ea typeface="Helvetica Neue"/>
              <a:cs typeface="Helvetica Neue"/>
              <a:sym typeface="Helvetica Neue"/>
            </a:endParaRPr>
          </a:p>
        </p:txBody>
      </p:sp>
      <p:pic>
        <p:nvPicPr>
          <p:cNvPr id="379" name="Google Shape;379;g3660e946a5b_0_763"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on button A pressed block is added to the workspace." title="microbit-screenshot (19).png"/>
          <p:cNvPicPr preferRelativeResize="0"/>
          <p:nvPr/>
        </p:nvPicPr>
        <p:blipFill rotWithShape="1">
          <a:blip r:embed="rId3">
            <a:alphaModFix/>
          </a:blip>
          <a:srcRect l="51119" t="11543" r="29621" b="63432"/>
          <a:stretch/>
        </p:blipFill>
        <p:spPr>
          <a:xfrm>
            <a:off x="921288" y="2226725"/>
            <a:ext cx="1610977" cy="864749"/>
          </a:xfrm>
          <a:prstGeom prst="rect">
            <a:avLst/>
          </a:prstGeom>
          <a:noFill/>
          <a:ln>
            <a:noFill/>
          </a:ln>
        </p:spPr>
      </p:pic>
      <p:sp>
        <p:nvSpPr>
          <p:cNvPr id="380" name="Google Shape;380;g3660e946a5b_0_763"/>
          <p:cNvSpPr/>
          <p:nvPr/>
        </p:nvSpPr>
        <p:spPr>
          <a:xfrm>
            <a:off x="2999625" y="1853113"/>
            <a:ext cx="55803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1"/>
                  </a:ext>
                </a:extLst>
              </a:rPr>
              <a:t>Find the ‘set reading to 0’ block</a:t>
            </a:r>
            <a:r>
              <a:rPr lang="en-GB" sz="17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2"/>
                  </a:ext>
                </a:extLst>
              </a:rPr>
              <a:t> in the </a:t>
            </a:r>
            <a:r>
              <a:rPr lang="en-GB" sz="17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3"/>
                  </a:ext>
                </a:extLst>
              </a:rPr>
              <a:t>Variables</a:t>
            </a:r>
            <a:r>
              <a:rPr lang="en-GB" sz="17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4"/>
                  </a:ext>
                </a:extLst>
              </a:rPr>
              <a:t> section.</a:t>
            </a:r>
            <a:endParaRPr sz="1700">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300">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300">
              <a:latin typeface="Helvetica Neue"/>
              <a:ea typeface="Helvetica Neue"/>
              <a:cs typeface="Helvetica Neue"/>
              <a:sym typeface="Helvetica Neue"/>
            </a:endParaRPr>
          </a:p>
          <a:p>
            <a:pPr marL="0" lvl="0" indent="0" algn="l" rtl="0">
              <a:lnSpc>
                <a:spcPct val="110000"/>
              </a:lnSpc>
              <a:spcBef>
                <a:spcPts val="1300"/>
              </a:spcBef>
              <a:spcAft>
                <a:spcPts val="0"/>
              </a:spcAft>
              <a:buClr>
                <a:schemeClr val="dk1"/>
              </a:buClr>
              <a:buSzPts val="1100"/>
              <a:buFont typeface="Arial"/>
              <a:buNone/>
            </a:pPr>
            <a:r>
              <a:rPr lang="en-GB" sz="17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5"/>
                  </a:ext>
                </a:extLst>
              </a:rPr>
              <a:t>Find the ‘light level’ block</a:t>
            </a:r>
            <a:r>
              <a:rPr lang="en-GB" sz="17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6"/>
                  </a:ext>
                </a:extLst>
              </a:rPr>
              <a:t> in the Input section and put it on top of the 0 in ‘set reading to 0’ block.</a:t>
            </a:r>
            <a:r>
              <a:rPr lang="en-GB" sz="1700">
                <a:solidFill>
                  <a:schemeClr val="dk1"/>
                </a:solidFill>
                <a:latin typeface="Helvetica Neue"/>
                <a:ea typeface="Helvetica Neue"/>
                <a:cs typeface="Helvetica Neue"/>
                <a:sym typeface="Helvetica Neue"/>
              </a:rPr>
              <a:t> This will store the current light level reading in variable “</a:t>
            </a:r>
            <a:r>
              <a:rPr lang="en-GB" sz="17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7"/>
                  </a:ext>
                </a:extLst>
              </a:rPr>
              <a:t>reading” </a:t>
            </a:r>
            <a:r>
              <a:rPr lang="en-GB" sz="1700">
                <a:solidFill>
                  <a:schemeClr val="dk1"/>
                </a:solidFill>
                <a:latin typeface="Helvetica Neue"/>
                <a:ea typeface="Helvetica Neue"/>
                <a:cs typeface="Helvetica Neue"/>
                <a:sym typeface="Helvetica Neue"/>
              </a:rPr>
              <a:t>when button A is pressed.</a:t>
            </a:r>
            <a:endParaRPr sz="1700">
              <a:solidFill>
                <a:srgbClr val="000000"/>
              </a:solidFill>
              <a:latin typeface="Helvetica Neue"/>
              <a:ea typeface="Helvetica Neue"/>
              <a:cs typeface="Helvetica Neue"/>
              <a:sym typeface="Helvetica Neue"/>
            </a:endParaRPr>
          </a:p>
        </p:txBody>
      </p:sp>
      <p:pic>
        <p:nvPicPr>
          <p:cNvPr id="381" name="Google Shape;381;g3660e946a5b_0_763"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set reading to 0 block is added inside the button A pressed block as the next step." title="microbit-screenshot (35).png"/>
          <p:cNvPicPr preferRelativeResize="0"/>
          <p:nvPr/>
        </p:nvPicPr>
        <p:blipFill rotWithShape="1">
          <a:blip r:embed="rId4">
            <a:alphaModFix/>
          </a:blip>
          <a:srcRect l="59085" b="37394"/>
          <a:stretch/>
        </p:blipFill>
        <p:spPr>
          <a:xfrm>
            <a:off x="4607050" y="2070200"/>
            <a:ext cx="1893176" cy="1021274"/>
          </a:xfrm>
          <a:prstGeom prst="rect">
            <a:avLst/>
          </a:prstGeom>
          <a:solidFill>
            <a:srgbClr val="FFFFFF"/>
          </a:solidFill>
          <a:ln>
            <a:noFill/>
          </a:ln>
        </p:spPr>
      </p:pic>
      <p:pic>
        <p:nvPicPr>
          <p:cNvPr id="382" name="Google Shape;382;g3660e946a5b_0_763"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light level block is put on top of the 0 on the set reading to 0 block as the next step." title="microbit-screenshot (36).png"/>
          <p:cNvPicPr preferRelativeResize="0"/>
          <p:nvPr/>
        </p:nvPicPr>
        <p:blipFill>
          <a:blip r:embed="rId5">
            <a:alphaModFix/>
          </a:blip>
          <a:stretch>
            <a:fillRect/>
          </a:stretch>
        </p:blipFill>
        <p:spPr>
          <a:xfrm>
            <a:off x="4607051" y="3658175"/>
            <a:ext cx="2650647" cy="1021275"/>
          </a:xfrm>
          <a:prstGeom prst="rect">
            <a:avLst/>
          </a:prstGeom>
          <a:noFill/>
          <a:ln>
            <a:noFill/>
          </a:ln>
        </p:spPr>
      </p:pic>
      <p:pic>
        <p:nvPicPr>
          <p:cNvPr id="383" name="Google Shape;383;g3660e946a5b_0_763" descr="Illustration of educator in front of empty whiteboard used to signal teacher-led activities on this page" title="black female teacher image.png"/>
          <p:cNvPicPr preferRelativeResize="0"/>
          <p:nvPr/>
        </p:nvPicPr>
        <p:blipFill>
          <a:blip r:embed="rId6">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g3660e946a5b_0_78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8"/>
                  </a:ext>
                </a:extLst>
              </a:rPr>
              <a:t>ctivity Steps</a:t>
            </a:r>
            <a:r>
              <a:rPr lang="en-GB" sz="2600">
                <a:solidFill>
                  <a:srgbClr val="CD0364"/>
                </a:solidFill>
              </a:rPr>
              <a:t> 5</a:t>
            </a:r>
            <a:endParaRPr sz="2600">
              <a:solidFill>
                <a:srgbClr val="CD0364"/>
              </a:solidFill>
            </a:endParaRPr>
          </a:p>
        </p:txBody>
      </p:sp>
      <p:sp>
        <p:nvSpPr>
          <p:cNvPr id="389" name="Google Shape;389;g3660e946a5b_0_78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26</a:t>
            </a:fld>
            <a:endParaRPr/>
          </a:p>
        </p:txBody>
      </p:sp>
      <p:sp>
        <p:nvSpPr>
          <p:cNvPr id="390" name="Google Shape;390;g3660e946a5b_0_782"/>
          <p:cNvSpPr txBox="1">
            <a:spLocks noGrp="1"/>
          </p:cNvSpPr>
          <p:nvPr>
            <p:ph type="body" idx="1"/>
          </p:nvPr>
        </p:nvSpPr>
        <p:spPr>
          <a:xfrm>
            <a:off x="680963" y="1189516"/>
            <a:ext cx="5071500" cy="3651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9"/>
                  </a:ext>
                </a:extLst>
              </a:rPr>
              <a:t>Build the code</a:t>
            </a:r>
            <a:r>
              <a:rPr lang="en-GB" sz="1800" b="1" i="1" dirty="0">
                <a:solidFill>
                  <a:srgbClr val="CD0364"/>
                </a:solidFill>
              </a:rPr>
              <a:t> - Button A part 2:</a:t>
            </a:r>
            <a:endParaRPr sz="1800" dirty="0"/>
          </a:p>
        </p:txBody>
      </p:sp>
      <p:sp>
        <p:nvSpPr>
          <p:cNvPr id="391" name="Google Shape;391;g3660e946a5b_0_78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92" name="Google Shape;392;g3660e946a5b_0_782"/>
          <p:cNvSpPr/>
          <p:nvPr/>
        </p:nvSpPr>
        <p:spPr>
          <a:xfrm>
            <a:off x="743525" y="1829450"/>
            <a:ext cx="25632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CD0364"/>
                </a:solidFill>
                <a:latin typeface="Helvetica Neue"/>
                <a:ea typeface="Helvetica Neue"/>
                <a:cs typeface="Helvetica Neue"/>
                <a:sym typeface="Helvetica Neue"/>
              </a:rPr>
              <a:t>Find the ‘show icon’ block </a:t>
            </a:r>
            <a:r>
              <a:rPr lang="en-GB" sz="1700">
                <a:solidFill>
                  <a:srgbClr val="000000"/>
                </a:solidFill>
                <a:latin typeface="Helvetica Neue"/>
                <a:ea typeface="Helvetica Neue"/>
                <a:cs typeface="Helvetica Neue"/>
                <a:sym typeface="Helvetica Neue"/>
              </a:rPr>
              <a:t>in the </a:t>
            </a:r>
            <a:r>
              <a:rPr lang="en-GB" sz="1700">
                <a:latin typeface="Helvetica Neue"/>
                <a:ea typeface="Helvetica Neue"/>
                <a:cs typeface="Helvetica Neue"/>
                <a:sym typeface="Helvetica Neue"/>
              </a:rPr>
              <a:t>Basic</a:t>
            </a:r>
            <a:r>
              <a:rPr lang="en-GB" sz="1700">
                <a:solidFill>
                  <a:srgbClr val="000000"/>
                </a:solidFill>
                <a:latin typeface="Helvetica Neue"/>
                <a:ea typeface="Helvetica Neue"/>
                <a:cs typeface="Helvetica Neue"/>
                <a:sym typeface="Helvetica Neue"/>
              </a:rPr>
              <a:t> section and </a:t>
            </a:r>
            <a:r>
              <a:rPr lang="en-GB" sz="1700">
                <a:latin typeface="Helvetica Neue"/>
                <a:ea typeface="Helvetica Neue"/>
                <a:cs typeface="Helvetica Neue"/>
                <a:sym typeface="Helvetica Neue"/>
              </a:rPr>
              <a:t>select the arrow to the right of the heart icon image and select the ‘small diamond’ icon.</a:t>
            </a:r>
            <a:endParaRPr sz="1700">
              <a:latin typeface="Helvetica Neue"/>
              <a:ea typeface="Helvetica Neue"/>
              <a:cs typeface="Helvetica Neue"/>
              <a:sym typeface="Helvetica Neue"/>
            </a:endParaRPr>
          </a:p>
        </p:txBody>
      </p:sp>
      <p:pic>
        <p:nvPicPr>
          <p:cNvPr id="393" name="Google Shape;393;g3660e946a5b_0_782"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show icon small diamond block is added under the set reading to light level block as the next step." title="microbit-screenshot (37).png"/>
          <p:cNvPicPr preferRelativeResize="0"/>
          <p:nvPr/>
        </p:nvPicPr>
        <p:blipFill>
          <a:blip r:embed="rId3">
            <a:alphaModFix/>
          </a:blip>
          <a:stretch>
            <a:fillRect/>
          </a:stretch>
        </p:blipFill>
        <p:spPr>
          <a:xfrm>
            <a:off x="910625" y="2119913"/>
            <a:ext cx="2228999" cy="1265293"/>
          </a:xfrm>
          <a:prstGeom prst="rect">
            <a:avLst/>
          </a:prstGeom>
          <a:noFill/>
          <a:ln>
            <a:noFill/>
          </a:ln>
        </p:spPr>
      </p:pic>
      <p:sp>
        <p:nvSpPr>
          <p:cNvPr id="394" name="Google Shape;394;g3660e946a5b_0_782"/>
          <p:cNvSpPr/>
          <p:nvPr/>
        </p:nvSpPr>
        <p:spPr>
          <a:xfrm>
            <a:off x="3556950" y="1829450"/>
            <a:ext cx="27042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CD0364"/>
                </a:solidFill>
                <a:latin typeface="Helvetica Neue"/>
                <a:ea typeface="Helvetica Neue"/>
                <a:cs typeface="Helvetica Neue"/>
                <a:sym typeface="Helvetica Neue"/>
              </a:rPr>
              <a:t>Find the ‘show icon’ block </a:t>
            </a:r>
            <a:r>
              <a:rPr lang="en-GB" sz="1700">
                <a:solidFill>
                  <a:srgbClr val="000000"/>
                </a:solidFill>
                <a:latin typeface="Helvetica Neue"/>
                <a:ea typeface="Helvetica Neue"/>
                <a:cs typeface="Helvetica Neue"/>
                <a:sym typeface="Helvetica Neue"/>
              </a:rPr>
              <a:t>in the </a:t>
            </a:r>
            <a:r>
              <a:rPr lang="en-GB" sz="1700">
                <a:latin typeface="Helvetica Neue"/>
                <a:ea typeface="Helvetica Neue"/>
                <a:cs typeface="Helvetica Neue"/>
                <a:sym typeface="Helvetica Neue"/>
              </a:rPr>
              <a:t>Basic</a:t>
            </a:r>
            <a:r>
              <a:rPr lang="en-GB" sz="1700">
                <a:solidFill>
                  <a:srgbClr val="000000"/>
                </a:solidFill>
                <a:latin typeface="Helvetica Neue"/>
                <a:ea typeface="Helvetica Neue"/>
                <a:cs typeface="Helvetica Neue"/>
                <a:sym typeface="Helvetica Neue"/>
              </a:rPr>
              <a:t> section and </a:t>
            </a:r>
            <a:r>
              <a:rPr lang="en-GB" sz="1700">
                <a:latin typeface="Helvetica Neue"/>
                <a:ea typeface="Helvetica Neue"/>
                <a:cs typeface="Helvetica Neue"/>
                <a:sym typeface="Helvetica Neue"/>
              </a:rPr>
              <a:t>select the arrow to the right of the heart icon image and select the ‘diamond’ icon.</a:t>
            </a:r>
            <a:endParaRPr sz="1700">
              <a:latin typeface="Helvetica Neue"/>
              <a:ea typeface="Helvetica Neue"/>
              <a:cs typeface="Helvetica Neue"/>
              <a:sym typeface="Helvetica Neue"/>
            </a:endParaRPr>
          </a:p>
        </p:txBody>
      </p:sp>
      <p:pic>
        <p:nvPicPr>
          <p:cNvPr id="395" name="Google Shape;395;g3660e946a5b_0_782"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show icon diamond block is added under the show icon small diamond block as the next step." title="microbit-screenshot (38).png"/>
          <p:cNvPicPr preferRelativeResize="0"/>
          <p:nvPr/>
        </p:nvPicPr>
        <p:blipFill>
          <a:blip r:embed="rId4">
            <a:alphaModFix/>
          </a:blip>
          <a:stretch>
            <a:fillRect/>
          </a:stretch>
        </p:blipFill>
        <p:spPr>
          <a:xfrm>
            <a:off x="3794550" y="2066999"/>
            <a:ext cx="2228999" cy="1671739"/>
          </a:xfrm>
          <a:prstGeom prst="rect">
            <a:avLst/>
          </a:prstGeom>
          <a:solidFill>
            <a:srgbClr val="FFFFFF"/>
          </a:solidFill>
          <a:ln>
            <a:noFill/>
          </a:ln>
        </p:spPr>
      </p:pic>
      <p:sp>
        <p:nvSpPr>
          <p:cNvPr id="396" name="Google Shape;396;g3660e946a5b_0_782"/>
          <p:cNvSpPr/>
          <p:nvPr/>
        </p:nvSpPr>
        <p:spPr>
          <a:xfrm>
            <a:off x="6511375" y="1829450"/>
            <a:ext cx="28611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b="1">
                <a:solidFill>
                  <a:srgbClr val="CD0364"/>
                </a:solidFill>
                <a:latin typeface="Helvetica Neue"/>
                <a:ea typeface="Helvetica Neue"/>
                <a:cs typeface="Helvetica Neue"/>
                <a:sym typeface="Helvetica Neue"/>
              </a:rPr>
              <a:t>Find the ‘show string’ block </a:t>
            </a:r>
            <a:r>
              <a:rPr lang="en-GB" sz="1600">
                <a:solidFill>
                  <a:srgbClr val="000000"/>
                </a:solidFill>
                <a:latin typeface="Helvetica Neue"/>
                <a:ea typeface="Helvetica Neue"/>
                <a:cs typeface="Helvetica Neue"/>
                <a:sym typeface="Helvetica Neue"/>
              </a:rPr>
              <a:t>in the </a:t>
            </a:r>
            <a:r>
              <a:rPr lang="en-GB" sz="1600">
                <a:latin typeface="Helvetica Neue"/>
                <a:ea typeface="Helvetica Neue"/>
                <a:cs typeface="Helvetica Neue"/>
                <a:sym typeface="Helvetica Neue"/>
              </a:rPr>
              <a:t>Basic</a:t>
            </a:r>
            <a:r>
              <a:rPr lang="en-GB" sz="1600">
                <a:solidFill>
                  <a:srgbClr val="000000"/>
                </a:solidFill>
                <a:latin typeface="Helvetica Neue"/>
                <a:ea typeface="Helvetica Neue"/>
                <a:cs typeface="Helvetica Neue"/>
                <a:sym typeface="Helvetica Neue"/>
              </a:rPr>
              <a:t> section and </a:t>
            </a:r>
            <a:r>
              <a:rPr lang="en-GB" sz="1600">
                <a:latin typeface="Helvetica Neue"/>
                <a:ea typeface="Helvetica Neue"/>
                <a:cs typeface="Helvetica Neue"/>
                <a:sym typeface="Helvetica Neue"/>
              </a:rPr>
              <a:t>update the string to read M to help students know the micro:bit is ready to measure light levels</a:t>
            </a:r>
            <a:r>
              <a:rPr lang="en-GB" sz="1600">
                <a:solidFill>
                  <a:srgbClr val="000000"/>
                </a:solidFill>
                <a:latin typeface="Helvetica Neue"/>
                <a:ea typeface="Helvetica Neue"/>
                <a:cs typeface="Helvetica Neue"/>
                <a:sym typeface="Helvetica Neue"/>
              </a:rPr>
              <a:t>.</a:t>
            </a:r>
            <a:r>
              <a:rPr lang="en-GB" sz="1700">
                <a:solidFill>
                  <a:srgbClr val="000000"/>
                </a:solidFill>
                <a:latin typeface="Helvetica Neue"/>
                <a:ea typeface="Helvetica Neue"/>
                <a:cs typeface="Helvetica Neue"/>
                <a:sym typeface="Helvetica Neue"/>
              </a:rPr>
              <a:t> </a:t>
            </a:r>
            <a:endParaRPr sz="1300">
              <a:latin typeface="Helvetica Neue"/>
              <a:ea typeface="Helvetica Neue"/>
              <a:cs typeface="Helvetica Neue"/>
              <a:sym typeface="Helvetica Neue"/>
            </a:endParaRPr>
          </a:p>
        </p:txBody>
      </p:sp>
      <p:pic>
        <p:nvPicPr>
          <p:cNvPr id="397" name="Google Shape;397;g3660e946a5b_0_782"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show string &quot;M&quot; block is added under the show icon diamond block as the final step." title="microbit-screenshot (39).png"/>
          <p:cNvPicPr preferRelativeResize="0"/>
          <p:nvPr/>
        </p:nvPicPr>
        <p:blipFill>
          <a:blip r:embed="rId5">
            <a:alphaModFix/>
          </a:blip>
          <a:stretch>
            <a:fillRect/>
          </a:stretch>
        </p:blipFill>
        <p:spPr>
          <a:xfrm>
            <a:off x="6827424" y="2008288"/>
            <a:ext cx="2228999" cy="1986423"/>
          </a:xfrm>
          <a:prstGeom prst="rect">
            <a:avLst/>
          </a:prstGeom>
          <a:solidFill>
            <a:srgbClr val="FFFFFF"/>
          </a:solidFill>
          <a:ln>
            <a:noFill/>
          </a:ln>
        </p:spPr>
      </p:pic>
      <p:pic>
        <p:nvPicPr>
          <p:cNvPr id="398" name="Google Shape;398;g3660e946a5b_0_782" descr="Illustration of educator in front of empty whiteboard used to signal teacher-led activities on this page" title="black female teacher image.png"/>
          <p:cNvPicPr preferRelativeResize="0"/>
          <p:nvPr/>
        </p:nvPicPr>
        <p:blipFill>
          <a:blip r:embed="rId6">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g3660e946a5b_0_79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0"/>
                  </a:ext>
                </a:extLst>
              </a:rPr>
              <a:t>ctivity Steps</a:t>
            </a:r>
            <a:r>
              <a:rPr lang="en-GB" sz="2600">
                <a:solidFill>
                  <a:srgbClr val="CD0364"/>
                </a:solidFill>
              </a:rPr>
              <a:t> 6</a:t>
            </a:r>
            <a:endParaRPr sz="2600">
              <a:solidFill>
                <a:srgbClr val="CD0364"/>
              </a:solidFill>
            </a:endParaRPr>
          </a:p>
        </p:txBody>
      </p:sp>
      <p:sp>
        <p:nvSpPr>
          <p:cNvPr id="404" name="Google Shape;404;g3660e946a5b_0_79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27</a:t>
            </a:fld>
            <a:endParaRPr/>
          </a:p>
        </p:txBody>
      </p:sp>
      <p:sp>
        <p:nvSpPr>
          <p:cNvPr id="405" name="Google Shape;405;g3660e946a5b_0_799"/>
          <p:cNvSpPr txBox="1">
            <a:spLocks noGrp="1"/>
          </p:cNvSpPr>
          <p:nvPr>
            <p:ph type="body" idx="1"/>
          </p:nvPr>
        </p:nvSpPr>
        <p:spPr>
          <a:xfrm>
            <a:off x="680963" y="1226434"/>
            <a:ext cx="5071500" cy="3651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1"/>
                  </a:ext>
                </a:extLst>
              </a:rPr>
              <a:t>Build the code</a:t>
            </a:r>
            <a:r>
              <a:rPr lang="en-GB" sz="1800" b="1" i="1" dirty="0">
                <a:solidFill>
                  <a:srgbClr val="CD0364"/>
                </a:solidFill>
              </a:rPr>
              <a:t> - Button B:</a:t>
            </a:r>
            <a:endParaRPr sz="1800" dirty="0"/>
          </a:p>
        </p:txBody>
      </p:sp>
      <p:sp>
        <p:nvSpPr>
          <p:cNvPr id="406" name="Google Shape;406;g3660e946a5b_0_79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07" name="Google Shape;407;g3660e946a5b_0_799"/>
          <p:cNvSpPr/>
          <p:nvPr/>
        </p:nvSpPr>
        <p:spPr>
          <a:xfrm>
            <a:off x="5387775" y="1882375"/>
            <a:ext cx="39945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CD0364"/>
                </a:solidFill>
                <a:latin typeface="Helvetica Neue"/>
                <a:ea typeface="Helvetica Neue"/>
                <a:cs typeface="Helvetica Neue"/>
                <a:sym typeface="Helvetica Neue"/>
              </a:rPr>
              <a:t>Find the ‘show number 0’ block</a:t>
            </a:r>
            <a:r>
              <a:rPr lang="en-GB" sz="1700">
                <a:solidFill>
                  <a:schemeClr val="dk1"/>
                </a:solidFill>
                <a:latin typeface="Helvetica Neue"/>
                <a:ea typeface="Helvetica Neue"/>
                <a:cs typeface="Helvetica Neue"/>
                <a:sym typeface="Helvetica Neue"/>
              </a:rPr>
              <a:t> in the Input </a:t>
            </a:r>
            <a:r>
              <a:rPr lang="en-GB" sz="17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2"/>
                  </a:ext>
                </a:extLst>
              </a:rPr>
              <a:t>section</a:t>
            </a:r>
            <a:r>
              <a:rPr lang="en-GB" sz="1700">
                <a:solidFill>
                  <a:schemeClr val="dk1"/>
                </a:solidFill>
                <a:latin typeface="Helvetica Neue"/>
                <a:ea typeface="Helvetica Neue"/>
                <a:cs typeface="Helvetica Neue"/>
                <a:sym typeface="Helvetica Neue"/>
              </a:rPr>
              <a:t>.</a:t>
            </a:r>
            <a:endParaRPr sz="1600">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200">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200">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200">
              <a:latin typeface="Helvetica Neue"/>
              <a:ea typeface="Helvetica Neue"/>
              <a:cs typeface="Helvetica Neue"/>
              <a:sym typeface="Helvetica Neue"/>
            </a:endParaRPr>
          </a:p>
          <a:p>
            <a:pPr marL="0" lvl="0" indent="0" algn="l" rtl="0">
              <a:lnSpc>
                <a:spcPct val="110000"/>
              </a:lnSpc>
              <a:spcBef>
                <a:spcPts val="1300"/>
              </a:spcBef>
              <a:spcAft>
                <a:spcPts val="0"/>
              </a:spcAft>
              <a:buClr>
                <a:schemeClr val="dk1"/>
              </a:buClr>
              <a:buSzPts val="1100"/>
              <a:buFont typeface="Arial"/>
              <a:buNone/>
            </a:pPr>
            <a:r>
              <a:rPr lang="en-GB" sz="1700" b="1">
                <a:solidFill>
                  <a:srgbClr val="CD0364"/>
                </a:solidFill>
                <a:latin typeface="Helvetica Neue"/>
                <a:ea typeface="Helvetica Neue"/>
                <a:cs typeface="Helvetica Neue"/>
                <a:sym typeface="Helvetica Neue"/>
              </a:rPr>
              <a:t>Find variable</a:t>
            </a:r>
            <a:r>
              <a:rPr lang="en-GB" sz="17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3"/>
                  </a:ext>
                </a:extLst>
              </a:rPr>
              <a:t> “reading</a:t>
            </a:r>
            <a:r>
              <a:rPr lang="en-GB" sz="1700" b="1">
                <a:solidFill>
                  <a:srgbClr val="CD0364"/>
                </a:solidFill>
                <a:latin typeface="Helvetica Neue"/>
                <a:ea typeface="Helvetica Neue"/>
                <a:cs typeface="Helvetica Neue"/>
                <a:sym typeface="Helvetica Neue"/>
              </a:rPr>
              <a:t>”</a:t>
            </a:r>
            <a:r>
              <a:rPr lang="en-GB" sz="1700">
                <a:solidFill>
                  <a:schemeClr val="dk1"/>
                </a:solidFill>
                <a:latin typeface="Helvetica Neue"/>
                <a:ea typeface="Helvetica Neue"/>
                <a:cs typeface="Helvetica Neue"/>
                <a:sym typeface="Helvetica Neue"/>
              </a:rPr>
              <a:t> in the Variables section and put it on top of the 0 in “show number 0’ </a:t>
            </a:r>
            <a:r>
              <a:rPr lang="en-GB" sz="17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4"/>
                  </a:ext>
                </a:extLst>
              </a:rPr>
              <a:t>block</a:t>
            </a:r>
            <a:r>
              <a:rPr lang="en-GB" sz="1700">
                <a:solidFill>
                  <a:schemeClr val="dk1"/>
                </a:solidFill>
                <a:latin typeface="Helvetica Neue"/>
                <a:ea typeface="Helvetica Neue"/>
                <a:cs typeface="Helvetica Neue"/>
                <a:sym typeface="Helvetica Neue"/>
              </a:rPr>
              <a:t>.</a:t>
            </a:r>
            <a:endParaRPr sz="1600">
              <a:solidFill>
                <a:srgbClr val="000000"/>
              </a:solidFill>
              <a:latin typeface="Helvetica Neue"/>
              <a:ea typeface="Helvetica Neue"/>
              <a:cs typeface="Helvetica Neue"/>
              <a:sym typeface="Helvetica Neue"/>
            </a:endParaRPr>
          </a:p>
        </p:txBody>
      </p:sp>
      <p:sp>
        <p:nvSpPr>
          <p:cNvPr id="408" name="Google Shape;408;g3660e946a5b_0_799"/>
          <p:cNvSpPr/>
          <p:nvPr/>
        </p:nvSpPr>
        <p:spPr>
          <a:xfrm>
            <a:off x="743525" y="1829450"/>
            <a:ext cx="2100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b="1">
                <a:solidFill>
                  <a:srgbClr val="CD0364"/>
                </a:solidFill>
                <a:latin typeface="Helvetica Neue"/>
                <a:ea typeface="Helvetica Neue"/>
                <a:cs typeface="Helvetica Neue"/>
                <a:sym typeface="Helvetica Neue"/>
              </a:rPr>
              <a:t>Find the ‘on button A pressed’ block </a:t>
            </a:r>
            <a:r>
              <a:rPr lang="en-GB" sz="1600">
                <a:solidFill>
                  <a:srgbClr val="000000"/>
                </a:solidFill>
                <a:latin typeface="Helvetica Neue"/>
                <a:ea typeface="Helvetica Neue"/>
                <a:cs typeface="Helvetica Neue"/>
                <a:sym typeface="Helvetica Neue"/>
              </a:rPr>
              <a:t>in the Input section and add it to your workspace. </a:t>
            </a:r>
            <a:r>
              <a:rPr lang="en-GB" sz="1600">
                <a:latin typeface="Helvetica Neue"/>
                <a:ea typeface="Helvetica Neue"/>
                <a:cs typeface="Helvetica Neue"/>
                <a:sym typeface="Helvetica Neue"/>
              </a:rPr>
              <a:t>Select</a:t>
            </a:r>
            <a:r>
              <a:rPr lang="en-GB" sz="1600">
                <a:solidFill>
                  <a:srgbClr val="000000"/>
                </a:solidFill>
                <a:latin typeface="Helvetica Neue"/>
                <a:ea typeface="Helvetica Neue"/>
                <a:cs typeface="Helvetica Neue"/>
                <a:sym typeface="Helvetica Neue"/>
              </a:rPr>
              <a:t> the down arrow and select B.</a:t>
            </a:r>
            <a:endParaRPr sz="1200">
              <a:latin typeface="Helvetica Neue"/>
              <a:ea typeface="Helvetica Neue"/>
              <a:cs typeface="Helvetica Neue"/>
              <a:sym typeface="Helvetica Neue"/>
            </a:endParaRPr>
          </a:p>
        </p:txBody>
      </p:sp>
      <p:pic>
        <p:nvPicPr>
          <p:cNvPr id="409" name="Google Shape;409;g3660e946a5b_0_799" descr="Block-based code for micro:bit used for a teacher-led code along with students to code Button B pressed to clear the screen, display the light level stored in variable &quot;reading&quot;,  pause, and display &quot;M&quot; as a signal it's ready to measure a light level. An empty on button A pressed block is added to the workspace and is gray because another on button A pressed block is already being used in the code." title="microbit-screenshot (23).png"/>
          <p:cNvPicPr preferRelativeResize="0"/>
          <p:nvPr/>
        </p:nvPicPr>
        <p:blipFill rotWithShape="1">
          <a:blip r:embed="rId3">
            <a:alphaModFix/>
          </a:blip>
          <a:srcRect l="65999" t="15354" r="17902" b="59051"/>
          <a:stretch/>
        </p:blipFill>
        <p:spPr>
          <a:xfrm>
            <a:off x="909751" y="2021264"/>
            <a:ext cx="1594675" cy="802226"/>
          </a:xfrm>
          <a:prstGeom prst="rect">
            <a:avLst/>
          </a:prstGeom>
          <a:noFill/>
          <a:ln>
            <a:noFill/>
          </a:ln>
        </p:spPr>
      </p:pic>
      <p:pic>
        <p:nvPicPr>
          <p:cNvPr id="410" name="Google Shape;410;g3660e946a5b_0_799" descr="Block-based code for micro:bit used for a teacher-led code along with students to code Button B pressed to clear the screen, display the light level stored in variable &quot;reading&quot;,  pause, and display &quot;M&quot; as a signal it's ready to measure a light level. An empty on button A pressed block is changed to a on button B pressed block by clicking the down arrow next to letter A and selecting letter B as the next step." title="microbit-screenshot (23).png"/>
          <p:cNvPicPr preferRelativeResize="0"/>
          <p:nvPr/>
        </p:nvPicPr>
        <p:blipFill rotWithShape="1">
          <a:blip r:embed="rId3">
            <a:alphaModFix/>
          </a:blip>
          <a:srcRect l="84692" t="14729" r="-790" b="59675"/>
          <a:stretch/>
        </p:blipFill>
        <p:spPr>
          <a:xfrm>
            <a:off x="909751" y="3015589"/>
            <a:ext cx="1594675" cy="802226"/>
          </a:xfrm>
          <a:prstGeom prst="rect">
            <a:avLst/>
          </a:prstGeom>
          <a:noFill/>
          <a:ln>
            <a:noFill/>
          </a:ln>
        </p:spPr>
      </p:pic>
      <p:sp>
        <p:nvSpPr>
          <p:cNvPr id="411" name="Google Shape;411;g3660e946a5b_0_799" descr="pink down arrow to signal the students will change the gray, unusable on button A pressed block to a pink, usable on button B pressed by clicking the down arrow next to letter A and selecting letter B."/>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275">
                <a:solidFill>
                  <a:srgbClr val="CD0364"/>
                </a:solidFill>
                <a:latin typeface="Helvetica Neue"/>
                <a:ea typeface="Helvetica Neue"/>
                <a:cs typeface="Helvetica Neue"/>
                <a:sym typeface="Helvetica Neue"/>
              </a:rPr>
              <a:t>↓</a:t>
            </a:r>
            <a:endParaRPr sz="2275">
              <a:solidFill>
                <a:srgbClr val="CD0364"/>
              </a:solidFill>
              <a:latin typeface="Helvetica Neue"/>
              <a:ea typeface="Helvetica Neue"/>
              <a:cs typeface="Helvetica Neue"/>
              <a:sym typeface="Helvetica Neue"/>
            </a:endParaRPr>
          </a:p>
        </p:txBody>
      </p:sp>
      <p:sp>
        <p:nvSpPr>
          <p:cNvPr id="412" name="Google Shape;412;g3660e946a5b_0_799"/>
          <p:cNvSpPr/>
          <p:nvPr/>
        </p:nvSpPr>
        <p:spPr>
          <a:xfrm>
            <a:off x="3194950" y="1882375"/>
            <a:ext cx="18417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rPr>
              <a:t>Find the ‘clear screen’ block </a:t>
            </a:r>
            <a:r>
              <a:rPr lang="en-GB" sz="1800">
                <a:solidFill>
                  <a:schemeClr val="dk1"/>
                </a:solidFill>
                <a:latin typeface="Helvetica Neue"/>
                <a:ea typeface="Helvetica Neue"/>
                <a:cs typeface="Helvetica Neue"/>
                <a:sym typeface="Helvetica Neue"/>
              </a:rPr>
              <a:t>in the Basics section</a:t>
            </a:r>
            <a:r>
              <a:rPr lang="en-GB" sz="1600">
                <a:solidFill>
                  <a:srgbClr val="000000"/>
                </a:solidFill>
                <a:latin typeface="Helvetica Neue"/>
                <a:ea typeface="Helvetica Neue"/>
                <a:cs typeface="Helvetica Neue"/>
                <a:sym typeface="Helvetica Neue"/>
              </a:rPr>
              <a:t>.</a:t>
            </a:r>
            <a:endParaRPr sz="1200">
              <a:latin typeface="Helvetica Neue"/>
              <a:ea typeface="Helvetica Neue"/>
              <a:cs typeface="Helvetica Neue"/>
              <a:sym typeface="Helvetica Neue"/>
            </a:endParaRPr>
          </a:p>
        </p:txBody>
      </p:sp>
      <p:pic>
        <p:nvPicPr>
          <p:cNvPr id="413" name="Google Shape;413;g3660e946a5b_0_799" descr="Block-based code for micro:bit used for a teacher-led code along with students to code Button B pressed to clear the screen, display the light level stored in variable &quot;reading&quot;,  pause, and display &quot;M&quot; as a signal it's ready to measure a light level. The clear screen block is added inside the on button B pressed block as the next step." title="microbit-screenshot (40).png"/>
          <p:cNvPicPr preferRelativeResize="0"/>
          <p:nvPr/>
        </p:nvPicPr>
        <p:blipFill>
          <a:blip r:embed="rId4">
            <a:alphaModFix/>
          </a:blip>
          <a:stretch>
            <a:fillRect/>
          </a:stretch>
        </p:blipFill>
        <p:spPr>
          <a:xfrm>
            <a:off x="3318463" y="2500013"/>
            <a:ext cx="1594674" cy="904338"/>
          </a:xfrm>
          <a:prstGeom prst="rect">
            <a:avLst/>
          </a:prstGeom>
          <a:noFill/>
          <a:ln>
            <a:noFill/>
          </a:ln>
        </p:spPr>
      </p:pic>
      <p:pic>
        <p:nvPicPr>
          <p:cNvPr id="414" name="Google Shape;414;g3660e946a5b_0_799" descr="Block-based code for micro:bit used for a teacher-led code along with students to code Button B pressed to clear the screen, display the light level stored in variable &quot;reading&quot;,  pause, and display &quot;M&quot; as a signal it's ready to measure a light level. The show number 0 block is added under the clear screen block as the next step." title="microbit-screenshot (41).png"/>
          <p:cNvPicPr preferRelativeResize="0"/>
          <p:nvPr/>
        </p:nvPicPr>
        <p:blipFill>
          <a:blip r:embed="rId5">
            <a:alphaModFix/>
          </a:blip>
          <a:stretch>
            <a:fillRect/>
          </a:stretch>
        </p:blipFill>
        <p:spPr>
          <a:xfrm>
            <a:off x="6639687" y="2015100"/>
            <a:ext cx="1490666" cy="1155100"/>
          </a:xfrm>
          <a:prstGeom prst="rect">
            <a:avLst/>
          </a:prstGeom>
          <a:noFill/>
          <a:ln>
            <a:noFill/>
          </a:ln>
        </p:spPr>
      </p:pic>
      <p:pic>
        <p:nvPicPr>
          <p:cNvPr id="415" name="Google Shape;415;g3660e946a5b_0_799" descr="Block-based code for micro:bit used for a teacher-led code along with students to code Button B pressed to clear the screen, display the light level stored in variable &quot;reading&quot;,  pause, and display &quot;M&quot; as a signal it's ready to measure a light level. The light level block is put on top of the 0 on the show number block as the next step." title="microbit-screenshot (42).png"/>
          <p:cNvPicPr preferRelativeResize="0"/>
          <p:nvPr/>
        </p:nvPicPr>
        <p:blipFill>
          <a:blip r:embed="rId6">
            <a:alphaModFix/>
          </a:blip>
          <a:stretch>
            <a:fillRect/>
          </a:stretch>
        </p:blipFill>
        <p:spPr>
          <a:xfrm>
            <a:off x="6562262" y="3886300"/>
            <a:ext cx="1645538" cy="1155100"/>
          </a:xfrm>
          <a:prstGeom prst="rect">
            <a:avLst/>
          </a:prstGeom>
          <a:noFill/>
          <a:ln>
            <a:noFill/>
          </a:ln>
        </p:spPr>
      </p:pic>
      <p:pic>
        <p:nvPicPr>
          <p:cNvPr id="416" name="Google Shape;416;g3660e946a5b_0_799" descr="Illustration of educator in front of empty whiteboard used to signal teacher-led activities on this page" title="black female teacher image.png"/>
          <p:cNvPicPr preferRelativeResize="0"/>
          <p:nvPr/>
        </p:nvPicPr>
        <p:blipFill>
          <a:blip r:embed="rId7">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g3660e946a5b_0_8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5"/>
                  </a:ext>
                </a:extLst>
              </a:rPr>
              <a:t>ctivity Steps</a:t>
            </a:r>
            <a:r>
              <a:rPr lang="en-GB" sz="2600">
                <a:solidFill>
                  <a:srgbClr val="CD0364"/>
                </a:solidFill>
              </a:rPr>
              <a:t> 7</a:t>
            </a:r>
            <a:endParaRPr sz="2600">
              <a:solidFill>
                <a:srgbClr val="CD0364"/>
              </a:solidFill>
            </a:endParaRPr>
          </a:p>
        </p:txBody>
      </p:sp>
      <p:sp>
        <p:nvSpPr>
          <p:cNvPr id="422" name="Google Shape;422;g3660e946a5b_0_8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28</a:t>
            </a:fld>
            <a:endParaRPr/>
          </a:p>
        </p:txBody>
      </p:sp>
      <p:sp>
        <p:nvSpPr>
          <p:cNvPr id="423" name="Google Shape;423;g3660e946a5b_0_819"/>
          <p:cNvSpPr txBox="1">
            <a:spLocks noGrp="1"/>
          </p:cNvSpPr>
          <p:nvPr>
            <p:ph type="body" idx="1"/>
          </p:nvPr>
        </p:nvSpPr>
        <p:spPr>
          <a:xfrm>
            <a:off x="681000" y="1196874"/>
            <a:ext cx="8544000" cy="4849595"/>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6"/>
                  </a:ext>
                </a:extLst>
              </a:rPr>
              <a:t>Build the code</a:t>
            </a:r>
            <a:r>
              <a:rPr lang="en-GB" sz="1800" b="1" i="1" dirty="0">
                <a:solidFill>
                  <a:srgbClr val="CD0364"/>
                </a:solidFill>
              </a:rPr>
              <a:t> - Button B part 2:</a:t>
            </a: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318151" lvl="0" indent="-309553" algn="l" rtl="0">
              <a:lnSpc>
                <a:spcPct val="110000"/>
              </a:lnSpc>
              <a:spcBef>
                <a:spcPts val="1300"/>
              </a:spcBef>
              <a:spcAft>
                <a:spcPts val="0"/>
              </a:spcAft>
              <a:buClr>
                <a:srgbClr val="CD0364"/>
              </a:buClr>
              <a:buSzPts val="1800"/>
              <a:buChar char="•"/>
            </a:pPr>
            <a:r>
              <a:rPr lang="en-GB" sz="1800" b="1" dirty="0">
                <a:solidFill>
                  <a:srgbClr val="CD0364"/>
                </a:solidFill>
              </a:rPr>
              <a:t>Test</a:t>
            </a:r>
            <a:r>
              <a:rPr lang="en-GB" sz="1800" dirty="0"/>
              <a:t> their code using the simulator and then </a:t>
            </a:r>
            <a:r>
              <a:rPr lang="en-GB" sz="1800" b="1" dirty="0">
                <a:solidFill>
                  <a:srgbClr val="CD0364"/>
                </a:solidFill>
              </a:rPr>
              <a:t>download</a:t>
            </a:r>
            <a:r>
              <a:rPr lang="en-GB" sz="1800" dirty="0"/>
              <a:t> the code to their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7"/>
                  </a:ext>
                </a:extLst>
              </a:rPr>
              <a:t>micro:bit</a:t>
            </a:r>
            <a:r>
              <a:rPr lang="en-GB" sz="1800" dirty="0"/>
              <a:t>.</a:t>
            </a:r>
            <a:endParaRPr sz="1800" b="1" i="1" dirty="0">
              <a:solidFill>
                <a:srgbClr val="CD0364"/>
              </a:solidFill>
            </a:endParaRPr>
          </a:p>
        </p:txBody>
      </p:sp>
      <p:sp>
        <p:nvSpPr>
          <p:cNvPr id="424" name="Google Shape;424;g3660e946a5b_0_8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25" name="Google Shape;425;g3660e946a5b_0_819"/>
          <p:cNvSpPr/>
          <p:nvPr/>
        </p:nvSpPr>
        <p:spPr>
          <a:xfrm>
            <a:off x="681025" y="1810850"/>
            <a:ext cx="3026700" cy="3432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CD0364"/>
                </a:solidFill>
                <a:latin typeface="Helvetica Neue"/>
                <a:ea typeface="Helvetica Neue"/>
                <a:cs typeface="Helvetica Neue"/>
                <a:sym typeface="Helvetica Neue"/>
              </a:rPr>
              <a:t>Find the ‘pause’ block</a:t>
            </a:r>
            <a:r>
              <a:rPr lang="en-GB" sz="1700">
                <a:solidFill>
                  <a:schemeClr val="dk1"/>
                </a:solidFill>
                <a:latin typeface="Helvetica Neue"/>
                <a:ea typeface="Helvetica Neue"/>
                <a:cs typeface="Helvetica Neue"/>
                <a:sym typeface="Helvetica Neue"/>
              </a:rPr>
              <a:t> in the Basics section and click the arrow to update to time to one half second </a:t>
            </a:r>
            <a:r>
              <a:rPr lang="en-GB" sz="17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8"/>
                  </a:ext>
                </a:extLst>
              </a:rPr>
              <a:t>(5000 ms)</a:t>
            </a:r>
            <a:r>
              <a:rPr lang="en-GB" sz="1700">
                <a:solidFill>
                  <a:schemeClr val="dk1"/>
                </a:solidFill>
                <a:latin typeface="Helvetica Neue"/>
                <a:ea typeface="Helvetica Neue"/>
                <a:cs typeface="Helvetica Neue"/>
                <a:sym typeface="Helvetica Neue"/>
              </a:rPr>
              <a:t>.</a:t>
            </a:r>
            <a:endParaRPr sz="1300">
              <a:latin typeface="Helvetica Neue"/>
              <a:ea typeface="Helvetica Neue"/>
              <a:cs typeface="Helvetica Neue"/>
              <a:sym typeface="Helvetica Neue"/>
            </a:endParaRPr>
          </a:p>
        </p:txBody>
      </p:sp>
      <p:pic>
        <p:nvPicPr>
          <p:cNvPr id="426" name="Google Shape;426;g3660e946a5b_0_819" descr="Block-based code for micro:bit used for a teacher-led code along with students to code Button B pressed to clear the screen, display the light level stored in variable &quot;reading&quot;,  pause, and display &quot;M&quot; as a signal it's ready to measure a light level. The pause block is added under the show number reading block as the next step. " title="microbit-screenshot (43).png"/>
          <p:cNvPicPr preferRelativeResize="0"/>
          <p:nvPr/>
        </p:nvPicPr>
        <p:blipFill>
          <a:blip r:embed="rId3">
            <a:alphaModFix/>
          </a:blip>
          <a:stretch>
            <a:fillRect/>
          </a:stretch>
        </p:blipFill>
        <p:spPr>
          <a:xfrm>
            <a:off x="1313400" y="1973050"/>
            <a:ext cx="1761951" cy="1568475"/>
          </a:xfrm>
          <a:prstGeom prst="rect">
            <a:avLst/>
          </a:prstGeom>
          <a:solidFill>
            <a:srgbClr val="FFFFFF"/>
          </a:solidFill>
          <a:ln>
            <a:noFill/>
          </a:ln>
        </p:spPr>
      </p:pic>
      <p:sp>
        <p:nvSpPr>
          <p:cNvPr id="427" name="Google Shape;427;g3660e946a5b_0_819"/>
          <p:cNvSpPr/>
          <p:nvPr/>
        </p:nvSpPr>
        <p:spPr>
          <a:xfrm>
            <a:off x="4020875" y="1854800"/>
            <a:ext cx="5204100" cy="33450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CD0364"/>
                </a:solidFill>
                <a:latin typeface="Helvetica Neue"/>
                <a:ea typeface="Helvetica Neue"/>
                <a:cs typeface="Helvetica Neue"/>
                <a:sym typeface="Helvetica Neue"/>
              </a:rPr>
              <a:t>Find the ‘show string’ block </a:t>
            </a:r>
            <a:r>
              <a:rPr lang="en-GB" sz="1700">
                <a:solidFill>
                  <a:srgbClr val="000000"/>
                </a:solidFill>
                <a:latin typeface="Helvetica Neue"/>
                <a:ea typeface="Helvetica Neue"/>
                <a:cs typeface="Helvetica Neue"/>
                <a:sym typeface="Helvetica Neue"/>
              </a:rPr>
              <a:t>in the </a:t>
            </a:r>
            <a:r>
              <a:rPr lang="en-GB" sz="1700">
                <a:latin typeface="Helvetica Neue"/>
                <a:ea typeface="Helvetica Neue"/>
                <a:cs typeface="Helvetica Neue"/>
                <a:sym typeface="Helvetica Neue"/>
              </a:rPr>
              <a:t>Basic</a:t>
            </a:r>
            <a:r>
              <a:rPr lang="en-GB" sz="1700">
                <a:solidFill>
                  <a:srgbClr val="000000"/>
                </a:solidFill>
                <a:latin typeface="Helvetica Neue"/>
                <a:ea typeface="Helvetica Neue"/>
                <a:cs typeface="Helvetica Neue"/>
                <a:sym typeface="Helvetica Neue"/>
              </a:rPr>
              <a:t> section and </a:t>
            </a:r>
            <a:r>
              <a:rPr lang="en-GB" sz="1700">
                <a:latin typeface="Helvetica Neue"/>
                <a:ea typeface="Helvetica Neue"/>
                <a:cs typeface="Helvetica Neue"/>
                <a:sym typeface="Helvetica Neue"/>
              </a:rPr>
              <a:t>update the string to read M to help students know the micro:bit is ready to measure light levels</a:t>
            </a:r>
            <a:r>
              <a:rPr lang="en-GB" sz="1700">
                <a:solidFill>
                  <a:srgbClr val="000000"/>
                </a:solidFill>
                <a:latin typeface="Helvetica Neue"/>
                <a:ea typeface="Helvetica Neue"/>
                <a:cs typeface="Helvetica Neue"/>
                <a:sym typeface="Helvetica Neue"/>
              </a:rPr>
              <a:t>. </a:t>
            </a:r>
            <a:endParaRPr sz="1700">
              <a:latin typeface="Helvetica Neue"/>
              <a:ea typeface="Helvetica Neue"/>
              <a:cs typeface="Helvetica Neue"/>
              <a:sym typeface="Helvetica Neue"/>
            </a:endParaRPr>
          </a:p>
        </p:txBody>
      </p:sp>
      <p:pic>
        <p:nvPicPr>
          <p:cNvPr id="428" name="Google Shape;428;g3660e946a5b_0_819" descr="Block-based code for micro:bit used for a teacher-led code along with students to code Button B pressed to clear the screen, display the light level stored in variable &quot;reading&quot;,  pause, and display &quot;M&quot; as a signal it's ready to measure a light level. The show string &quot;M&quot; block is added under the pause block as the final step. " title="microbit-screenshot (44).png"/>
          <p:cNvPicPr preferRelativeResize="0"/>
          <p:nvPr/>
        </p:nvPicPr>
        <p:blipFill>
          <a:blip r:embed="rId4">
            <a:alphaModFix/>
          </a:blip>
          <a:stretch>
            <a:fillRect/>
          </a:stretch>
        </p:blipFill>
        <p:spPr>
          <a:xfrm>
            <a:off x="5768725" y="1904550"/>
            <a:ext cx="1708401" cy="1842401"/>
          </a:xfrm>
          <a:prstGeom prst="rect">
            <a:avLst/>
          </a:prstGeom>
          <a:solidFill>
            <a:srgbClr val="FFFFFF"/>
          </a:solidFill>
          <a:ln>
            <a:noFill/>
          </a:ln>
        </p:spPr>
      </p:pic>
      <p:pic>
        <p:nvPicPr>
          <p:cNvPr id="429" name="Google Shape;429;g3660e946a5b_0_819" descr="Illustration of educator in front of empty whiteboard used to signal teacher-led activities on this page" title="black female teacher image.png"/>
          <p:cNvPicPr preferRelativeResize="0"/>
          <p:nvPr/>
        </p:nvPicPr>
        <p:blipFill>
          <a:blip r:embed="rId5">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g35fa30c4f18_0_8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9"/>
                  </a:ext>
                </a:extLst>
              </a:rPr>
              <a:t>ctivity Steps</a:t>
            </a:r>
            <a:r>
              <a:rPr lang="en-GB" sz="2600">
                <a:solidFill>
                  <a:srgbClr val="CD0364"/>
                </a:solidFill>
              </a:rPr>
              <a:t> 8</a:t>
            </a:r>
            <a:endParaRPr sz="2600">
              <a:solidFill>
                <a:srgbClr val="CD0364"/>
              </a:solidFill>
            </a:endParaRPr>
          </a:p>
        </p:txBody>
      </p:sp>
      <p:sp>
        <p:nvSpPr>
          <p:cNvPr id="435" name="Google Shape;435;g35fa30c4f18_0_8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29</a:t>
            </a:fld>
            <a:endParaRPr/>
          </a:p>
        </p:txBody>
      </p:sp>
      <p:sp>
        <p:nvSpPr>
          <p:cNvPr id="436" name="Google Shape;436;g35fa30c4f18_0_8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37" name="Google Shape;437;g35fa30c4f18_0_88"/>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b="1" i="1">
                <a:solidFill>
                  <a:srgbClr val="CD0364"/>
                </a:solidFill>
              </a:rPr>
              <a:t>Use your micro:bit to collect data:</a:t>
            </a:r>
            <a:endParaRPr sz="1800">
              <a:solidFill>
                <a:srgbClr val="CD0364"/>
              </a:solidFill>
            </a:endParaRPr>
          </a:p>
          <a:p>
            <a:pPr marL="318151" marR="0" lvl="0" indent="-309553" algn="l" rtl="0">
              <a:lnSpc>
                <a:spcPct val="110000"/>
              </a:lnSpc>
              <a:spcBef>
                <a:spcPts val="1300"/>
              </a:spcBef>
              <a:spcAft>
                <a:spcPts val="0"/>
              </a:spcAft>
              <a:buClr>
                <a:srgbClr val="CD0364"/>
              </a:buClr>
              <a:buSzPts val="1800"/>
              <a:buChar char="•"/>
            </a:pPr>
            <a:r>
              <a:rPr lang="en-GB" sz="1800" b="1">
                <a:solidFill>
                  <a:srgbClr val="CD0364"/>
                </a:solidFill>
              </a:rPr>
              <a:t>Unplug </a:t>
            </a:r>
            <a:r>
              <a:rPr lang="en-GB" sz="1800"/>
              <a:t>the micro:bit and </a:t>
            </a:r>
            <a:r>
              <a:rPr lang="en-GB" sz="1800" b="1">
                <a:solidFill>
                  <a:srgbClr val="CD0364"/>
                </a:solidFill>
              </a:rPr>
              <a:t>connect</a:t>
            </a:r>
            <a:r>
              <a:rPr lang="en-GB" sz="1800"/>
              <a:t> the battery pack. </a:t>
            </a:r>
            <a:endParaRPr sz="1800" b="1">
              <a:solidFill>
                <a:srgbClr val="2993D6"/>
              </a:solidFill>
            </a:endParaRPr>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Go</a:t>
            </a:r>
            <a:r>
              <a:rPr lang="en-GB" sz="1800"/>
              <a:t> to a measurement spot and start collecting data. </a:t>
            </a:r>
            <a:endParaRPr sz="1800"/>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Collect</a:t>
            </a:r>
            <a:r>
              <a:rPr lang="en-GB" sz="1800"/>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0"/>
                  </a:ext>
                </a:extLst>
              </a:rPr>
              <a:t>light level data</a:t>
            </a:r>
            <a:r>
              <a:rPr lang="en-GB" sz="1800"/>
              <a:t> by pressing Button</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1"/>
                  </a:ext>
                </a:extLst>
              </a:rPr>
              <a:t> A. </a:t>
            </a:r>
            <a:endParaRPr sz="1800"/>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Press</a:t>
            </a:r>
            <a:r>
              <a:rPr lang="en-GB" sz="1800"/>
              <a:t> button B on micro:bit to show the light level data on the LED display.</a:t>
            </a:r>
            <a:endParaRPr sz="1800"/>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Record</a:t>
            </a:r>
            <a:r>
              <a:rPr lang="en-GB" sz="1800" b="1">
                <a:solidFill>
                  <a:srgbClr val="2993D6"/>
                </a:solidFill>
              </a:rPr>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2"/>
                  </a:ext>
                </a:extLst>
              </a:rPr>
              <a:t>distance</a:t>
            </a:r>
            <a:r>
              <a:rPr lang="en-GB" sz="1800"/>
              <a:t> from the light source and light level on a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3"/>
                  </a:ext>
                </a:extLst>
              </a:rPr>
              <a:t>worksheet</a:t>
            </a:r>
            <a:r>
              <a:rPr lang="en-GB" sz="1800"/>
              <a:t>.</a:t>
            </a:r>
            <a:endParaRPr sz="1800"/>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Repeat</a:t>
            </a:r>
            <a:r>
              <a:rPr lang="en-GB" sz="1800"/>
              <a:t> data collection at different measurement spots and </a:t>
            </a:r>
            <a:r>
              <a:rPr lang="en-GB" sz="1800" b="1">
                <a:solidFill>
                  <a:srgbClr val="CD0364"/>
                </a:solidFill>
              </a:rPr>
              <a:t>discuss</a:t>
            </a:r>
            <a:r>
              <a:rPr lang="en-GB" sz="1800"/>
              <a:t> distance and light level measurements. What do students notice and wonder about their results? </a:t>
            </a:r>
            <a:endParaRPr sz="1800"/>
          </a:p>
        </p:txBody>
      </p:sp>
      <p:pic>
        <p:nvPicPr>
          <p:cNvPr id="438" name="Google Shape;438;g35fa30c4f18_0_88" descr="Illustration of educator in front of empty whiteboard used to signal teacher-led activities on this page" title="black female teacher image.png"/>
          <p:cNvPicPr preferRelativeResize="0"/>
          <p:nvPr/>
        </p:nvPicPr>
        <p:blipFill>
          <a:blip r:embed="rId3">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660e946a5b_0_510"/>
          <p:cNvSpPr txBox="1">
            <a:spLocks noGrp="1"/>
          </p:cNvSpPr>
          <p:nvPr>
            <p:ph type="body" idx="1"/>
          </p:nvPr>
        </p:nvSpPr>
        <p:spPr>
          <a:xfrm>
            <a:off x="681036" y="1548370"/>
            <a:ext cx="8544000" cy="4853557"/>
          </a:xfrm>
          <a:prstGeom prst="rect">
            <a:avLst/>
          </a:prstGeom>
        </p:spPr>
        <p:txBody>
          <a:bodyPr spcFirstLastPara="1" wrap="square" lIns="91425" tIns="45700" rIns="91425" bIns="45700" anchor="t" anchorCtr="0">
            <a:normAutofit fontScale="92500" lnSpcReduction="10000"/>
          </a:bodyPr>
          <a:lstStyle/>
          <a:p>
            <a:pPr marL="0" lvl="0" indent="0" algn="l" rtl="0">
              <a:spcBef>
                <a:spcPts val="0"/>
              </a:spcBef>
              <a:spcAft>
                <a:spcPts val="0"/>
              </a:spcAft>
              <a:buClr>
                <a:schemeClr val="dk1"/>
              </a:buClr>
              <a:buSzPts val="1100"/>
              <a:buFont typeface="Arial"/>
              <a:buNone/>
            </a:pPr>
            <a:r>
              <a:rPr lang="en-GB" sz="2000" b="1" dirty="0">
                <a:solidFill>
                  <a:srgbClr val="00A000"/>
                </a:solidFill>
              </a:rPr>
              <a:t>Inputs</a:t>
            </a:r>
            <a:endParaRPr dirty="0"/>
          </a:p>
          <a:p>
            <a:pPr marL="0" lvl="0" indent="0" algn="l" rtl="0">
              <a:spcBef>
                <a:spcPts val="1000"/>
              </a:spcBef>
              <a:spcAft>
                <a:spcPts val="0"/>
              </a:spcAft>
              <a:buNone/>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Inputs allow computers to sense things happening in the real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world so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they can act on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th</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em and make something happen.</a:t>
            </a:r>
            <a:r>
              <a:rPr lang="en-GB" sz="1800" dirty="0"/>
              <a:t> </a:t>
            </a:r>
            <a:endParaRPr sz="1800" dirty="0"/>
          </a:p>
          <a:p>
            <a:pPr marL="0" lvl="0" indent="0" algn="l" rtl="0">
              <a:spcBef>
                <a:spcPts val="812"/>
              </a:spcBef>
              <a:spcAft>
                <a:spcPts val="0"/>
              </a:spcAft>
              <a:buNone/>
            </a:pPr>
            <a:r>
              <a:rPr lang="en-GB" sz="1800" dirty="0"/>
              <a:t>This project uses the light sensor and buttons for input. </a:t>
            </a:r>
            <a:endParaRPr sz="1800" strike="sngStrike" dirty="0"/>
          </a:p>
          <a:p>
            <a:pPr marL="352425" marR="2604607" lvl="0" indent="-352425" algn="l" rtl="0">
              <a:spcBef>
                <a:spcPts val="812"/>
              </a:spcBef>
              <a:spcAft>
                <a:spcPts val="0"/>
              </a:spcAft>
              <a:buSzPts val="1800"/>
              <a:buChar char="•"/>
            </a:pPr>
            <a:r>
              <a:rPr lang="en-GB" sz="1800" dirty="0"/>
              <a:t>The </a:t>
            </a:r>
            <a:r>
              <a:rPr lang="en-GB" sz="1800" dirty="0" err="1"/>
              <a:t>micro:bit</a:t>
            </a:r>
            <a:r>
              <a:rPr lang="en-GB" sz="1800" dirty="0"/>
              <a:t> has two buttons which can be programmed – buttons A and B. This project uses button A to measure light levels and store them in a variable. Button B is used to view the most recent measurement taken.</a:t>
            </a:r>
            <a:endParaRPr sz="1800" dirty="0"/>
          </a:p>
          <a:p>
            <a:pPr marL="0" lvl="0" indent="0" algn="l" rtl="0">
              <a:spcBef>
                <a:spcPts val="0"/>
              </a:spcBef>
              <a:spcAft>
                <a:spcPts val="0"/>
              </a:spcAft>
              <a:buClr>
                <a:schemeClr val="dk1"/>
              </a:buClr>
              <a:buSzPts val="1100"/>
              <a:buFont typeface="Arial"/>
              <a:buNone/>
            </a:pPr>
            <a:endParaRPr sz="2000" b="1" dirty="0">
              <a:solidFill>
                <a:srgbClr val="00A000"/>
              </a:solidFill>
            </a:endParaRPr>
          </a:p>
          <a:p>
            <a:pPr marL="0" lvl="0" indent="0" algn="l" rtl="0">
              <a:spcBef>
                <a:spcPts val="1000"/>
              </a:spcBef>
              <a:spcAft>
                <a:spcPts val="0"/>
              </a:spcAft>
              <a:buClr>
                <a:schemeClr val="dk1"/>
              </a:buClr>
              <a:buSzPts val="1100"/>
              <a:buFont typeface="Arial"/>
              <a:buNone/>
            </a:pPr>
            <a:r>
              <a:rPr lang="en-GB" sz="2000" b="1" dirty="0">
                <a:solidFill>
                  <a:srgbClr val="00A000"/>
                </a:solidFill>
              </a:rPr>
              <a:t>Storing Data</a:t>
            </a:r>
            <a:endParaRPr sz="1800" dirty="0"/>
          </a:p>
          <a:p>
            <a:pPr marL="0" lvl="0" indent="0" algn="l" rtl="0">
              <a:spcBef>
                <a:spcPts val="1000"/>
              </a:spcBef>
              <a:spcAft>
                <a:spcPts val="0"/>
              </a:spcAft>
              <a:buNone/>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Variables store numbers or values that can change in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a computer program.</a:t>
            </a:r>
            <a:r>
              <a:rPr lang="en-GB" sz="1800" dirty="0"/>
              <a:t> </a:t>
            </a:r>
            <a:endParaRPr sz="1800" dirty="0"/>
          </a:p>
          <a:p>
            <a:pPr marL="457200" lvl="0" indent="-342900" algn="l" rtl="0">
              <a:spcBef>
                <a:spcPts val="1000"/>
              </a:spcBef>
              <a:spcAft>
                <a:spcPts val="0"/>
              </a:spcAft>
              <a:buSzPts val="1800"/>
              <a:buChar char="•"/>
            </a:pPr>
            <a:r>
              <a:rPr lang="en-GB" sz="1800" dirty="0"/>
              <a:t>We can describe variables as being like a box that stores information and which students can access, add to, or remove from at any time.</a:t>
            </a:r>
            <a:endParaRPr sz="1800" dirty="0"/>
          </a:p>
          <a:p>
            <a:pPr marL="0" lvl="0" indent="0" algn="l" rtl="0">
              <a:lnSpc>
                <a:spcPct val="110000"/>
              </a:lnSpc>
              <a:spcBef>
                <a:spcPts val="1300"/>
              </a:spcBef>
              <a:spcAft>
                <a:spcPts val="1000"/>
              </a:spcAft>
              <a:buNone/>
            </a:pPr>
            <a:r>
              <a:rPr lang="en-GB" sz="1800" dirty="0"/>
              <a:t>In computer science, a ‘string’ is a sequence of characters that can contain letters, numbers,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symbols, and</a:t>
            </a:r>
            <a:r>
              <a:rPr lang="en-GB" sz="1800" dirty="0"/>
              <a:t> spaces.</a:t>
            </a:r>
            <a:endParaRPr sz="2000" b="1" dirty="0">
              <a:solidFill>
                <a:srgbClr val="00A000"/>
              </a:solidFill>
            </a:endParaRPr>
          </a:p>
        </p:txBody>
      </p:sp>
      <p:sp>
        <p:nvSpPr>
          <p:cNvPr id="156" name="Google Shape;156;g3660e946a5b_0_510"/>
          <p:cNvSpPr txBox="1">
            <a:spLocks noGrp="1"/>
          </p:cNvSpPr>
          <p:nvPr>
            <p:ph type="title"/>
          </p:nvPr>
        </p:nvSpPr>
        <p:spPr>
          <a:xfrm>
            <a:off x="681037" y="456073"/>
            <a:ext cx="8544000" cy="9114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dirty="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Computer Science Concepts</a:t>
            </a:r>
            <a:endParaRPr dirty="0"/>
          </a:p>
        </p:txBody>
      </p:sp>
      <p:sp>
        <p:nvSpPr>
          <p:cNvPr id="157" name="Google Shape;157;g3660e946a5b_0_510"/>
          <p:cNvSpPr txBox="1">
            <a:spLocks noGrp="1"/>
          </p:cNvSpPr>
          <p:nvPr>
            <p:ph type="sldNum" idx="12"/>
          </p:nvPr>
        </p:nvSpPr>
        <p:spPr>
          <a:xfrm>
            <a:off x="6996113" y="6356351"/>
            <a:ext cx="22290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r>
              <a:rPr lang="en-GB"/>
              <a:t>Page </a:t>
            </a:r>
            <a:fld id="{00000000-1234-1234-1234-123412341234}" type="slidenum">
              <a:rPr lang="en-GB"/>
              <a:t>3</a:t>
            </a:fld>
            <a:endParaRPr/>
          </a:p>
        </p:txBody>
      </p:sp>
      <p:pic>
        <p:nvPicPr>
          <p:cNvPr id="158" name="Google Shape;158;g3660e946a5b_0_510" descr="An illustration of a micro:bit board and a hand next to it. Button A on the board is being pressed by the index finger of the hand."/>
          <p:cNvPicPr preferRelativeResize="0"/>
          <p:nvPr/>
        </p:nvPicPr>
        <p:blipFill rotWithShape="1">
          <a:blip r:embed="rId3">
            <a:alphaModFix/>
          </a:blip>
          <a:srcRect/>
          <a:stretch/>
        </p:blipFill>
        <p:spPr>
          <a:xfrm>
            <a:off x="6578399" y="2361426"/>
            <a:ext cx="2229000" cy="179909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g36ae2ea1a3a_0_4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4"/>
                  </a:ext>
                </a:extLst>
              </a:rPr>
              <a:t>etails</a:t>
            </a:r>
            <a:endParaRPr sz="2600">
              <a:solidFill>
                <a:srgbClr val="2993D6"/>
              </a:solidFill>
            </a:endParaRPr>
          </a:p>
        </p:txBody>
      </p:sp>
      <p:sp>
        <p:nvSpPr>
          <p:cNvPr id="444" name="Google Shape;444;g36ae2ea1a3a_0_4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30</a:t>
            </a:fld>
            <a:endParaRPr/>
          </a:p>
        </p:txBody>
      </p:sp>
      <p:sp>
        <p:nvSpPr>
          <p:cNvPr id="445" name="Google Shape;445;g36ae2ea1a3a_0_41"/>
          <p:cNvSpPr txBox="1">
            <a:spLocks noGrp="1"/>
          </p:cNvSpPr>
          <p:nvPr>
            <p:ph type="body" idx="1"/>
          </p:nvPr>
        </p:nvSpPr>
        <p:spPr>
          <a:xfrm>
            <a:off x="681025" y="1395975"/>
            <a:ext cx="8836200" cy="365100"/>
          </a:xfrm>
          <a:prstGeom prst="rect">
            <a:avLst/>
          </a:prstGeom>
          <a:noFill/>
          <a:ln>
            <a:noFill/>
          </a:ln>
        </p:spPr>
        <p:txBody>
          <a:bodyPr spcFirstLastPara="1" wrap="square" lIns="91425" tIns="45700" rIns="91425" bIns="45700" anchor="ctr" anchorCtr="0">
            <a:noAutofit/>
          </a:bodyPr>
          <a:lstStyle/>
          <a:p>
            <a:pPr marL="0" marR="0" lvl="0" indent="0" algn="l" rtl="0">
              <a:lnSpc>
                <a:spcPct val="110000"/>
              </a:lnSpc>
              <a:spcBef>
                <a:spcPts val="1300"/>
              </a:spcBef>
              <a:spcAft>
                <a:spcPts val="0"/>
              </a:spcAft>
              <a:buNone/>
            </a:pPr>
            <a:r>
              <a:rPr lang="en-GB" sz="16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5"/>
                  </a:ext>
                </a:extLst>
              </a:rPr>
              <a:t>This project measures light level from 0 (darkest) to 255 (brightest).  </a:t>
            </a:r>
            <a:endParaRPr sz="1600" dirty="0"/>
          </a:p>
        </p:txBody>
      </p:sp>
      <p:sp>
        <p:nvSpPr>
          <p:cNvPr id="446" name="Google Shape;446;g36ae2ea1a3a_0_41"/>
          <p:cNvSpPr/>
          <p:nvPr/>
        </p:nvSpPr>
        <p:spPr>
          <a:xfrm>
            <a:off x="438725" y="1924300"/>
            <a:ext cx="2788200" cy="4356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500">
                <a:solidFill>
                  <a:schemeClr val="dk1"/>
                </a:solidFill>
                <a:latin typeface="Helvetica Neue"/>
                <a:ea typeface="Helvetica Neue"/>
                <a:cs typeface="Helvetica Neue"/>
                <a:sym typeface="Helvetica Neue"/>
              </a:rPr>
              <a:t>At the start of the program, the LED display shows “M” to signal that the micro:bit is ready to measure light levels, stores the initial light measurement in variable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6"/>
                  </a:ext>
                </a:extLst>
              </a:rPr>
              <a:t>“reading”</a:t>
            </a:r>
            <a:r>
              <a:rPr lang="en-GB" sz="1500">
                <a:solidFill>
                  <a:schemeClr val="dk1"/>
                </a:solidFill>
                <a:latin typeface="Helvetica Neue"/>
                <a:ea typeface="Helvetica Neue"/>
                <a:cs typeface="Helvetica Neue"/>
                <a:sym typeface="Helvetica Neue"/>
              </a:rPr>
              <a:t> and pauses for</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7"/>
                  </a:ext>
                </a:extLst>
              </a:rPr>
              <a:t> 100 ms</a:t>
            </a:r>
            <a:r>
              <a:rPr lang="en-GB" sz="1500">
                <a:solidFill>
                  <a:schemeClr val="dk1"/>
                </a:solidFill>
                <a:latin typeface="Helvetica Neue"/>
                <a:ea typeface="Helvetica Neue"/>
                <a:cs typeface="Helvetica Neue"/>
                <a:sym typeface="Helvetica Neue"/>
              </a:rPr>
              <a:t> before another input can happen.</a:t>
            </a:r>
            <a:endParaRPr sz="1500">
              <a:solidFill>
                <a:schemeClr val="dk1"/>
              </a:solidFill>
              <a:latin typeface="Helvetica Neue"/>
              <a:ea typeface="Helvetica Neue"/>
              <a:cs typeface="Helvetica Neue"/>
              <a:sym typeface="Helvetica Neue"/>
            </a:endParaRPr>
          </a:p>
        </p:txBody>
      </p:sp>
      <p:sp>
        <p:nvSpPr>
          <p:cNvPr id="447" name="Google Shape;447;g36ae2ea1a3a_0_41"/>
          <p:cNvSpPr/>
          <p:nvPr/>
        </p:nvSpPr>
        <p:spPr>
          <a:xfrm>
            <a:off x="3362550" y="1924300"/>
            <a:ext cx="3344700" cy="4388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500">
                <a:solidFill>
                  <a:schemeClr val="dk1"/>
                </a:solidFill>
                <a:latin typeface="Helvetica Neue"/>
                <a:ea typeface="Helvetica Neue"/>
                <a:cs typeface="Helvetica Neue"/>
                <a:sym typeface="Helvetica Neue"/>
              </a:rPr>
              <a:t>Pressing button A measures the light level and stores it in variable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8"/>
                  </a:ext>
                </a:extLst>
              </a:rPr>
              <a:t>“reading”.</a:t>
            </a:r>
            <a:r>
              <a:rPr lang="en-GB" sz="1500">
                <a:solidFill>
                  <a:schemeClr val="dk1"/>
                </a:solidFill>
                <a:latin typeface="Helvetica Neue"/>
                <a:ea typeface="Helvetica Neue"/>
                <a:cs typeface="Helvetica Neue"/>
                <a:sym typeface="Helvetica Neue"/>
              </a:rPr>
              <a:t> The LED display shows an animation to signal that a measurement was made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9"/>
                  </a:ext>
                </a:extLst>
              </a:rPr>
              <a:t>and then</a:t>
            </a:r>
            <a:r>
              <a:rPr lang="en-GB" sz="1500">
                <a:solidFill>
                  <a:schemeClr val="dk1"/>
                </a:solidFill>
                <a:latin typeface="Helvetica Neue"/>
                <a:ea typeface="Helvetica Neue"/>
                <a:cs typeface="Helvetica Neue"/>
                <a:sym typeface="Helvetica Neue"/>
              </a:rPr>
              <a:t> waits half a second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0"/>
                  </a:ext>
                </a:extLst>
              </a:rPr>
              <a:t>(500 ms) </a:t>
            </a:r>
            <a:r>
              <a:rPr lang="en-GB" sz="1500">
                <a:solidFill>
                  <a:schemeClr val="dk1"/>
                </a:solidFill>
                <a:latin typeface="Helvetica Neue"/>
                <a:ea typeface="Helvetica Neue"/>
                <a:cs typeface="Helvetica Neue"/>
                <a:sym typeface="Helvetica Neue"/>
              </a:rPr>
              <a:t>before showing “M” for measure.</a:t>
            </a:r>
            <a:endParaRPr sz="1300">
              <a:latin typeface="Helvetica Neue"/>
              <a:ea typeface="Helvetica Neue"/>
              <a:cs typeface="Helvetica Neue"/>
              <a:sym typeface="Helvetica Neue"/>
            </a:endParaRPr>
          </a:p>
        </p:txBody>
      </p:sp>
      <p:pic>
        <p:nvPicPr>
          <p:cNvPr id="448" name="Google Shape;448;g36ae2ea1a3a_0_41" descr="Block-based code for a micro:bit to display &quot;M&quot; as a signal it's ready to measure a light level, store the initial light level measured in the variable &quot;reading&quot;, and pause before another input can happen at the start of the program. The show string &quot;M&quot; block, set reading to light level block, and pause block are inside the on start block."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449" name="Google Shape;449;g36ae2ea1a3a_0_41" descr="Block-based code for Button A pressed on a micro:bit to store the light level measured in the variable &quot;reading&quot;, show an animation to signal a measurement was saved, pause, and display &quot;M&quot; as a signal it's ready to measure a light level. The set reading to light level block, show icon small diamond block, show icon diamond block, pause, and show string &quot;M&quot; block are all inside the on button A pressed block." title="microbit-screenshot (28).png"/>
          <p:cNvPicPr preferRelativeResize="0"/>
          <p:nvPr/>
        </p:nvPicPr>
        <p:blipFill rotWithShape="1">
          <a:blip r:embed="rId3">
            <a:alphaModFix/>
          </a:blip>
          <a:srcRect l="35185" r="28818"/>
          <a:stretch/>
        </p:blipFill>
        <p:spPr>
          <a:xfrm>
            <a:off x="4015750" y="2015300"/>
            <a:ext cx="2038287" cy="2010180"/>
          </a:xfrm>
          <a:prstGeom prst="rect">
            <a:avLst/>
          </a:prstGeom>
          <a:noFill/>
          <a:ln>
            <a:noFill/>
          </a:ln>
        </p:spPr>
      </p:pic>
      <p:sp>
        <p:nvSpPr>
          <p:cNvPr id="450" name="Google Shape;450;g36ae2ea1a3a_0_41"/>
          <p:cNvSpPr/>
          <p:nvPr/>
        </p:nvSpPr>
        <p:spPr>
          <a:xfrm>
            <a:off x="6842875" y="1924275"/>
            <a:ext cx="2734800" cy="4388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500">
                <a:solidFill>
                  <a:schemeClr val="dk1"/>
                </a:solidFill>
                <a:latin typeface="Helvetica Neue"/>
                <a:ea typeface="Helvetica Neue"/>
                <a:cs typeface="Helvetica Neue"/>
                <a:sym typeface="Helvetica Neue"/>
              </a:rPr>
              <a:t>Pressing button B will clear the screen, show the light level stored in the variable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1"/>
                  </a:ext>
                </a:extLst>
              </a:rPr>
              <a:t> “reading” </a:t>
            </a:r>
            <a:r>
              <a:rPr lang="en-GB" sz="1500">
                <a:solidFill>
                  <a:schemeClr val="dk1"/>
                </a:solidFill>
                <a:latin typeface="Helvetica Neue"/>
                <a:ea typeface="Helvetica Neue"/>
                <a:cs typeface="Helvetica Neue"/>
                <a:sym typeface="Helvetica Neue"/>
              </a:rPr>
              <a:t>on the LED display, and wait half a second </a:t>
            </a:r>
            <a:r>
              <a:rPr lang="en-GB" sz="15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2"/>
                  </a:ext>
                </a:extLst>
              </a:rPr>
              <a:t>(500 ms) </a:t>
            </a:r>
            <a:r>
              <a:rPr lang="en-GB" sz="1500">
                <a:solidFill>
                  <a:schemeClr val="dk1"/>
                </a:solidFill>
                <a:latin typeface="Helvetica Neue"/>
                <a:ea typeface="Helvetica Neue"/>
                <a:cs typeface="Helvetica Neue"/>
                <a:sym typeface="Helvetica Neue"/>
              </a:rPr>
              <a:t>before showing “M” on the LED display.</a:t>
            </a:r>
            <a:endParaRPr sz="1300">
              <a:latin typeface="Helvetica Neue"/>
              <a:ea typeface="Helvetica Neue"/>
              <a:cs typeface="Helvetica Neue"/>
              <a:sym typeface="Helvetica Neue"/>
            </a:endParaRPr>
          </a:p>
        </p:txBody>
      </p:sp>
      <p:pic>
        <p:nvPicPr>
          <p:cNvPr id="451" name="Google Shape;451;g36ae2ea1a3a_0_41" descr="Block-based code for Button B pressed on a micro:bit to clear the screen, display the light level stored in variable &quot;reading&quot;,  pause, and display &quot;M&quot; as a signal it's ready to measure a light level. The clear screen block, show number &quot;reading&quot; block, pause block, and show string &quot;M&quot; are all inside the on button B pressed block."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sp>
        <p:nvSpPr>
          <p:cNvPr id="452" name="Google Shape;452;g36ae2ea1a3a_0_4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453" name="Google Shape;453;g36ae2ea1a3a_0_41" descr="decorative" title="Inspired_green@4x-100 (1).jpg"/>
          <p:cNvPicPr preferRelativeResize="0"/>
          <p:nvPr/>
        </p:nvPicPr>
        <p:blipFill>
          <a:blip r:embed="rId4">
            <a:alphaModFix/>
          </a:blip>
          <a:stretch>
            <a:fillRect/>
          </a:stretch>
        </p:blipFill>
        <p:spPr>
          <a:xfrm>
            <a:off x="8196350" y="300263"/>
            <a:ext cx="899150" cy="122302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g3660e946a5b_0_9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Extension Ideas</a:t>
            </a:r>
            <a:endParaRPr/>
          </a:p>
        </p:txBody>
      </p:sp>
      <p:sp>
        <p:nvSpPr>
          <p:cNvPr id="459" name="Google Shape;459;g3660e946a5b_0_9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Energy L</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3"/>
                  </a:ext>
                </a:extLst>
              </a:rPr>
              <a:t>ight Meter</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4"/>
                  </a:ext>
                </a:extLst>
              </a:rPr>
              <a:t> E</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5"/>
                  </a:ext>
                </a:extLst>
              </a:rPr>
              <a:t>xtensions</a:t>
            </a:r>
            <a:endParaRPr sz="2600">
              <a:solidFill>
                <a:srgbClr val="00A000"/>
              </a:solidFill>
            </a:endParaRPr>
          </a:p>
        </p:txBody>
      </p:sp>
      <p:sp>
        <p:nvSpPr>
          <p:cNvPr id="465" name="Google Shape;465;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32</a:t>
            </a:fld>
            <a:endParaRPr/>
          </a:p>
        </p:txBody>
      </p:sp>
      <p:sp>
        <p:nvSpPr>
          <p:cNvPr id="466" name="Google Shape;466;g35fa30c4f18_0_51"/>
          <p:cNvSpPr txBox="1">
            <a:spLocks noGrp="1"/>
          </p:cNvSpPr>
          <p:nvPr>
            <p:ph type="body" idx="1"/>
          </p:nvPr>
        </p:nvSpPr>
        <p:spPr>
          <a:xfrm>
            <a:off x="681021" y="1548375"/>
            <a:ext cx="83292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Add a second micro:bit and radio functionality to allow remote reading of light levels.</a:t>
            </a:r>
            <a:endParaRPr sz="1800"/>
          </a:p>
          <a:p>
            <a:pPr marL="318151" lvl="0" indent="-309553" algn="l" rtl="0">
              <a:lnSpc>
                <a:spcPct val="110000"/>
              </a:lnSpc>
              <a:spcBef>
                <a:spcPts val="1300"/>
              </a:spcBef>
              <a:spcAft>
                <a:spcPts val="0"/>
              </a:spcAft>
              <a:buClr>
                <a:srgbClr val="00A000"/>
              </a:buClr>
              <a:buSzPts val="1800"/>
              <a:buChar char="•"/>
            </a:pPr>
            <a:r>
              <a:rPr lang="en-GB" sz="1800"/>
              <a:t>If you have access to a light meter that measures light levels in other units, compare the micro:bit's readings with it.</a:t>
            </a:r>
            <a:endParaRPr sz="1800"/>
          </a:p>
          <a:p>
            <a:pPr marL="318151" marR="0" lvl="0" indent="-309553" algn="l" rtl="0">
              <a:lnSpc>
                <a:spcPct val="110000"/>
              </a:lnSpc>
              <a:spcBef>
                <a:spcPts val="1300"/>
              </a:spcBef>
              <a:spcAft>
                <a:spcPts val="0"/>
              </a:spcAft>
              <a:buClr>
                <a:srgbClr val="00A000"/>
              </a:buClr>
              <a:buSzPts val="1800"/>
              <a:buChar char="•"/>
            </a:pPr>
            <a:r>
              <a:rPr lang="en-GB" sz="1800"/>
              <a:t>Model apparent brightness by programming multiple micro:bits with varying brightness based on the distance from Earth. </a:t>
            </a:r>
            <a:endParaRPr sz="1800"/>
          </a:p>
        </p:txBody>
      </p:sp>
      <p:grpSp>
        <p:nvGrpSpPr>
          <p:cNvPr id="467" name="Google Shape;467;g35fa30c4f18_0_51"/>
          <p:cNvGrpSpPr/>
          <p:nvPr/>
        </p:nvGrpSpPr>
        <p:grpSpPr>
          <a:xfrm>
            <a:off x="8091675" y="128536"/>
            <a:ext cx="981050" cy="1315139"/>
            <a:chOff x="7405925" y="173586"/>
            <a:chExt cx="981050" cy="1315139"/>
          </a:xfrm>
        </p:grpSpPr>
        <p:grpSp>
          <p:nvGrpSpPr>
            <p:cNvPr id="468" name="Google Shape;468;g35fa30c4f18_0_51"/>
            <p:cNvGrpSpPr/>
            <p:nvPr/>
          </p:nvGrpSpPr>
          <p:grpSpPr>
            <a:xfrm rot="4080661">
              <a:off x="7924640" y="228087"/>
              <a:ext cx="371965" cy="377145"/>
              <a:chOff x="7572716" y="3272053"/>
              <a:chExt cx="489368" cy="496098"/>
            </a:xfrm>
          </p:grpSpPr>
          <p:sp>
            <p:nvSpPr>
              <p:cNvPr id="469" name="Google Shape;469;g35fa30c4f18_0_5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70" name="Google Shape;470;g35fa30c4f18_0_5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71" name="Google Shape;471;g35fa30c4f18_0_5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72" name="Google Shape;472;g35fa30c4f18_0_5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73" name="Google Shape;473;g35fa30c4f18_0_5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74" name="Google Shape;474;g35fa30c4f18_0_5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grpSp>
        <p:pic>
          <p:nvPicPr>
            <p:cNvPr id="475" name="Google Shape;475;g35fa30c4f18_0_51" descr="decorative" title="Surprised_green@4x-100.jpg"/>
            <p:cNvPicPr preferRelativeResize="0"/>
            <p:nvPr/>
          </p:nvPicPr>
          <p:blipFill>
            <a:blip r:embed="rId3">
              <a:alphaModFix/>
            </a:blip>
            <a:stretch>
              <a:fillRect/>
            </a:stretch>
          </p:blipFill>
          <p:spPr>
            <a:xfrm rot="-1287383">
              <a:off x="7495156" y="724214"/>
              <a:ext cx="802589" cy="639897"/>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3660e946a5b_0_55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How the Energy Light Meter Works</a:t>
            </a:r>
            <a:endParaRPr sz="2600">
              <a:solidFill>
                <a:srgbClr val="00A000"/>
              </a:solidFill>
            </a:endParaRPr>
          </a:p>
        </p:txBody>
      </p:sp>
      <p:sp>
        <p:nvSpPr>
          <p:cNvPr id="164" name="Google Shape;164;g3660e946a5b_0_55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r>
              <a:rPr lang="en-GB"/>
              <a:t>Page </a:t>
            </a:r>
            <a:fld id="{00000000-1234-1234-1234-123412341234}" type="slidenum">
              <a:rPr lang="en-GB"/>
              <a:t>4</a:t>
            </a:fld>
            <a:endParaRPr/>
          </a:p>
        </p:txBody>
      </p:sp>
      <p:sp>
        <p:nvSpPr>
          <p:cNvPr id="165" name="Google Shape;165;g3660e946a5b_0_555"/>
          <p:cNvSpPr txBox="1">
            <a:spLocks noGrp="1"/>
          </p:cNvSpPr>
          <p:nvPr>
            <p:ph type="body" idx="1"/>
          </p:nvPr>
        </p:nvSpPr>
        <p:spPr>
          <a:xfrm>
            <a:off x="681025" y="1548375"/>
            <a:ext cx="7831800" cy="35904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812"/>
              </a:spcBef>
              <a:spcAft>
                <a:spcPts val="0"/>
              </a:spcAft>
              <a:buClr>
                <a:srgbClr val="00A000"/>
              </a:buClr>
              <a:buSzPts val="1800"/>
              <a:buChar char="•"/>
            </a:pPr>
            <a:r>
              <a:rPr lang="en-GB" sz="1800"/>
              <a:t>The energy light meter uses a variable called “reading” to store the light level measured. It uses the micro:bit light sensor to store the light level in this variable when the program starts.</a:t>
            </a:r>
            <a:endParaRPr sz="1800"/>
          </a:p>
          <a:p>
            <a:pPr marL="457200" lvl="0" indent="-342900" algn="l" rtl="0">
              <a:lnSpc>
                <a:spcPct val="90000"/>
              </a:lnSpc>
              <a:spcBef>
                <a:spcPts val="1000"/>
              </a:spcBef>
              <a:spcAft>
                <a:spcPts val="0"/>
              </a:spcAft>
              <a:buClr>
                <a:srgbClr val="00A000"/>
              </a:buClr>
              <a:buSzPts val="1800"/>
              <a:buChar char="•"/>
            </a:pPr>
            <a:r>
              <a:rPr lang="en-GB" sz="1800"/>
              <a:t>Students press button A each time they want to measure a light level.</a:t>
            </a:r>
            <a:endParaRPr sz="1800"/>
          </a:p>
          <a:p>
            <a:pPr marL="457200" lvl="0" indent="-342900" algn="l" rtl="0">
              <a:lnSpc>
                <a:spcPct val="90000"/>
              </a:lnSpc>
              <a:spcBef>
                <a:spcPts val="1000"/>
              </a:spcBef>
              <a:spcAft>
                <a:spcPts val="0"/>
              </a:spcAft>
              <a:buClr>
                <a:srgbClr val="00A000"/>
              </a:buClr>
              <a:buSzPts val="1800"/>
              <a:buChar char="•"/>
            </a:pPr>
            <a:r>
              <a:rPr lang="en-GB" sz="1800"/>
              <a:t>Students press button B each time they want to view the most recent light level measured.</a:t>
            </a:r>
            <a:endParaRPr sz="1800" strike="sngStrike"/>
          </a:p>
          <a:p>
            <a:pPr marL="457200" lvl="0" indent="-342900" algn="l" rtl="0">
              <a:lnSpc>
                <a:spcPct val="90000"/>
              </a:lnSpc>
              <a:spcBef>
                <a:spcPts val="1000"/>
              </a:spcBef>
              <a:spcAft>
                <a:spcPts val="1000"/>
              </a:spcAft>
              <a:buClr>
                <a:srgbClr val="00A000"/>
              </a:buClr>
              <a:buSzPts val="1800"/>
              <a:buChar char="•"/>
            </a:pPr>
            <a:r>
              <a:rPr lang="en-GB" sz="1800"/>
              <a:t>Using a variable to store the light level,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rather than just displaying it</a:t>
            </a:r>
            <a:r>
              <a:rPr lang="en-GB" sz="1800"/>
              <a:t>, is helpful because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students can take a light reading in a place where the display may be difficult to see, then wait to view the light measurement in a more convenient place</a:t>
            </a:r>
            <a:r>
              <a:rPr lang="en-GB" sz="1800"/>
              <a:t>.</a:t>
            </a:r>
            <a:endParaRPr sz="1800"/>
          </a:p>
        </p:txBody>
      </p:sp>
      <p:sp>
        <p:nvSpPr>
          <p:cNvPr id="166" name="Google Shape;166;g3660e946a5b_0_555"/>
          <p:cNvSpPr/>
          <p:nvPr/>
        </p:nvSpPr>
        <p:spPr>
          <a:xfrm>
            <a:off x="584750" y="5444948"/>
            <a:ext cx="8425500" cy="911401"/>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600" b="1" dirty="0">
                <a:solidFill>
                  <a:srgbClr val="00A000"/>
                </a:solidFill>
                <a:latin typeface="Helvetica Neue"/>
                <a:ea typeface="Helvetica Neue"/>
                <a:cs typeface="Helvetica Neue"/>
                <a:sym typeface="Helvetica Neue"/>
              </a:rPr>
              <a:t>Pro</a:t>
            </a:r>
            <a:r>
              <a:rPr lang="en-GB" sz="1600" b="1" dirty="0">
                <a:solidFill>
                  <a:srgbClr val="00A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 </a:t>
            </a:r>
            <a:r>
              <a:rPr lang="en-GB" sz="1600" b="1" dirty="0">
                <a:solidFill>
                  <a:srgbClr val="00A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tip</a:t>
            </a:r>
            <a:r>
              <a:rPr lang="en-GB" sz="1600" b="1" dirty="0">
                <a:solidFill>
                  <a:srgbClr val="00A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a:t>
            </a:r>
            <a:r>
              <a:rPr lang="en-GB" sz="1600" dirty="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 </a:t>
            </a:r>
            <a:r>
              <a:rPr lang="en-GB" sz="1600" dirty="0">
                <a:latin typeface="Helvetica Neue"/>
                <a:ea typeface="Helvetica Neue"/>
                <a:cs typeface="Helvetica Neue"/>
                <a:sym typeface="Helvetica Neue"/>
              </a:rPr>
              <a:t>You need a room that you can make dark to simulate space.  Your light source will represent the sun.</a:t>
            </a:r>
            <a:endParaRPr sz="1600" dirty="0">
              <a:latin typeface="Helvetica Neue"/>
              <a:ea typeface="Helvetica Neue"/>
              <a:cs typeface="Helvetica Neue"/>
              <a:sym typeface="Helvetica Neue"/>
            </a:endParaRPr>
          </a:p>
        </p:txBody>
      </p:sp>
      <p:grpSp>
        <p:nvGrpSpPr>
          <p:cNvPr id="167" name="Google Shape;167;g3660e946a5b_0_555"/>
          <p:cNvGrpSpPr/>
          <p:nvPr/>
        </p:nvGrpSpPr>
        <p:grpSpPr>
          <a:xfrm rot="4879436">
            <a:off x="8747793" y="979118"/>
            <a:ext cx="650770" cy="659720"/>
            <a:chOff x="7572716" y="3272053"/>
            <a:chExt cx="489368" cy="496098"/>
          </a:xfrm>
        </p:grpSpPr>
        <p:sp>
          <p:nvSpPr>
            <p:cNvPr id="168" name="Google Shape;168;g3660e946a5b_0_555"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69" name="Google Shape;169;g3660e946a5b_0_555"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70" name="Google Shape;170;g3660e946a5b_0_555"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71" name="Google Shape;171;g3660e946a5b_0_555"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72" name="Google Shape;172;g3660e946a5b_0_555"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sp>
          <p:nvSpPr>
            <p:cNvPr id="173" name="Google Shape;173;g3660e946a5b_0_555"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rgbClr val="000000"/>
                </a:solidFill>
                <a:latin typeface="Calibri"/>
                <a:ea typeface="Calibri"/>
                <a:cs typeface="Calibri"/>
                <a:sym typeface="Calibri"/>
              </a:endParaRPr>
            </a:p>
          </p:txBody>
        </p:sp>
      </p:grpSp>
      <p:pic>
        <p:nvPicPr>
          <p:cNvPr id="174" name="Google Shape;174;g3660e946a5b_0_555" descr="decorative"/>
          <p:cNvPicPr preferRelativeResize="0"/>
          <p:nvPr/>
        </p:nvPicPr>
        <p:blipFill rotWithShape="1">
          <a:blip r:embed="rId3">
            <a:alphaModFix/>
          </a:blip>
          <a:srcRect/>
          <a:stretch/>
        </p:blipFill>
        <p:spPr>
          <a:xfrm rot="836505">
            <a:off x="8352115" y="923733"/>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35fe6bcad37_0_9"/>
          <p:cNvSpPr txBox="1">
            <a:spLocks noGrp="1"/>
          </p:cNvSpPr>
          <p:nvPr>
            <p:ph type="title"/>
          </p:nvPr>
        </p:nvSpPr>
        <p:spPr>
          <a:xfrm>
            <a:off x="681012"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Pick Your Level</a:t>
            </a:r>
            <a:endParaRPr sz="2600">
              <a:solidFill>
                <a:srgbClr val="00A000"/>
              </a:solidFill>
            </a:endParaRPr>
          </a:p>
        </p:txBody>
      </p:sp>
      <p:sp>
        <p:nvSpPr>
          <p:cNvPr id="180" name="Google Shape;180;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5</a:t>
            </a:fld>
            <a:endParaRPr/>
          </a:p>
        </p:txBody>
      </p:sp>
      <p:pic>
        <p:nvPicPr>
          <p:cNvPr id="181" name="Google Shape;181;g35fe6bcad37_0_9" descr="decorative"/>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82" name="Google Shape;182;g35fe6bcad37_0_9"/>
          <p:cNvGraphicFramePr/>
          <p:nvPr>
            <p:extLst>
              <p:ext uri="{D42A27DB-BD31-4B8C-83A1-F6EECF244321}">
                <p14:modId xmlns:p14="http://schemas.microsoft.com/office/powerpoint/2010/main" val="3791194512"/>
              </p:ext>
            </p:extLst>
          </p:nvPr>
        </p:nvGraphicFramePr>
        <p:xfrm>
          <a:off x="775175" y="1276763"/>
          <a:ext cx="8001000" cy="5175386"/>
        </p:xfrm>
        <a:graphic>
          <a:graphicData uri="http://schemas.openxmlformats.org/drawingml/2006/table">
            <a:tbl>
              <a:tblPr>
                <a:noFill/>
                <a:tableStyleId>{ACDC58E7-CCBB-492B-9F48-180C0E69C166}</a:tableStyleId>
              </a:tblPr>
              <a:tblGrid>
                <a:gridCol w="1574550">
                  <a:extLst>
                    <a:ext uri="{9D8B030D-6E8A-4147-A177-3AD203B41FA5}">
                      <a16:colId xmlns:a16="http://schemas.microsoft.com/office/drawing/2014/main" val="20000"/>
                    </a:ext>
                  </a:extLst>
                </a:gridCol>
                <a:gridCol w="6426450">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a:solidFill>
                            <a:schemeClr val="hlink"/>
                          </a:solidFill>
                          <a:latin typeface="Helvetica Neue"/>
                          <a:ea typeface="Helvetica Neue"/>
                          <a:cs typeface="Helvetica Neue"/>
                          <a:sym typeface="Helvetica Neue"/>
                        </a:rPr>
                        <a:t>Mild</a:t>
                      </a:r>
                      <a:r>
                        <a:rPr lang="en-GB" sz="1850" u="sng" strike="noStrike" cap="none" dirty="0">
                          <a:solidFill>
                            <a:schemeClr val="hlink"/>
                          </a:solidFill>
                          <a:latin typeface="Helvetica Neue"/>
                          <a:ea typeface="Helvetica Neue"/>
                          <a:cs typeface="Helvetica Neue"/>
                          <a:sym typeface="Helvetica Neue"/>
                          <a:hlinkClick r:id="" action="ppaction://noaction"/>
                        </a:rPr>
                        <a:t> </a:t>
                      </a:r>
                      <a:endParaRPr sz="1850" u="none" strike="noStrike" cap="none" dirty="0">
                        <a:solidFill>
                          <a:srgbClr val="2A92D6"/>
                        </a:solidFill>
                        <a:latin typeface="Helvetica Neue"/>
                        <a:ea typeface="Helvetica Neue"/>
                        <a:cs typeface="Helvetica Neue"/>
                        <a:sym typeface="Helvetica Neue"/>
                        <a:hlinkClick r:id="" action="ppaction://noaction"/>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30 mins</a:t>
                      </a:r>
                      <a:endParaRPr sz="1400" u="none" strike="noStrike" cap="none" dirty="0"/>
                    </a:p>
                  </a:txBody>
                  <a:tcPr marL="91425" marR="91425" marT="91425" marB="90000">
                    <a:lnR w="12700" cap="flat" cmpd="sng">
                      <a:solidFill>
                        <a:srgbClr val="B7B7B7"/>
                      </a:solidFill>
                      <a:prstDash val="solid"/>
                      <a:round/>
                      <a:headEnd type="none" w="sm" len="sm"/>
                      <a:tailEnd type="none" w="sm" len="sm"/>
                    </a:lnR>
                  </a:tcPr>
                </a:tc>
                <a:tc>
                  <a:txBody>
                    <a:bodyPr/>
                    <a:lstStyle/>
                    <a:p>
                      <a:pPr marL="0" lvl="0" indent="0" algn="l" rtl="0">
                        <a:spcBef>
                          <a:spcPts val="0"/>
                        </a:spcBef>
                        <a:spcAft>
                          <a:spcPts val="0"/>
                        </a:spcAft>
                        <a:buNone/>
                      </a:pPr>
                      <a:r>
                        <a:rPr lang="en-GB" sz="1650" b="1" dirty="0">
                          <a:latin typeface="Helvetica Neue"/>
                          <a:ea typeface="Helvetica Neue"/>
                          <a:cs typeface="Helvetica Neue"/>
                          <a:sym typeface="Helvetica Neue"/>
                        </a:rPr>
                        <a:t>Learning outcome: </a:t>
                      </a:r>
                      <a:r>
                        <a:rPr lang="en-GB" sz="1650" dirty="0">
                          <a:latin typeface="Helvetica Neue"/>
                          <a:ea typeface="Helvetica Neue"/>
                          <a:cs typeface="Helvetica Neue"/>
                          <a:sym typeface="Helvetica Neue"/>
                        </a:rPr>
                        <a:t>I can collect light level data at different distances from the light source using the </a:t>
                      </a:r>
                      <a:r>
                        <a:rPr lang="en-GB" sz="1650" dirty="0" err="1">
                          <a:latin typeface="Helvetica Neue"/>
                          <a:ea typeface="Helvetica Neue"/>
                          <a:cs typeface="Helvetica Neue"/>
                          <a:sym typeface="Helvetica Neue"/>
                        </a:rPr>
                        <a:t>micro:bit</a:t>
                      </a:r>
                      <a:r>
                        <a:rPr lang="en-GB" sz="1650" dirty="0">
                          <a:latin typeface="Helvetica Neue"/>
                          <a:ea typeface="Helvetica Neue"/>
                          <a:cs typeface="Helvetica Neue"/>
                          <a:sym typeface="Helvetica Neue"/>
                        </a:rPr>
                        <a:t> energy light meter.</a:t>
                      </a:r>
                      <a:endParaRPr sz="16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lvl="0" indent="0" algn="l" rtl="0">
                        <a:spcBef>
                          <a:spcPts val="0"/>
                        </a:spcBef>
                        <a:spcAft>
                          <a:spcPts val="0"/>
                        </a:spcAft>
                        <a:buNone/>
                      </a:pPr>
                      <a:r>
                        <a:rPr lang="en-GB" sz="1650" b="1" dirty="0">
                          <a:latin typeface="Helvetica Neue"/>
                          <a:ea typeface="Helvetica Neue"/>
                          <a:cs typeface="Helvetica Neue"/>
                          <a:sym typeface="Helvetica Neue"/>
                        </a:rPr>
                        <a:t>Activity description: </a:t>
                      </a:r>
                      <a:r>
                        <a:rPr lang="en-GB" sz="1650" dirty="0">
                          <a:latin typeface="Helvetica Neue"/>
                          <a:ea typeface="Helvetica Neue"/>
                          <a:cs typeface="Helvetica Neue"/>
                          <a:sym typeface="Helvetica Neue"/>
                        </a:rPr>
                        <a:t>Using existing code and a light source to si</a:t>
                      </a:r>
                      <a:r>
                        <a:rPr lang="en-GB" sz="1650" dirty="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mulate</a:t>
                      </a:r>
                      <a:r>
                        <a:rPr lang="en-GB" sz="1650" dirty="0">
                          <a:latin typeface="Helvetica Neue"/>
                          <a:ea typeface="Helvetica Neue"/>
                          <a:cs typeface="Helvetica Neue"/>
                          <a:sym typeface="Helvetica Neue"/>
                        </a:rPr>
                        <a:t> the sun, measure light levels at </a:t>
                      </a:r>
                      <a:r>
                        <a:rPr lang="en-GB" sz="1650" dirty="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different distances</a:t>
                      </a:r>
                      <a:r>
                        <a:rPr lang="en-GB" sz="1650" dirty="0">
                          <a:latin typeface="Helvetica Neue"/>
                          <a:ea typeface="Helvetica Neue"/>
                          <a:cs typeface="Helvetica Neue"/>
                          <a:sym typeface="Helvetica Neue"/>
                        </a:rPr>
                        <a:t> near and far from the source. </a:t>
                      </a:r>
                      <a:endParaRPr sz="1650" dirty="0">
                        <a:latin typeface="Helvetica Neue"/>
                        <a:ea typeface="Helvetica Neue"/>
                        <a:cs typeface="Helvetica Neue"/>
                        <a:sym typeface="Helvetica Neue"/>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a:solidFill>
                            <a:srgbClr val="6C4BC1"/>
                          </a:solidFill>
                          <a:latin typeface="Helvetica Neue"/>
                          <a:ea typeface="Helvetica Neue"/>
                          <a:cs typeface="Helvetica Neue"/>
                          <a:sym typeface="Helvetica Neue"/>
                        </a:rPr>
                        <a:t>Medium</a:t>
                      </a:r>
                      <a:endParaRPr sz="1850" u="none" strike="noStrike" cap="none">
                        <a:solidFill>
                          <a:srgbClr val="6C4BC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45 mins</a:t>
                      </a:r>
                      <a:endParaRPr sz="1400" u="none" strike="noStrike" cap="none" dirty="0"/>
                    </a:p>
                  </a:txBody>
                  <a:tcPr marL="91425" marR="91425" marT="91425" marB="91425">
                    <a:lnR w="12700" cap="flat" cmpd="sng">
                      <a:solidFill>
                        <a:srgbClr val="B7B7B7"/>
                      </a:solidFill>
                      <a:prstDash val="solid"/>
                      <a:round/>
                      <a:headEnd type="none" w="sm" len="sm"/>
                      <a:tailEnd type="none" w="sm" len="sm"/>
                    </a:lnR>
                  </a:tcPr>
                </a:tc>
                <a:tc>
                  <a:txBody>
                    <a:bodyPr/>
                    <a:lstStyle/>
                    <a:p>
                      <a:pPr marL="0" lvl="0" indent="0" algn="l" rtl="0">
                        <a:spcBef>
                          <a:spcPts val="0"/>
                        </a:spcBef>
                        <a:spcAft>
                          <a:spcPts val="0"/>
                        </a:spcAft>
                        <a:buNone/>
                      </a:pPr>
                      <a:r>
                        <a:rPr lang="en-GB" sz="1650" b="1" dirty="0">
                          <a:latin typeface="Helvetica Neue"/>
                          <a:ea typeface="Helvetica Neue"/>
                          <a:cs typeface="Helvetica Neue"/>
                          <a:sym typeface="Helvetica Neue"/>
                        </a:rPr>
                        <a:t>Learning outcome:</a:t>
                      </a:r>
                      <a:r>
                        <a:rPr lang="en-GB" sz="1650" dirty="0">
                          <a:latin typeface="Helvetica Neue"/>
                          <a:ea typeface="Helvetica Neue"/>
                          <a:cs typeface="Helvetica Neue"/>
                          <a:sym typeface="Helvetica Neue"/>
                        </a:rPr>
                        <a:t> I can modify my own energy light meter program to collect accurate light level data.</a:t>
                      </a:r>
                      <a:endParaRPr sz="16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962550">
                <a:tc vMerge="1">
                  <a:txBody>
                    <a:bodyPr/>
                    <a:lstStyle/>
                    <a:p>
                      <a:endParaRPr lang="en-US"/>
                    </a:p>
                  </a:txBody>
                  <a:tcPr/>
                </a:tc>
                <a:tc>
                  <a:txBody>
                    <a:bodyPr/>
                    <a:lstStyle/>
                    <a:p>
                      <a:pPr marL="0" lvl="0" indent="0" algn="l" rtl="0">
                        <a:spcBef>
                          <a:spcPts val="0"/>
                        </a:spcBef>
                        <a:spcAft>
                          <a:spcPts val="0"/>
                        </a:spcAft>
                        <a:buNone/>
                      </a:pPr>
                      <a:r>
                        <a:rPr lang="en-GB" sz="1650" b="1" dirty="0">
                          <a:latin typeface="Helvetica Neue"/>
                          <a:ea typeface="Helvetica Neue"/>
                          <a:cs typeface="Helvetica Neue"/>
                          <a:sym typeface="Helvetica Neue"/>
                        </a:rPr>
                        <a:t>Activity description: </a:t>
                      </a:r>
                      <a:r>
                        <a:rPr lang="en-GB" sz="1650" dirty="0">
                          <a:latin typeface="Helvetica Neue"/>
                          <a:ea typeface="Helvetica Neue"/>
                          <a:cs typeface="Helvetica Neue"/>
                          <a:sym typeface="Helvetica Neue"/>
                        </a:rPr>
                        <a:t>Modify the starter project to code your own light meter to measure light levels at </a:t>
                      </a:r>
                      <a:r>
                        <a:rPr lang="en-GB" sz="16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6"/>
                            </a:ext>
                          </a:extLst>
                        </a:rPr>
                        <a:t>different distances near and far from the source.</a:t>
                      </a:r>
                      <a:endParaRPr sz="16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712925">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a:solidFill>
                            <a:srgbClr val="CD0364"/>
                          </a:solidFill>
                          <a:latin typeface="Helvetica Neue"/>
                          <a:ea typeface="Helvetica Neue"/>
                          <a:cs typeface="Helvetica Neue"/>
                          <a:sym typeface="Helvetica Neue"/>
                        </a:rPr>
                        <a:t>Spicy</a:t>
                      </a:r>
                      <a:endParaRPr sz="1850" u="none" strike="noStrike" cap="none">
                        <a:solidFill>
                          <a:srgbClr val="CD0364"/>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45-60 mins</a:t>
                      </a:r>
                      <a:endParaRPr sz="1400" u="none" strike="noStrike" cap="none" dirty="0"/>
                    </a:p>
                  </a:txBody>
                  <a:tcPr marL="91425" marR="91425" marT="91425" marB="91425">
                    <a:lnR w="12700" cap="flat" cmpd="sng">
                      <a:solidFill>
                        <a:srgbClr val="B7B7B7"/>
                      </a:solidFill>
                      <a:prstDash val="solid"/>
                      <a:round/>
                      <a:headEnd type="none" w="sm" len="sm"/>
                      <a:tailEnd type="none" w="sm" len="sm"/>
                    </a:lnR>
                  </a:tcPr>
                </a:tc>
                <a:tc>
                  <a:txBody>
                    <a:bodyPr/>
                    <a:lstStyle/>
                    <a:p>
                      <a:pPr marL="0" lvl="0" indent="0" algn="l" rtl="0">
                        <a:spcBef>
                          <a:spcPts val="0"/>
                        </a:spcBef>
                        <a:spcAft>
                          <a:spcPts val="0"/>
                        </a:spcAft>
                        <a:buNone/>
                      </a:pPr>
                      <a:r>
                        <a:rPr lang="en-GB" sz="1650" b="1" dirty="0">
                          <a:latin typeface="Helvetica Neue"/>
                          <a:ea typeface="Helvetica Neue"/>
                          <a:cs typeface="Helvetica Neue"/>
                          <a:sym typeface="Helvetica Neue"/>
                        </a:rPr>
                        <a:t>Learning outcome: </a:t>
                      </a:r>
                      <a:r>
                        <a:rPr lang="en-GB" sz="1650" dirty="0">
                          <a:latin typeface="Helvetica Neue"/>
                          <a:ea typeface="Helvetica Neue"/>
                          <a:cs typeface="Helvetica Neue"/>
                          <a:sym typeface="Helvetica Neue"/>
                        </a:rPr>
                        <a:t>I can create my own energy light level program to collect accurate light level data.</a:t>
                      </a:r>
                      <a:endParaRPr sz="16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lvl="0" indent="0" algn="l" rtl="0">
                        <a:spcBef>
                          <a:spcPts val="0"/>
                        </a:spcBef>
                        <a:spcAft>
                          <a:spcPts val="0"/>
                        </a:spcAft>
                        <a:buNone/>
                      </a:pPr>
                      <a:r>
                        <a:rPr lang="en-GB" sz="1650" b="1" dirty="0">
                          <a:latin typeface="Helvetica Neue"/>
                          <a:ea typeface="Helvetica Neue"/>
                          <a:cs typeface="Helvetica Neue"/>
                          <a:sym typeface="Helvetica Neue"/>
                        </a:rPr>
                        <a:t>Activity description: </a:t>
                      </a:r>
                      <a:r>
                        <a:rPr lang="en-GB" sz="1650" dirty="0">
                          <a:latin typeface="Helvetica Neue"/>
                          <a:ea typeface="Helvetica Neue"/>
                          <a:cs typeface="Helvetica Neue"/>
                          <a:sym typeface="Helvetica Neue"/>
                        </a:rPr>
                        <a:t>Code your own light meter program to measure light levels at </a:t>
                      </a:r>
                      <a:r>
                        <a:rPr lang="en-GB" sz="16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7"/>
                            </a:ext>
                          </a:extLst>
                        </a:rPr>
                        <a:t>different distances near and far from the source.</a:t>
                      </a:r>
                      <a:endParaRPr sz="16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3660e946a5b_0_9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Mild</a:t>
            </a:r>
            <a:endParaRPr/>
          </a:p>
        </p:txBody>
      </p:sp>
      <p:sp>
        <p:nvSpPr>
          <p:cNvPr id="188" name="Google Shape;188;g3660e946a5b_0_9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3660e946a5b_0_45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Introduction 1</a:t>
            </a:r>
            <a:endParaRPr sz="2600">
              <a:solidFill>
                <a:srgbClr val="2993D6"/>
              </a:solidFill>
            </a:endParaRPr>
          </a:p>
        </p:txBody>
      </p:sp>
      <p:sp>
        <p:nvSpPr>
          <p:cNvPr id="194" name="Google Shape;194;g3660e946a5b_0_45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7</a:t>
            </a:fld>
            <a:endParaRPr/>
          </a:p>
        </p:txBody>
      </p:sp>
      <p:sp>
        <p:nvSpPr>
          <p:cNvPr id="195" name="Google Shape;195;g3660e946a5b_0_45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lnSpcReduction="10000"/>
          </a:bodyPr>
          <a:lstStyle/>
          <a:p>
            <a:pPr marL="318151" lvl="0" indent="-309553" algn="l" rtl="0">
              <a:lnSpc>
                <a:spcPct val="110000"/>
              </a:lnSpc>
              <a:spcBef>
                <a:spcPts val="1300"/>
              </a:spcBef>
              <a:spcAft>
                <a:spcPts val="0"/>
              </a:spcAft>
              <a:buClr>
                <a:srgbClr val="2993D6"/>
              </a:buClr>
              <a:buSzPts val="1800"/>
              <a:buChar char="•"/>
            </a:pPr>
            <a:r>
              <a:rPr lang="en-GB" sz="1800"/>
              <a:t>Students will download the code on their micro:bit, connect the battery pack, measure the brightness of a light source at different distances</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8"/>
                  </a:ext>
                </a:extLst>
              </a:rPr>
              <a:t>, and</a:t>
            </a:r>
            <a:r>
              <a:rPr lang="en-GB" sz="1800"/>
              <a:t> record their data.</a:t>
            </a:r>
            <a:endParaRPr sz="1800"/>
          </a:p>
          <a:p>
            <a:pPr marL="0" lvl="0" indent="0" algn="l" rtl="0">
              <a:lnSpc>
                <a:spcPct val="110000"/>
              </a:lnSpc>
              <a:spcBef>
                <a:spcPts val="1300"/>
              </a:spcBef>
              <a:spcAft>
                <a:spcPts val="0"/>
              </a:spcAft>
              <a:buNone/>
            </a:pPr>
            <a:endParaRPr sz="1000"/>
          </a:p>
          <a:p>
            <a:pPr marL="318151" lvl="0" indent="-309553" algn="l" rtl="0">
              <a:lnSpc>
                <a:spcPct val="110000"/>
              </a:lnSpc>
              <a:spcBef>
                <a:spcPts val="1300"/>
              </a:spcBef>
              <a:spcAft>
                <a:spcPts val="0"/>
              </a:spcAft>
              <a:buClr>
                <a:srgbClr val="2993D6"/>
              </a:buClr>
              <a:buSzPts val="1800"/>
              <a:buChar char="•"/>
            </a:pPr>
            <a:r>
              <a:rPr lang="en-GB" sz="1800"/>
              <a:t>Place a light source (lamp, lantern) in a room where you can turn off all other lights and block out daylight during data collection. Teachers may wish to identify measurement spots in the classroom if results are being compared between students. Measurement spots should be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9"/>
                  </a:ext>
                </a:extLst>
              </a:rPr>
              <a:t>different distances near and far </a:t>
            </a:r>
            <a:r>
              <a:rPr lang="en-GB" sz="1800"/>
              <a:t>from the source.</a:t>
            </a:r>
            <a:endParaRPr sz="1800"/>
          </a:p>
          <a:p>
            <a:pPr marL="0" lvl="0" indent="0" algn="l" rtl="0">
              <a:lnSpc>
                <a:spcPct val="110000"/>
              </a:lnSpc>
              <a:spcBef>
                <a:spcPts val="1300"/>
              </a:spcBef>
              <a:spcAft>
                <a:spcPts val="0"/>
              </a:spcAft>
              <a:buNone/>
            </a:pPr>
            <a:endParaRPr sz="1000"/>
          </a:p>
          <a:p>
            <a:pPr marL="318151" marR="0" lvl="0" indent="-309553" algn="l" rtl="0">
              <a:lnSpc>
                <a:spcPct val="110000"/>
              </a:lnSpc>
              <a:spcBef>
                <a:spcPts val="1300"/>
              </a:spcBef>
              <a:spcAft>
                <a:spcPts val="0"/>
              </a:spcAft>
              <a:buClr>
                <a:srgbClr val="2993D6"/>
              </a:buClr>
              <a:buSzPts val="1800"/>
              <a:buChar char="•"/>
            </a:pPr>
            <a:r>
              <a:rPr lang="en-GB" sz="1800"/>
              <a:t>The micro:bit’s light sensor uses the display LEDs to measure light, so make sure the micro:bit’s LED display is pointing toward the light source. The light level reading will be a number between 0 (dark) and 255 (the most intense light the micro:bit can measure).</a:t>
            </a:r>
            <a:endParaRPr sz="1800"/>
          </a:p>
        </p:txBody>
      </p:sp>
      <p:sp>
        <p:nvSpPr>
          <p:cNvPr id="196" name="Google Shape;196;g3660e946a5b_0_45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97" name="Google Shape;197;g3660e946a5b_0_457" descr="decorative" title="Greeting_green@4x.png"/>
          <p:cNvPicPr preferRelativeResize="0"/>
          <p:nvPr/>
        </p:nvPicPr>
        <p:blipFill>
          <a:blip r:embed="rId3">
            <a:alphaModFix/>
          </a:blip>
          <a:stretch>
            <a:fillRect/>
          </a:stretch>
        </p:blipFill>
        <p:spPr>
          <a:xfrm>
            <a:off x="7787400" y="368700"/>
            <a:ext cx="1043950" cy="852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35fa30c4f18_0_4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Introduction 2</a:t>
            </a:r>
            <a:endParaRPr sz="2600">
              <a:solidFill>
                <a:srgbClr val="2993D6"/>
              </a:solidFill>
            </a:endParaRPr>
          </a:p>
        </p:txBody>
      </p:sp>
      <p:sp>
        <p:nvSpPr>
          <p:cNvPr id="203" name="Google Shape;203;g35fa30c4f18_0_4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8</a:t>
            </a:fld>
            <a:endParaRPr/>
          </a:p>
        </p:txBody>
      </p:sp>
      <p:sp>
        <p:nvSpPr>
          <p:cNvPr id="204" name="Google Shape;204;g35fa30c4f18_0_42"/>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318135" lvl="0" indent="-309245" algn="l" rtl="0">
              <a:lnSpc>
                <a:spcPct val="110000"/>
              </a:lnSpc>
              <a:spcBef>
                <a:spcPts val="1300"/>
              </a:spcBef>
              <a:spcAft>
                <a:spcPts val="0"/>
              </a:spcAft>
              <a:buClr>
                <a:srgbClr val="2993D6"/>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rPr>
              <a:t>Students can use button B to display their light level reading, record it, and prepare to collect data at a different measurement spot.</a:t>
            </a:r>
            <a:r>
              <a:rPr lang="en-GB" sz="1800" dirty="0"/>
              <a:t> </a:t>
            </a:r>
            <a:endParaRPr lang="en-US" sz="1800" dirty="0"/>
          </a:p>
          <a:p>
            <a:pPr marL="914400" lvl="1" indent="-342900" algn="l" rtl="0">
              <a:lnSpc>
                <a:spcPct val="110000"/>
              </a:lnSpc>
              <a:spcBef>
                <a:spcPts val="1300"/>
              </a:spcBef>
              <a:spcAft>
                <a:spcPts val="0"/>
              </a:spcAft>
              <a:buClr>
                <a:srgbClr val="2993D6"/>
              </a:buClr>
              <a:buSzPts val="1800"/>
              <a:buChar char="•"/>
            </a:pPr>
            <a:r>
              <a:rPr lang="en-GB" sz="1800" dirty="0"/>
              <a:t>The </a:t>
            </a:r>
            <a:r>
              <a:rPr lang="en-GB" sz="1800">
                <a:solidFill>
                  <a:schemeClr val="tx1"/>
                </a:solidFill>
              </a:rPr>
              <a:t>apparent brightness recording sheet</a:t>
            </a:r>
            <a:r>
              <a:rPr lang="en-GB" sz="1800" dirty="0"/>
              <a:t> can be used to record the distance from the light source and light level reading in each spot.</a:t>
            </a:r>
            <a:endParaRPr sz="1800" dirty="0"/>
          </a:p>
          <a:p>
            <a:pPr marL="914400" lvl="1" indent="-342900" algn="l" rtl="0">
              <a:lnSpc>
                <a:spcPct val="110000"/>
              </a:lnSpc>
              <a:spcBef>
                <a:spcPts val="1300"/>
              </a:spcBef>
              <a:spcAft>
                <a:spcPts val="0"/>
              </a:spcAft>
              <a:buClr>
                <a:srgbClr val="2993D6"/>
              </a:buClr>
              <a:buSzPts val="1800"/>
              <a:buChar char="•"/>
            </a:pPr>
            <a:r>
              <a:rPr lang="en-GB" sz="1800" i="1" dirty="0"/>
              <a:t>Variables hold one value at a time. </a:t>
            </a:r>
            <a:r>
              <a:rPr lang="en-GB" sz="1800" dirty="0"/>
              <a:t>Students should</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1"/>
                  </a:ext>
                </a:extLst>
              </a:rPr>
              <a:t> </a:t>
            </a:r>
            <a:r>
              <a:rPr lang="en-GB" sz="1800" dirty="0"/>
              <a:t>record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2"/>
                  </a:ext>
                </a:extLst>
              </a:rPr>
              <a:t>distance</a:t>
            </a:r>
            <a:r>
              <a:rPr lang="en-GB" sz="1800" dirty="0"/>
              <a:t> from the light source and light level on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3"/>
                  </a:ext>
                </a:extLst>
              </a:rPr>
              <a:t>sheet </a:t>
            </a:r>
            <a:r>
              <a:rPr lang="en-GB" sz="1800" dirty="0"/>
              <a:t>after each measurement.</a:t>
            </a:r>
            <a:endParaRPr sz="1800" dirty="0"/>
          </a:p>
          <a:p>
            <a:pPr marL="0" lvl="0" indent="0" algn="l" rtl="0">
              <a:lnSpc>
                <a:spcPct val="110000"/>
              </a:lnSpc>
              <a:spcBef>
                <a:spcPts val="1300"/>
              </a:spcBef>
              <a:spcAft>
                <a:spcPts val="0"/>
              </a:spcAft>
              <a:buNone/>
            </a:pPr>
            <a:endParaRPr sz="1000"/>
          </a:p>
          <a:p>
            <a:pPr marL="318135" marR="0" lvl="0" indent="-309245" algn="l" rtl="0">
              <a:lnSpc>
                <a:spcPct val="110000"/>
              </a:lnSpc>
              <a:spcBef>
                <a:spcPts val="1300"/>
              </a:spcBef>
              <a:spcAft>
                <a:spcPts val="0"/>
              </a:spcAft>
              <a:buClr>
                <a:srgbClr val="2993D6"/>
              </a:buClr>
              <a:buSzPts val="1800"/>
              <a:buChar char="•"/>
            </a:pPr>
            <a:r>
              <a:rPr lang="en-GB" sz="1800" dirty="0"/>
              <a:t>After collecting the data, students can create graphs to support class discussion about how the apparent brightness of the sun compares to other stars based on their relative distances from Earth.</a:t>
            </a:r>
            <a:endParaRPr sz="1800" dirty="0"/>
          </a:p>
        </p:txBody>
      </p:sp>
      <p:sp>
        <p:nvSpPr>
          <p:cNvPr id="205" name="Google Shape;205;g35fa30c4f18_0_4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206" name="Google Shape;206;g35fa30c4f18_0_42" descr="decorative" title="Greeting_green@4x.png"/>
          <p:cNvPicPr preferRelativeResize="0"/>
          <p:nvPr/>
        </p:nvPicPr>
        <p:blipFill>
          <a:blip r:embed="rId3">
            <a:alphaModFix/>
          </a:blip>
          <a:stretch>
            <a:fillRect/>
          </a:stretch>
        </p:blipFill>
        <p:spPr>
          <a:xfrm>
            <a:off x="7787400" y="368700"/>
            <a:ext cx="1043950" cy="852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Student A</a:t>
            </a: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4"/>
                  </a:ext>
                </a:extLst>
              </a:rPr>
              <a:t>ctivity Steps</a:t>
            </a:r>
            <a:endParaRPr sz="2600">
              <a:solidFill>
                <a:srgbClr val="2993D6"/>
              </a:solidFill>
            </a:endParaRPr>
          </a:p>
        </p:txBody>
      </p:sp>
      <p:sp>
        <p:nvSpPr>
          <p:cNvPr id="212" name="Google Shape;212;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9</a:t>
            </a:fld>
            <a:endParaRPr/>
          </a:p>
        </p:txBody>
      </p:sp>
      <p:sp>
        <p:nvSpPr>
          <p:cNvPr id="213" name="Google Shape;213;g35fa30c4f18_0_1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Open</a:t>
            </a:r>
            <a:r>
              <a:rPr lang="en-GB" sz="1800"/>
              <a:t> the project: </a:t>
            </a:r>
            <a:r>
              <a:rPr lang="en-GB" sz="1800" u="sng">
                <a:solidFill>
                  <a:schemeClr val="hlink"/>
                </a:solidFill>
                <a:hlinkClick r:id="rId3"/>
              </a:rPr>
              <a:t>mbit.io/us-lightmeter</a:t>
            </a:r>
            <a:r>
              <a:rPr lang="en-GB" sz="1800"/>
              <a:t> and </a:t>
            </a:r>
            <a:r>
              <a:rPr lang="en-GB" sz="1800" b="1">
                <a:solidFill>
                  <a:srgbClr val="2A92D6"/>
                </a:solidFill>
              </a:rPr>
              <a:t>d</a:t>
            </a:r>
            <a:r>
              <a:rPr lang="en-GB" sz="1800" b="1">
                <a:solidFill>
                  <a:srgbClr val="2993D6"/>
                </a:solidFill>
              </a:rPr>
              <a:t>ownload</a:t>
            </a:r>
            <a:r>
              <a:rPr lang="en-GB" sz="1800"/>
              <a:t> the code to the micro:bit.</a:t>
            </a:r>
            <a:endParaRPr sz="1800"/>
          </a:p>
          <a:p>
            <a:pPr marL="318151" marR="0" lvl="0" indent="-309553" algn="l" rtl="0">
              <a:lnSpc>
                <a:spcPct val="110000"/>
              </a:lnSpc>
              <a:spcBef>
                <a:spcPts val="1300"/>
              </a:spcBef>
              <a:spcAft>
                <a:spcPts val="0"/>
              </a:spcAft>
              <a:buClr>
                <a:srgbClr val="2993D6"/>
              </a:buClr>
              <a:buSzPts val="1800"/>
              <a:buChar char="•"/>
            </a:pPr>
            <a:r>
              <a:rPr lang="en-GB" sz="1800" b="1">
                <a:solidFill>
                  <a:srgbClr val="2993D6"/>
                </a:solidFill>
              </a:rPr>
              <a:t>Unplug </a:t>
            </a:r>
            <a:r>
              <a:rPr lang="en-GB" sz="1800"/>
              <a:t>the micro:bit and </a:t>
            </a:r>
            <a:r>
              <a:rPr lang="en-GB" sz="1800" b="1">
                <a:solidFill>
                  <a:srgbClr val="2A92D6"/>
                </a:solidFill>
              </a:rPr>
              <a:t>connect</a:t>
            </a:r>
            <a:r>
              <a:rPr lang="en-GB" sz="1800"/>
              <a:t> the battery pack. </a:t>
            </a:r>
            <a:endParaRPr sz="1800" b="1">
              <a:solidFill>
                <a:srgbClr val="2993D6"/>
              </a:solidFill>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Go</a:t>
            </a:r>
            <a:r>
              <a:rPr lang="en-GB" sz="1800"/>
              <a:t> to a measurement spot and start collecting data. </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Collect</a:t>
            </a:r>
            <a:r>
              <a:rPr lang="en-GB" sz="1800"/>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5"/>
                  </a:ext>
                </a:extLst>
              </a:rPr>
              <a:t>light level data</a:t>
            </a:r>
            <a:r>
              <a:rPr lang="en-GB" sz="1800"/>
              <a:t> by pressing button A. </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Press</a:t>
            </a:r>
            <a:r>
              <a:rPr lang="en-GB" sz="1800"/>
              <a:t> button B on micro:bit to show the light level data on the LED display.</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Record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distance</a:t>
            </a:r>
            <a:r>
              <a:rPr lang="en-GB" sz="1800"/>
              <a:t> from the light source and light level on a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7"/>
                  </a:ext>
                </a:extLst>
              </a:rPr>
              <a:t>worksheet</a:t>
            </a:r>
            <a:r>
              <a:rPr lang="en-GB" sz="1800"/>
              <a:t>.</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Repeat</a:t>
            </a:r>
            <a:r>
              <a:rPr lang="en-GB" sz="1800"/>
              <a:t> data collection at different measurement spots and </a:t>
            </a:r>
            <a:r>
              <a:rPr lang="en-GB" sz="1800" b="1">
                <a:solidFill>
                  <a:srgbClr val="2993D6"/>
                </a:solidFill>
              </a:rPr>
              <a:t>discuss</a:t>
            </a:r>
            <a:r>
              <a:rPr lang="en-GB" sz="1800"/>
              <a:t> distance and light level measurements. What do students notice and wonder about their results? </a:t>
            </a:r>
            <a:endParaRPr sz="1800"/>
          </a:p>
        </p:txBody>
      </p:sp>
      <p:sp>
        <p:nvSpPr>
          <p:cNvPr id="214" name="Google Shape;214;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215" name="Google Shape;215;g35fa30c4f18_0_17"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379637"/>
            <a:ext cx="1428350" cy="119127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3425</Words>
  <Application>Microsoft Office PowerPoint</Application>
  <PresentationFormat>A4 Paper (210x297 mm)</PresentationFormat>
  <Paragraphs>270</Paragraphs>
  <Slides>32</Slides>
  <Notes>32</Notes>
  <HiddenSlides>0</HiddenSlides>
  <MMClips>0</MMClips>
  <ScaleCrop>false</ScaleCrop>
  <HeadingPairs>
    <vt:vector size="4" baseType="variant">
      <vt:variant>
        <vt:lpstr>Theme</vt:lpstr>
      </vt:variant>
      <vt:variant>
        <vt:i4>3</vt:i4>
      </vt:variant>
      <vt:variant>
        <vt:lpstr>Slide Titles</vt:lpstr>
      </vt:variant>
      <vt:variant>
        <vt:i4>32</vt:i4>
      </vt:variant>
    </vt:vector>
  </HeadingPairs>
  <TitlesOfParts>
    <vt:vector size="35" baseType="lpstr">
      <vt:lpstr>Office Theme</vt:lpstr>
      <vt:lpstr>Office Theme</vt:lpstr>
      <vt:lpstr>Divider Slides</vt:lpstr>
      <vt:lpstr>What you need: </vt:lpstr>
      <vt:lpstr>Apparent Brightness with Energy Light Meter</vt:lpstr>
      <vt:lpstr>Computer Science Concepts</vt:lpstr>
      <vt:lpstr>How the Energy Light Meter Works</vt:lpstr>
      <vt:lpstr>Pick Your Level</vt:lpstr>
      <vt:lpstr>PowerPoint Presentation</vt:lpstr>
      <vt:lpstr>Mild 🌶️ Introduction 1</vt:lpstr>
      <vt:lpstr>Mild 🌶️ Introduction 2</vt:lpstr>
      <vt:lpstr>Mild 🌶️ Student Activity Steps</vt:lpstr>
      <vt:lpstr>Mild 🌶️ Code Details</vt:lpstr>
      <vt:lpstr>PowerPoint Presentation</vt:lpstr>
      <vt:lpstr>Medium 🌶️🌶️ Introduction 1</vt:lpstr>
      <vt:lpstr>Medium 🌶️🌶️ Introduction 2</vt:lpstr>
      <vt:lpstr>Medium 🌶️🌶️ Student Activity Steps 1</vt:lpstr>
      <vt:lpstr>Medium 🌶️🌶️ Student Activity Steps 2</vt:lpstr>
      <vt:lpstr>Medium 🌶️🌶️ Student Activity Steps 3</vt:lpstr>
      <vt:lpstr>Medium 🌶️🌶️ Student Activity Steps 4</vt:lpstr>
      <vt:lpstr>Medium 🌶️🌶️ Code Details</vt:lpstr>
      <vt:lpstr>PowerPoint Presentation</vt:lpstr>
      <vt:lpstr>Spicy 🌶️🌶️🌶️ Introduction 1</vt:lpstr>
      <vt:lpstr>Spicy 🌶️🌶️🌶️ Introduction 2</vt:lpstr>
      <vt:lpstr>Spicy 🌶️🌶️🌶️ Student Activity Steps 1</vt:lpstr>
      <vt:lpstr>Spicy 🌶️🌶️🌶️ Student Activity Steps 2</vt:lpstr>
      <vt:lpstr>Spicy 🌶️🌶️🌶️ Student Activity Steps 3</vt:lpstr>
      <vt:lpstr>Spicy 🌶️🌶️🌶️ Student Activity Steps 4</vt:lpstr>
      <vt:lpstr>Spicy 🌶️🌶️🌶️ Student Activity Steps 5</vt:lpstr>
      <vt:lpstr>Spicy 🌶️🌶️🌶️ Student Activity Steps 6</vt:lpstr>
      <vt:lpstr>Spicy 🌶️🌶️🌶️ Student Activity Steps 7</vt:lpstr>
      <vt:lpstr>Spicy 🌶️🌶️🌶️ Student Activity Steps 8</vt:lpstr>
      <vt:lpstr>Spicy 🌶️🌶️🌶️ Code Details</vt:lpstr>
      <vt:lpstr>PowerPoint Presentation</vt:lpstr>
      <vt:lpstr>Energy Light Meter Extensions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guide</dc:title>
  <dc:subject/>
  <dc:creator>Micro:bit Educational Foundation</dc:creator>
  <cp:keywords/>
  <dc:description/>
  <cp:lastModifiedBy>Corey Rogers</cp:lastModifiedBy>
  <cp:revision>9</cp:revision>
  <dcterms:created xsi:type="dcterms:W3CDTF">2024-02-02T13:38:47Z</dcterms:created>
  <dcterms:modified xsi:type="dcterms:W3CDTF">2025-12-17T21:56:18Z</dcterms:modified>
  <cp:category/>
</cp:coreProperties>
</file>